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 ExtraBold" panose="020B0604020202020204" charset="-52"/>
      <p:bold r:id="rId15"/>
      <p:boldItalic r:id="rId16"/>
    </p:embeddedFont>
    <p:embeddedFont>
      <p:font typeface="Montserrat SemiBold" panose="020B0604020202020204" charset="-52"/>
      <p:regular r:id="rId17"/>
      <p:bold r:id="rId18"/>
      <p:italic r:id="rId19"/>
      <p:boldItalic r:id="rId20"/>
    </p:embeddedFont>
    <p:embeddedFont>
      <p:font typeface="Montserrat Black" panose="020B0604020202020204" charset="-52"/>
      <p:bold r:id="rId21"/>
      <p:boldItalic r:id="rId22"/>
    </p:embeddedFont>
    <p:embeddedFont>
      <p:font typeface="Montserrat" panose="020B0604020202020204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jF+Uy0eE9nde/BsyCihbsCunN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>
        <p:scale>
          <a:sx n="52" d="100"/>
          <a:sy n="52" d="100"/>
        </p:scale>
        <p:origin x="-1829" y="-763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дети </a:t>
            </a:r>
            <a:r>
              <a:rPr lang="ru-RU" dirty="0" smtClean="0"/>
              <a:t>6-17 лет</a:t>
            </a:r>
            <a:r>
              <a:rPr lang="ru-RU" baseline="0" dirty="0" smtClean="0"/>
              <a:t> </a:t>
            </a:r>
            <a:r>
              <a:rPr lang="ru-RU" dirty="0" smtClean="0"/>
              <a:t>больные </a:t>
            </a:r>
          </a:p>
          <a:p>
            <a:pPr>
              <a:defRPr/>
            </a:pPr>
            <a:r>
              <a:rPr lang="ru-RU" dirty="0" smtClean="0"/>
              <a:t>СД </a:t>
            </a:r>
            <a:r>
              <a:rPr lang="ru-RU" dirty="0"/>
              <a:t>1 </a:t>
            </a:r>
            <a:r>
              <a:rPr lang="ru-RU" dirty="0" smtClean="0"/>
              <a:t>тип, г. Омск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510272"/>
        <c:axId val="199565312"/>
      </c:barChart>
      <c:catAx>
        <c:axId val="19951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565312"/>
        <c:crosses val="autoZero"/>
        <c:auto val="1"/>
        <c:lblAlgn val="ctr"/>
        <c:lblOffset val="100"/>
        <c:noMultiLvlLbl val="0"/>
      </c:catAx>
      <c:valAx>
        <c:axId val="19956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9510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дети 6-17 лет больные </a:t>
            </a:r>
          </a:p>
          <a:p>
            <a:pPr>
              <a:defRPr/>
            </a:pPr>
            <a:r>
              <a:rPr lang="ru-RU"/>
              <a:t>СД 1 тип, г. Омск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дети и подростки - больные СД 1 тип</c:v>
                </c:pt>
              </c:strCache>
            </c:strRef>
          </c:tx>
          <c:invertIfNegative val="0"/>
          <c:cat>
            <c:numRef>
              <c:f>'Лист1'!$A$2:$A$5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2008</c:v>
                </c:pt>
                <c:pt idx="2">
                  <c:v>2015</c:v>
                </c:pt>
                <c:pt idx="3" formatCode="mmm/yy">
                  <c:v>45170</c:v>
                </c:pt>
              </c:numCache>
            </c:num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300</c:v>
                </c:pt>
                <c:pt idx="1">
                  <c:v>470</c:v>
                </c:pt>
                <c:pt idx="2">
                  <c:v>540</c:v>
                </c:pt>
                <c:pt idx="3">
                  <c:v>820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610368"/>
        <c:axId val="199611904"/>
      </c:barChart>
      <c:catAx>
        <c:axId val="19961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611904"/>
        <c:crosses val="autoZero"/>
        <c:auto val="1"/>
        <c:lblAlgn val="ctr"/>
        <c:lblOffset val="100"/>
        <c:noMultiLvlLbl val="0"/>
      </c:catAx>
      <c:valAx>
        <c:axId val="19961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610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308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hart" Target="../charts/chart1.xml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9.emf"/><Relationship Id="rId5" Type="http://schemas.openxmlformats.org/officeDocument/2006/relationships/image" Target="../media/image6.png"/><Relationship Id="rId10" Type="http://schemas.openxmlformats.org/officeDocument/2006/relationships/package" Target="../embeddings/Microsoft_Word_Document3.docx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way.php?utf=1&amp;to=https://www.om1.ru/health/news/314145-omskie_mediki_pretendujut_na_grant_prestizhnojj_mezhdunarodnojj_premii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4">
            <a:alphaModFix/>
          </a:blip>
          <a:srcRect r="8464"/>
          <a:stretch/>
        </p:blipFill>
        <p:spPr>
          <a:xfrm>
            <a:off x="0" y="0"/>
            <a:ext cx="1221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020" y="2371725"/>
            <a:ext cx="68897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Соня\Desktop\Мывместе 2\Шаблон\Элементы\Ресурс 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5999" y="3169162"/>
            <a:ext cx="39116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992646" y="2625413"/>
            <a:ext cx="81044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МЕЖДУНАРОДНАЯ ПРЕМИЯ </a:t>
            </a:r>
            <a:endParaRPr sz="2600" b="1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202809" y="3904662"/>
            <a:ext cx="37673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 i="0" u="none" strike="noStrike" cap="none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ПОЛУФИНАЛ </a:t>
            </a:r>
            <a:endParaRPr sz="2200" b="1" i="0" u="none" strike="noStrike" cap="none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600020" y="5087165"/>
            <a:ext cx="672674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№»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88507" y="5641018"/>
            <a:ext cx="6638253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ru-RU" sz="22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ВОЛОНТЕРЫ </a:t>
            </a:r>
            <a:endParaRPr sz="22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733144" y="6114233"/>
            <a:ext cx="6623502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ru-RU" sz="26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Белавина Марина Валерьевна</a:t>
            </a:r>
            <a:endParaRPr sz="2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600019" y="5030024"/>
            <a:ext cx="6623503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       НАЗВАНИЕ              </a:t>
            </a:r>
            <a:r>
              <a:rPr lang="ru-RU" sz="2200" b="1" i="0" u="none" strike="noStrike" cap="none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ДК« СЛАДКАЯ ЖИЗНЬ» </a:t>
            </a:r>
            <a:endParaRPr sz="22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062622" y="5548189"/>
            <a:ext cx="51329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НОМИНАЦИЯ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047314" y="6053599"/>
            <a:ext cx="5267706" cy="46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АВТОР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7586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80799" y="1321303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777" y="2065014"/>
            <a:ext cx="4236035" cy="95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914400" y="2187023"/>
            <a:ext cx="3846627" cy="71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24703" y="1680384"/>
            <a:ext cx="2374195" cy="32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954362" y="1915166"/>
            <a:ext cx="4870341" cy="126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600" b="0" i="0" u="none" strike="noStrike" cap="none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СД 1 типа – неизлечимое,  </a:t>
            </a:r>
            <a:r>
              <a:rPr lang="ru-RU" sz="1600" b="0" i="0" u="none" strike="noStrike" cap="none" dirty="0" err="1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инвалидизирующее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заболевание. </a:t>
            </a:r>
            <a:r>
              <a:rPr lang="ru-RU" sz="16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Число впервые заболевших растет ежегодно, контингент -молодеет (дошкольники, младшие школьники ). </a:t>
            </a:r>
            <a:r>
              <a:rPr lang="ru-RU" sz="10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0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0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7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776" y="3522062"/>
            <a:ext cx="4236035" cy="1109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811161" y="3018052"/>
            <a:ext cx="5319375" cy="130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0" i="0" u="none" strike="noStrike" cap="none" dirty="0" smtClean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Целевая 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аудитория:</a:t>
            </a:r>
            <a:r>
              <a:rPr lang="ru-RU" sz="15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777" y="5098347"/>
            <a:ext cx="4236035" cy="10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1037618" y="4361181"/>
            <a:ext cx="4625331" cy="168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0" i="0" u="none" strike="noStrike" cap="none" dirty="0" smtClean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b="0" i="0" u="none" strike="noStrike" cap="none" dirty="0" smtClean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endParaRPr sz="15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5080799" y="3423659"/>
            <a:ext cx="4743904" cy="1207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6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Пациенты (дети и подростки от 5-17 лет), больные сахарным диабетом 1 типа, а так же их официальные представители</a:t>
            </a:r>
            <a: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954362" y="4748981"/>
            <a:ext cx="4870341" cy="179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1400"/>
              <a:buFontTx/>
              <a:buChar char="-"/>
            </a:pPr>
            <a:r>
              <a:rPr lang="ru-RU" sz="1600" dirty="0" smtClean="0">
                <a:latin typeface="Montserrat SemiBold" panose="020B0604020202020204" charset="-52"/>
              </a:rPr>
              <a:t>Повышение </a:t>
            </a:r>
            <a:r>
              <a:rPr lang="ru-RU" sz="1600" dirty="0">
                <a:latin typeface="Montserrat SemiBold" panose="020B0604020202020204" charset="-52"/>
              </a:rPr>
              <a:t>грамотности </a:t>
            </a:r>
            <a:r>
              <a:rPr lang="ru-RU" sz="1600" dirty="0" smtClean="0">
                <a:latin typeface="Montserrat SemiBold" panose="020B0604020202020204" charset="-52"/>
              </a:rPr>
              <a:t>в </a:t>
            </a:r>
            <a:r>
              <a:rPr lang="ru-RU" sz="1600" dirty="0">
                <a:latin typeface="Montserrat SemiBold" panose="020B0604020202020204" charset="-52"/>
              </a:rPr>
              <a:t>вопросах </a:t>
            </a:r>
            <a:r>
              <a:rPr lang="ru-RU" sz="1600" dirty="0" smtClean="0">
                <a:latin typeface="Montserrat SemiBold" panose="020B0604020202020204" charset="-52"/>
              </a:rPr>
              <a:t>контроля сахарного </a:t>
            </a:r>
            <a:r>
              <a:rPr lang="ru-RU" sz="1600" dirty="0">
                <a:latin typeface="Montserrat SemiBold" panose="020B0604020202020204" charset="-52"/>
              </a:rPr>
              <a:t>диабета 1 </a:t>
            </a:r>
            <a:r>
              <a:rPr lang="ru-RU" sz="1600" dirty="0" smtClean="0">
                <a:latin typeface="Montserrat SemiBold" panose="020B0604020202020204" charset="-52"/>
              </a:rPr>
              <a:t>типа у пациентов  возрасте 6-17 лет в  г. Омске путем  информированности через </a:t>
            </a:r>
            <a:r>
              <a:rPr lang="ru-RU" sz="1600" dirty="0" err="1" smtClean="0">
                <a:latin typeface="Montserrat SemiBold" panose="020B0604020202020204" charset="-52"/>
              </a:rPr>
              <a:t>соц.сети</a:t>
            </a:r>
            <a:r>
              <a:rPr lang="ru-RU" sz="1600" dirty="0" smtClean="0">
                <a:latin typeface="Montserrat SemiBold" panose="020B0604020202020204" charset="-52"/>
              </a:rPr>
              <a:t>, посредством  адресной помощи волонтеров-кураторов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</a:br>
            <a:endParaRPr sz="1600" b="0" i="0" u="none" strike="noStrike" cap="none" dirty="0">
              <a:solidFill>
                <a:schemeClr val="accent6"/>
              </a:solidFill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0776687" y="3184791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" name="Рисунок 24" descr="https://sun9-39.userapi.com/impg/AeBVcyQ-BPw1p3q89QDnj7Ptt_RURt_ljxkKWg/i12VMVlYu4k.jpg?size=607x1080&amp;quality=95&amp;sign=0daad2ec7534dbde7e8e2706ecd37d35&amp;type=album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52" y="1748972"/>
            <a:ext cx="2148347" cy="322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7586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80799" y="1321303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16@2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24703" y="1680384"/>
            <a:ext cx="2374195" cy="32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398918" y="3051966"/>
            <a:ext cx="4731618" cy="130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r>
              <a:rPr lang="ru-RU" sz="15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5837" y="1807238"/>
            <a:ext cx="4023031" cy="86222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1037617" y="2266934"/>
            <a:ext cx="4625331" cy="270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</a:t>
            </a:r>
            <a:r>
              <a:rPr lang="ru-RU" sz="1800" b="0" i="0" u="none" strike="noStrike" cap="none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endParaRPr sz="15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954362" y="3184791"/>
            <a:ext cx="4870341" cy="90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954362" y="4090516"/>
            <a:ext cx="4870341" cy="88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1400"/>
              <a:buFontTx/>
              <a:buChar char="-"/>
            </a:pPr>
            <a:endParaRPr sz="12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4954362" y="1874698"/>
            <a:ext cx="4617341" cy="281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buClr>
                <a:schemeClr val="dk1"/>
              </a:buClr>
              <a:buSzPts val="1400"/>
              <a:buFontTx/>
              <a:buChar char="-"/>
            </a:pPr>
            <a:r>
              <a:rPr lang="ru-RU" dirty="0">
                <a:latin typeface="Montserrat SemiBold" panose="020B0604020202020204" charset="-52"/>
              </a:rPr>
              <a:t>Максимальное  понимание пациента  врачом и врача пациентом, доверие и исполнительность</a:t>
            </a:r>
            <a:r>
              <a:rPr lang="ru-RU" dirty="0">
                <a:solidFill>
                  <a:schemeClr val="dk1"/>
                </a:solidFill>
                <a:latin typeface="Montserrat SemiBold" panose="020B0604020202020204" charset="-52"/>
                <a:sym typeface="Montserrat SemiBold"/>
              </a:rPr>
              <a:t>;</a:t>
            </a:r>
          </a:p>
          <a:p>
            <a:pPr marL="285750" lvl="0" indent="-285750">
              <a:buClr>
                <a:schemeClr val="dk1"/>
              </a:buClr>
              <a:buSzPts val="1400"/>
              <a:buFontTx/>
              <a:buChar char="-"/>
            </a:pPr>
            <a:r>
              <a:rPr lang="ru-RU" dirty="0">
                <a:latin typeface="Montserrat SemiBold" panose="020B0604020202020204" charset="-52"/>
              </a:rPr>
              <a:t>обмен позитивным опытом </a:t>
            </a:r>
            <a:r>
              <a:rPr lang="ru-RU" dirty="0">
                <a:solidFill>
                  <a:schemeClr val="dk1"/>
                </a:solidFill>
                <a:latin typeface="Montserrat SemiBold" panose="020B0604020202020204" charset="-52"/>
                <a:sym typeface="Montserrat SemiBold"/>
              </a:rPr>
              <a:t>;</a:t>
            </a:r>
          </a:p>
          <a:p>
            <a:pPr marL="285750" lvl="0" indent="-285750">
              <a:buClr>
                <a:schemeClr val="dk1"/>
              </a:buClr>
              <a:buSzPts val="1400"/>
              <a:buFontTx/>
              <a:buChar char="-"/>
            </a:pPr>
            <a:r>
              <a:rPr lang="ru-RU" dirty="0">
                <a:latin typeface="Montserrat SemiBold" panose="020B0604020202020204" charset="-52"/>
              </a:rPr>
              <a:t>возможность дистанционного контроля, общения по необходимости;</a:t>
            </a:r>
          </a:p>
          <a:p>
            <a:pPr marL="285750" lvl="0" indent="-285750">
              <a:buClr>
                <a:schemeClr val="dk1"/>
              </a:buClr>
              <a:buSzPts val="1400"/>
              <a:buFontTx/>
              <a:buChar char="-"/>
            </a:pPr>
            <a:r>
              <a:rPr lang="ru-RU" dirty="0">
                <a:latin typeface="Montserrat SemiBold" panose="020B0604020202020204" charset="-52"/>
              </a:rPr>
              <a:t>повышение доступности  медицинской помощи и удовлетворенности ею </a:t>
            </a:r>
            <a:r>
              <a:rPr lang="ru-RU" dirty="0" smtClean="0">
                <a:latin typeface="Montserrat SemiBold" panose="020B0604020202020204" charset="-52"/>
              </a:rPr>
              <a:t>пациентов</a:t>
            </a:r>
          </a:p>
          <a:p>
            <a:pPr marL="285750" lvl="0" indent="-285750">
              <a:buClr>
                <a:schemeClr val="dk1"/>
              </a:buClr>
              <a:buSzPts val="1400"/>
              <a:buFontTx/>
              <a:buChar char="-"/>
            </a:pPr>
            <a:r>
              <a:rPr lang="ru-RU" dirty="0">
                <a:latin typeface="Montserrat SemiBold" panose="020B0604020202020204" charset="-52"/>
              </a:rPr>
              <a:t>Ускорение адаптации пациентов  с впервые выявленным диагнозом к жизни в социуме</a:t>
            </a:r>
            <a:endParaRPr lang="ru-RU" dirty="0">
              <a:solidFill>
                <a:schemeClr val="dk1"/>
              </a:solidFill>
              <a:latin typeface="Montserrat SemiBold" panose="020B0604020202020204" charset="-52"/>
              <a:sym typeface="Montserrat SemiBold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0776687" y="3184791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" name="Рисунок 24" descr="https://sun9-39.userapi.com/impg/AeBVcyQ-BPw1p3q89QDnj7Ptt_RURt_ljxkKWg/i12VMVlYu4k.jpg?size=607x1080&amp;quality=95&amp;sign=0daad2ec7534dbde7e8e2706ecd37d35&amp;type=album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45" y="1680384"/>
            <a:ext cx="2089354" cy="32946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280165670"/>
              </p:ext>
            </p:extLst>
          </p:nvPr>
        </p:nvGraphicFramePr>
        <p:xfrm>
          <a:off x="-5218785" y="-2060175"/>
          <a:ext cx="4625900" cy="198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285183662"/>
              </p:ext>
            </p:extLst>
          </p:nvPr>
        </p:nvGraphicFramePr>
        <p:xfrm>
          <a:off x="7586" y="3390107"/>
          <a:ext cx="7255446" cy="324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853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0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607" y="1915165"/>
            <a:ext cx="9125316" cy="461836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432063" y="1915166"/>
            <a:ext cx="7752856" cy="121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4800" b="1" i="0" u="none" strike="noStrike" cap="none" dirty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Основные мероприятия</a:t>
            </a:r>
            <a:r>
              <a:rPr lang="ru-RU" sz="4800" b="0" i="0" u="none" strike="noStrike" cap="none" dirty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:</a:t>
            </a:r>
            <a:endParaRPr sz="4800" b="0" i="0" u="none" strike="noStrike" cap="none" dirty="0">
              <a:solidFill>
                <a:srgbClr val="000000"/>
              </a:solidFill>
              <a:latin typeface="Montserrat SemiBold" panose="020B0604020202020204" charset="-52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4800" dirty="0" smtClean="0">
                <a:solidFill>
                  <a:schemeClr val="tx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- </a:t>
            </a:r>
            <a:r>
              <a:rPr lang="en-US" sz="4800" dirty="0">
                <a:solidFill>
                  <a:schemeClr val="tx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Продвижение  </a:t>
            </a:r>
            <a:r>
              <a:rPr lang="ru-RU" sz="4800" dirty="0" err="1" smtClean="0">
                <a:solidFill>
                  <a:schemeClr val="tx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телеграм</a:t>
            </a:r>
            <a:r>
              <a:rPr lang="ru-RU" sz="4800" dirty="0" smtClean="0">
                <a:solidFill>
                  <a:schemeClr val="tx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 канала (уникальное для Омска информационное пространство для общения </a:t>
            </a:r>
            <a:r>
              <a:rPr lang="ru-RU" sz="4800" dirty="0" err="1" smtClean="0">
                <a:solidFill>
                  <a:schemeClr val="tx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наравных</a:t>
            </a:r>
            <a:r>
              <a:rPr lang="ru-RU" sz="4800" smtClean="0">
                <a:solidFill>
                  <a:schemeClr val="tx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)</a:t>
            </a:r>
            <a:endParaRPr lang="ru-RU" sz="4800" dirty="0" smtClean="0">
              <a:solidFill>
                <a:schemeClr val="tx1"/>
              </a:solidFill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4800" dirty="0" smtClean="0">
                <a:solidFill>
                  <a:schemeClr val="tx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- Определение и подготовка наставников  из числа  активных родителей и волонтеров – медиков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4800" dirty="0" smtClean="0">
                <a:solidFill>
                  <a:schemeClr val="tx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- Создание методического пособия для наставников , включающего ряд авторских методик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3374" y="1424782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65099" y="1754403"/>
            <a:ext cx="2406959" cy="339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593230" y="3896199"/>
            <a:ext cx="6587329" cy="41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Качественные и количественные результаты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ru-RU" sz="1400" b="0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483607" y="3011973"/>
            <a:ext cx="7649767" cy="1010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Информация о команде проект</a:t>
            </a:r>
            <a:r>
              <a:rPr lang="ru-RU" sz="30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а:</a:t>
            </a:r>
            <a:endParaRPr sz="3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3000" b="0" i="0" u="none" strike="noStrike" cap="none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Руководитель проекта, автор  Белавина Марина Валерьевна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3000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Администратор проекта, соавтор  Власенко Наталья Юрьевна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3000" b="0" i="0" u="none" strike="noStrike" cap="none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Волонтеры – медики </a:t>
            </a:r>
            <a:r>
              <a:rPr lang="ru-RU" sz="1800" b="0" i="0" u="none" strike="noStrike" cap="none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b="0" i="0" u="none" strike="noStrike" cap="none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b="0" i="0" u="none" strike="noStrike" cap="none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" name="Рисунок 17" descr="https://sun9-39.userapi.com/impg/AeBVcyQ-BPw1p3q89QDnj7Ptt_RURt_ljxkKWg/i12VMVlYu4k.jpg?size=607x1080&amp;quality=95&amp;sign=0daad2ec7534dbde7e8e2706ecd37d35&amp;type=album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565" y="1758585"/>
            <a:ext cx="2284333" cy="32265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18398"/>
              </p:ext>
            </p:extLst>
          </p:nvPr>
        </p:nvGraphicFramePr>
        <p:xfrm>
          <a:off x="604777" y="4316050"/>
          <a:ext cx="9004145" cy="1907769"/>
        </p:xfrm>
        <a:graphic>
          <a:graphicData uri="http://schemas.openxmlformats.org/drawingml/2006/table">
            <a:tbl>
              <a:tblPr/>
              <a:tblGrid>
                <a:gridCol w="5869765"/>
                <a:gridCol w="3134380"/>
              </a:tblGrid>
              <a:tr h="211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Качественные показатели</a:t>
                      </a:r>
                      <a:endParaRPr lang="ru-RU" sz="1100" dirty="0">
                        <a:latin typeface="Montserrat SemiBold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Количественные  показатели</a:t>
                      </a:r>
                      <a:endParaRPr lang="ru-RU" sz="1100" dirty="0">
                        <a:latin typeface="Montserrat SemiBold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- ускорение адаптации пациентов  к жизни в социуме;</a:t>
                      </a:r>
                      <a:endParaRPr lang="ru-RU" sz="1100" dirty="0">
                        <a:latin typeface="Montserrat SemiBold" panose="020B0604020202020204" charset="-52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- обмен позитивным опытом (активность подписчиков  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соц.сетях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);</a:t>
                      </a:r>
                      <a:endParaRPr lang="ru-RU" sz="1100" dirty="0">
                        <a:latin typeface="Montserrat SemiBold" panose="020B0604020202020204" charset="-52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- возможность дистанционного контроля, общения по необходимости (с двух сторон) </a:t>
                      </a:r>
                      <a:endParaRPr lang="ru-RU" sz="1100" dirty="0">
                        <a:latin typeface="Montserrat SemiBold" panose="020B0604020202020204" charset="-52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-  повышение доступности  медицинской помощи и удовлетворенности ею пациентов. </a:t>
                      </a:r>
                      <a:endParaRPr lang="ru-RU" sz="1100" dirty="0">
                        <a:latin typeface="Montserrat SemiBold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Благополучатели</a:t>
                      </a:r>
                      <a:r>
                        <a:rPr lang="ru-RU" sz="1200" dirty="0"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 – порядка 700 человек</a:t>
                      </a:r>
                      <a:endParaRPr lang="ru-RU" sz="1100" dirty="0">
                        <a:latin typeface="Montserrat SemiBold" panose="020B0604020202020204" charset="-52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Публикации - 10</a:t>
                      </a:r>
                      <a:endParaRPr lang="ru-RU" sz="1100" dirty="0">
                        <a:latin typeface="Montserrat SemiBold" panose="020B0604020202020204" charset="-52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Мероприятия - 16</a:t>
                      </a:r>
                      <a:endParaRPr lang="ru-RU" sz="1100" dirty="0">
                        <a:latin typeface="Montserrat SemiBold" panose="020B0604020202020204" charset="-52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Montserrat SemiBold" panose="020B0604020202020204" charset="-52"/>
                          <a:ea typeface="Calibri"/>
                          <a:cs typeface="Times New Roman"/>
                        </a:rPr>
                        <a:t>Наставники – 15 человек</a:t>
                      </a:r>
                      <a:endParaRPr lang="ru-RU" sz="1100" dirty="0">
                        <a:latin typeface="Montserrat SemiBold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053901" y="12927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4389119" y="13667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2124289" y="2205311"/>
            <a:ext cx="8235922" cy="383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проекта, организации: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r>
              <a:rPr lang="ru-RU" sz="1800" b="0" i="0" u="none" strike="noStrike" cap="none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b="0" i="0" u="none" strike="noStrike" cap="none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lang="en-US" sz="1800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endParaRPr lang="en-US" sz="1800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r>
              <a:rPr lang="ru-RU" sz="18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lang="en-US" sz="1800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8" name="Google Shape;158;p4" descr="C:\Users\Соня\Desktop\Мывместе 2\Шаблон\Элементы\Ресурс 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 descr="C:\Users\Соня\Desktop\Мывместе 2\Шаблон\Элементы\Ресурс 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07252" y="39357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/>
          <p:nvPr/>
        </p:nvSpPr>
        <p:spPr>
          <a:xfrm>
            <a:off x="1743916" y="2079411"/>
            <a:ext cx="8784798" cy="4105525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https://sun9-19.userapi.com/impg/SQDjvywKw9Z0LZ4B2KZrtuMn-tHi43qCCxuzGw/oV8Bq8yfMHw.jpg?size=720x857&amp;quality=95&amp;sign=0d534651515ca256dbb604dd433a1b6c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43" y="2693759"/>
            <a:ext cx="2990315" cy="33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9.userapi.com/impg/Owr0-X2zoIXy1Qhk-C6BiqiTzJm6sT4EiND6tQ/exkmFEvWeeY.jpg?size=281x281&amp;quality=95&amp;sign=3f13f460d20077d7ec11ccf58761d871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90" y="2522857"/>
            <a:ext cx="3354373" cy="335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5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621500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824614" y="1803337"/>
            <a:ext cx="10229762" cy="5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БЛАГОПОЛУЧАТЕЛИ</a:t>
            </a:r>
            <a:r>
              <a:rPr lang="ru-RU" sz="1600" b="1" i="0" u="none" strike="noStrike" cap="none" dirty="0" smtClean="0">
                <a:solidFill>
                  <a:schemeClr val="lt1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: 600-700 человек </a:t>
            </a:r>
            <a:endParaRPr sz="1600" b="0" i="0" u="none" strike="noStrike" cap="none" dirty="0">
              <a:solidFill>
                <a:srgbClr val="000000"/>
              </a:solidFill>
              <a:latin typeface="Montserrat SemiBold" panose="020B0604020202020204" charset="-52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</a:br>
            <a:r>
              <a:rPr lang="ru-RU" sz="1600" b="0" i="0" u="none" strike="noStrike" cap="none" dirty="0" smtClean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 </a:t>
            </a:r>
            <a:endParaRPr sz="1600" b="0" i="0" u="none" strike="noStrike" cap="none" dirty="0">
              <a:solidFill>
                <a:schemeClr val="accent6"/>
              </a:solidFill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0" name="Google Shape;170;p5" descr="C:\Users\Соня\Desktop\Мывместе 2\Шаблон\Элементы\Ресурс 4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8189" y="326822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2387611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 txBox="1"/>
          <p:nvPr/>
        </p:nvSpPr>
        <p:spPr>
          <a:xfrm>
            <a:off x="824614" y="2507225"/>
            <a:ext cx="10229762" cy="882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</a:t>
            </a:r>
            <a:r>
              <a:rPr lang="ru-RU" sz="16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  32 человека 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600" b="0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600" b="0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3" name="Google Shape;173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157316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 txBox="1"/>
          <p:nvPr/>
        </p:nvSpPr>
        <p:spPr>
          <a:xfrm>
            <a:off x="824614" y="3157316"/>
            <a:ext cx="10229763" cy="77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</a:t>
            </a:r>
            <a:r>
              <a:rPr lang="ru-RU" sz="16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4 организации (учреждения, на базе которых планируется развитие проекта) </a:t>
            </a:r>
            <a:r>
              <a:rPr lang="ru-RU" sz="16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Общественная организация Омское диабетическое общество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909600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824614" y="4064297"/>
            <a:ext cx="10229764" cy="64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ВЛАСТИ: </a:t>
            </a: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Министерство здравоохранения Омской </a:t>
            </a:r>
            <a:r>
              <a:rPr lang="ru-RU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области</a:t>
            </a:r>
            <a:endParaRPr sz="1600" b="1" i="1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4711317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5"/>
          <p:cNvSpPr txBox="1"/>
          <p:nvPr/>
        </p:nvSpPr>
        <p:spPr>
          <a:xfrm>
            <a:off x="824614" y="4711317"/>
            <a:ext cx="10229764" cy="7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lt1"/>
              </a:buClr>
              <a:buSzPts val="1400"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</a:t>
            </a:r>
            <a:r>
              <a:rPr lang="ru-RU" sz="1600" b="1" i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региональные информационные источники, социальные сети проекта</a:t>
            </a:r>
            <a:endParaRPr lang="ru-RU"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600" b="1" i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и участников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824614" y="5650735"/>
            <a:ext cx="10229764" cy="50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 ИНФОРМАЦИЯ (награды, премии и т.д</a:t>
            </a:r>
            <a:r>
              <a:rPr lang="ru-RU" sz="1400" b="1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.) -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 descr="C:\Users\Соня\Desktop\Мывместе 2\Шаблон\Элементы\Ресурс 2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39103" y="5370329"/>
            <a:ext cx="3252897" cy="148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9" descr="C:\Users\Соня\Desktop\Мывместе 2\Шаблон\Элементы\Ресурс 12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/>
          <p:nvPr/>
        </p:nvSpPr>
        <p:spPr>
          <a:xfrm>
            <a:off x="81655" y="321587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9" descr="C:\Users\Соня\Desktop\Мывместе 2\Шаблон\Элементы\Ресурс 11@2x.png"/>
          <p:cNvPicPr preferRelativeResize="0"/>
          <p:nvPr/>
        </p:nvPicPr>
        <p:blipFill rotWithShape="1">
          <a:blip r:embed="rId6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19"/>
          <p:cNvGrpSpPr/>
          <p:nvPr/>
        </p:nvGrpSpPr>
        <p:grpSpPr>
          <a:xfrm>
            <a:off x="147485" y="1915166"/>
            <a:ext cx="5614936" cy="1181994"/>
            <a:chOff x="817781" y="2682209"/>
            <a:chExt cx="6019748" cy="623908"/>
          </a:xfrm>
        </p:grpSpPr>
        <p:pic>
          <p:nvPicPr>
            <p:cNvPr id="193" name="Google Shape;193;p19" descr="C:\Users\Соня\Desktop\Мывместе 2\Шаблон\Элементы\Ресурс 15@2x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7781" y="2682209"/>
              <a:ext cx="6019748" cy="623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9"/>
            <p:cNvSpPr txBox="1"/>
            <p:nvPr/>
          </p:nvSpPr>
          <p:spPr>
            <a:xfrm>
              <a:off x="817781" y="2756907"/>
              <a:ext cx="6014393" cy="298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25000" lnSpcReduction="20000"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2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Реалистичность бюджета проекта </a:t>
              </a:r>
              <a:br>
                <a:rPr lang="ru-RU" sz="72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ru-RU" sz="72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и обоснованность планируемых расходов </a:t>
              </a:r>
              <a:br>
                <a:rPr lang="ru-RU" sz="72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ru-RU" sz="72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на реализацию проекта </a:t>
              </a:r>
              <a:br>
                <a:rPr lang="ru-RU" sz="72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ru-RU" sz="72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(для категорий НКО и Волонтеры)</a:t>
              </a:r>
              <a:r>
                <a:rPr lang="ru-RU" sz="1500" b="0" i="0" u="none" strike="noStrike" cap="none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/>
              </a:r>
              <a:br>
                <a:rPr lang="ru-RU" sz="1500" b="0" i="0" u="none" strike="noStrike" cap="none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endParaRPr sz="1500" b="0" i="0" u="none" strike="noStrike" cap="none" dirty="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pic>
        <p:nvPicPr>
          <p:cNvPr id="195" name="Google Shape;195;p19" descr="C:\Users\Соня\Desktop\Мывместе 2\Шаблон\Элементы\Ресурс 2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/>
          <p:nvPr/>
        </p:nvSpPr>
        <p:spPr>
          <a:xfrm>
            <a:off x="6832174" y="1920241"/>
            <a:ext cx="5495381" cy="179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1137089" y="5125974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15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5080799" y="3392129"/>
            <a:ext cx="7111202" cy="229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-"/>
            </a:pPr>
            <a:r>
              <a:rPr lang="ru-RU" sz="21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Действующий организатор здравоохранения и врач – педиатр, высшие квалификационные категории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-"/>
            </a:pPr>
            <a:r>
              <a:rPr lang="ru-RU" sz="21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Опыт реализации гранта (Лучшая детская поликлиника грант мэра города 1 млн. рублей – 2010 года)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-"/>
            </a:pPr>
            <a:r>
              <a:rPr lang="ru-RU" sz="21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 автор проекта «</a:t>
            </a:r>
            <a:r>
              <a:rPr lang="ru-RU" sz="21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ПроК</a:t>
            </a:r>
            <a:r>
              <a:rPr lang="ru-RU" sz="21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» – 2 место </a:t>
            </a:r>
            <a:r>
              <a:rPr lang="en-US" sz="21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I </a:t>
            </a:r>
            <a:r>
              <a:rPr lang="ru-RU" sz="21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Всероссийский конкурс Минтруда РФ – практика наставничества, работы с молодежью</a:t>
            </a:r>
            <a:r>
              <a:rPr lang="en-US" sz="21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 2022 </a:t>
            </a:r>
            <a:r>
              <a:rPr lang="ru-RU" sz="21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год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-"/>
            </a:pPr>
            <a:r>
              <a:rPr lang="ru-RU" sz="21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 эксперт АСИ в треке НСИ 2023 год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-"/>
            </a:pPr>
            <a:r>
              <a:rPr lang="ru-RU" sz="21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Финалист регионального этапа премии Народный герой 2022 год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-"/>
            </a:pPr>
            <a:r>
              <a:rPr lang="ru-RU" sz="21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Лауреат 2 степени регионального этапа Всероссийской  премии «Лучший врач» 2023 год</a:t>
            </a:r>
            <a: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5639918" y="5350859"/>
            <a:ext cx="5858037" cy="168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b="1" i="1" u="none" strike="noStrike" cap="none" dirty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b="1" i="1" u="none" strike="noStrike" cap="none" dirty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</a:br>
            <a:r>
              <a:rPr lang="ru-RU" sz="1500" b="1" i="1" u="none" strike="noStrike" cap="none" dirty="0" smtClean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- Организация платформ ДК «сладкая жизнь» на базе детских поликлиник в каждом районе города Омска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ru-RU" sz="1500" b="1" i="1" u="none" strike="noStrike" cap="none" dirty="0" smtClean="0">
              <a:solidFill>
                <a:schemeClr val="dk1"/>
              </a:solidFill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-"/>
            </a:pPr>
            <a:r>
              <a:rPr lang="ru-RU" sz="1500" b="1" i="1" dirty="0" smtClean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Подключение районов Омской области к онлайн платформе (</a:t>
            </a:r>
            <a:r>
              <a:rPr lang="ru-RU" sz="1500" b="1" i="1" dirty="0" err="1" smtClean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телеграм</a:t>
            </a:r>
            <a:r>
              <a:rPr lang="ru-RU" sz="1500" b="1" i="1" dirty="0" smtClean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 канал проекта)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-"/>
            </a:pPr>
            <a:endParaRPr lang="ru-RU" sz="1500" b="1" i="1" dirty="0" smtClean="0">
              <a:solidFill>
                <a:schemeClr val="dk1"/>
              </a:solidFill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Char char="-"/>
            </a:pPr>
            <a:r>
              <a:rPr lang="ru-RU" sz="1500" b="1" i="1" dirty="0" smtClean="0">
                <a:solidFill>
                  <a:schemeClr val="dk1"/>
                </a:solidFill>
                <a:latin typeface="Montserrat SemiBold" panose="020B0604020202020204" charset="-52"/>
                <a:ea typeface="Montserrat SemiBold"/>
                <a:cs typeface="Montserrat SemiBold"/>
                <a:sym typeface="Montserrat SemiBold"/>
              </a:rPr>
              <a:t> В долгосрочной перспективе  передача опыта и распространение практики в  границах  территорий СФО</a:t>
            </a:r>
            <a:endParaRPr sz="1500" b="1" i="1" u="none" strike="noStrike" cap="none" dirty="0">
              <a:solidFill>
                <a:schemeClr val="accent6"/>
              </a:solidFill>
              <a:latin typeface="Montserrat SemiBold" panose="020B0604020202020204" charset="-52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01" name="Google Shape;201;p19"/>
          <p:cNvGrpSpPr/>
          <p:nvPr/>
        </p:nvGrpSpPr>
        <p:grpSpPr>
          <a:xfrm>
            <a:off x="147485" y="3712480"/>
            <a:ext cx="4933314" cy="1139895"/>
            <a:chOff x="817781" y="3786222"/>
            <a:chExt cx="6156225" cy="704803"/>
          </a:xfrm>
        </p:grpSpPr>
        <p:pic>
          <p:nvPicPr>
            <p:cNvPr id="202" name="Google Shape;202;p19" descr="C:\Users\Соня\Desktop\Мывместе 2\Шаблон\Элементы\Ресурс 15@2x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7781" y="3786222"/>
              <a:ext cx="6027274" cy="623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9"/>
            <p:cNvSpPr txBox="1"/>
            <p:nvPr/>
          </p:nvSpPr>
          <p:spPr>
            <a:xfrm>
              <a:off x="817781" y="3939570"/>
              <a:ext cx="6156225" cy="551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25000" lnSpcReduction="20000"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2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Соответствие опыта и компетенций заявителя проекта планируемой деятельности</a:t>
              </a:r>
              <a:r>
                <a:rPr lang="ru-RU" sz="1500" b="0" i="0" u="none" strike="noStrike" cap="none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/>
              </a:r>
              <a:br>
                <a:rPr lang="ru-RU" sz="1500" b="0" i="0" u="none" strike="noStrike" cap="none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endParaRPr sz="1500" b="0" i="0" u="none" strike="noStrike" cap="none" dirty="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204" name="Google Shape;204;p19"/>
          <p:cNvGrpSpPr/>
          <p:nvPr/>
        </p:nvGrpSpPr>
        <p:grpSpPr>
          <a:xfrm>
            <a:off x="147485" y="5350860"/>
            <a:ext cx="5609941" cy="1164092"/>
            <a:chOff x="817781" y="3748491"/>
            <a:chExt cx="6156225" cy="755794"/>
          </a:xfrm>
        </p:grpSpPr>
        <p:pic>
          <p:nvPicPr>
            <p:cNvPr id="205" name="Google Shape;205;p19" descr="C:\Users\Соня\Desktop\Мывместе 2\Шаблон\Элементы\Ресурс 15@2x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7781" y="3748491"/>
              <a:ext cx="6027274" cy="623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9"/>
            <p:cNvSpPr txBox="1"/>
            <p:nvPr/>
          </p:nvSpPr>
          <p:spPr>
            <a:xfrm>
              <a:off x="817781" y="3870860"/>
              <a:ext cx="6156225" cy="633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Перспектива развития проекта </a:t>
              </a:r>
              <a:br>
                <a:rPr lang="ru-RU" sz="18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ru-RU" sz="1800" b="1" i="0" u="none" strike="noStrike" cap="none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(для категорий Волонтеры и Бизнес)</a:t>
              </a:r>
              <a:r>
                <a:rPr lang="ru-RU" sz="1500" b="0" i="0" u="none" strike="noStrike" cap="none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/>
              </a:r>
              <a:br>
                <a:rPr lang="ru-RU" sz="1500" b="0" i="0" u="none" strike="noStrike" cap="none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endParaRPr sz="1500" b="0" i="0" u="none" strike="noStrike" cap="none" dirty="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569084"/>
              </p:ext>
            </p:extLst>
          </p:nvPr>
        </p:nvGraphicFramePr>
        <p:xfrm>
          <a:off x="5835058" y="1920241"/>
          <a:ext cx="8603613" cy="1734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окумент" r:id="rId10" imgW="6086654" imgH="1539084" progId="Word.Document.12">
                  <p:embed/>
                </p:oleObj>
              </mc:Choice>
              <mc:Fallback>
                <p:oleObj name="Документ" r:id="rId10" imgW="6086654" imgH="1539084" progId="Word.Document.12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058" y="1920241"/>
                        <a:ext cx="8603613" cy="1734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6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5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095" y="2441457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 descr="C:\Users\Соня\Desktop\Мывместе 2\Шаблон\Элементы\Ресурс 3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094" y="3317377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5265173" y="2033311"/>
            <a:ext cx="4188543" cy="73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38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b="0" i="0" u="none" strike="noStrike" cap="none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4400" b="0" i="0" u="none" strike="noStrike" cap="none" dirty="0" err="1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belavina</a:t>
            </a:r>
            <a:r>
              <a:rPr lang="ru-RU" sz="4400" dirty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r>
              <a:rPr lang="en-US" sz="4400" b="0" i="0" u="none" strike="noStrike" cap="none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1981@mail</a:t>
            </a:r>
            <a:r>
              <a:rPr lang="ru-RU" sz="4400" b="0" i="0" u="none" strike="noStrike" cap="none" dirty="0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r>
              <a:rPr lang="en-US" sz="4400" b="0" i="0" u="none" strike="noStrike" cap="none" dirty="0" err="1" smtClean="0">
                <a:solidFill>
                  <a:schemeClr val="tx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</a:t>
            </a:r>
            <a:endParaRPr sz="4400" b="0" i="0" u="none" strike="noStrike" cap="none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4929078" y="2033311"/>
            <a:ext cx="4244419" cy="736543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5102942" y="3098253"/>
            <a:ext cx="4771501" cy="87592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41497" y="-366797"/>
            <a:ext cx="7360264" cy="260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endParaRPr lang="en-US" sz="1200" dirty="0" smtClean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  <a:hlinkClick r:id="rId6"/>
            </a:endParaRPr>
          </a:p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endParaRPr lang="en-US" sz="1200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  <a:hlinkClick r:id="rId6"/>
            </a:endParaRPr>
          </a:p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endParaRPr lang="en-US" sz="1200" dirty="0" smtClean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  <a:hlinkClick r:id="rId6"/>
            </a:endParaRPr>
          </a:p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endParaRPr sz="1200" b="0" i="0" u="none" strike="noStrike" cap="none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65173" y="3167390"/>
            <a:ext cx="3878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Google Shape;215;p6"/>
          <p:cNvSpPr txBox="1"/>
          <p:nvPr/>
        </p:nvSpPr>
        <p:spPr>
          <a:xfrm>
            <a:off x="5394420" y="3199398"/>
            <a:ext cx="4188543" cy="73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r>
              <a:rPr lang="en-US" sz="3600" dirty="0"/>
              <a:t>http</a:t>
            </a:r>
            <a:r>
              <a:rPr lang="ru-RU" sz="3600" dirty="0"/>
              <a:t>://</a:t>
            </a:r>
            <a:r>
              <a:rPr lang="en-US" sz="3600" dirty="0"/>
              <a:t>t</a:t>
            </a:r>
            <a:r>
              <a:rPr lang="ru-RU" sz="3600" dirty="0"/>
              <a:t>.</a:t>
            </a:r>
            <a:r>
              <a:rPr lang="en-US" sz="3600" dirty="0"/>
              <a:t>me/</a:t>
            </a:r>
            <a:r>
              <a:rPr lang="en-US" sz="3600" dirty="0" err="1"/>
              <a:t>sladkayazhiznpro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518</Words>
  <Application>Microsoft Office PowerPoint</Application>
  <PresentationFormat>Произвольный</PresentationFormat>
  <Paragraphs>103</Paragraphs>
  <Slides>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Montserrat ExtraBold</vt:lpstr>
      <vt:lpstr>Times New Roman</vt:lpstr>
      <vt:lpstr>Montserrat SemiBold</vt:lpstr>
      <vt:lpstr>Montserrat Black</vt:lpstr>
      <vt:lpstr>Montserrat</vt:lpstr>
      <vt:lpstr>Office Theme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Белавина Виктория</cp:lastModifiedBy>
  <cp:revision>46</cp:revision>
  <dcterms:created xsi:type="dcterms:W3CDTF">2020-03-24T07:41:27Z</dcterms:created>
  <dcterms:modified xsi:type="dcterms:W3CDTF">2023-09-25T13:49:47Z</dcterms:modified>
</cp:coreProperties>
</file>