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98" d="100"/>
          <a:sy n="98" d="100"/>
        </p:scale>
        <p:origin x="8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beautiful_family86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ip-205863461_456239367?c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k.com/wall-135890577_18908" TargetMode="External"/><Relationship Id="rId4" Type="http://schemas.openxmlformats.org/officeDocument/2006/relationships/hyperlink" Target="https://vk.com/beautiful_family8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4" y="2921934"/>
            <a:ext cx="7089121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 smtClean="0">
                <a:solidFill>
                  <a:schemeClr val="bg1"/>
                </a:solidFill>
                <a:latin typeface="Playfair Display" pitchFamily="2" charset="-52"/>
              </a:rPr>
              <a:t>«Красота многодетности»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60933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Руководитель: </a:t>
            </a:r>
            <a:r>
              <a:rPr lang="ru-RU" sz="2000" dirty="0" err="1" smtClean="0">
                <a:solidFill>
                  <a:schemeClr val="bg1"/>
                </a:solidFill>
              </a:rPr>
              <a:t>Миропольцева</a:t>
            </a:r>
            <a:r>
              <a:rPr lang="ru-RU" sz="2000" dirty="0" smtClean="0">
                <a:solidFill>
                  <a:schemeClr val="bg1"/>
                </a:solidFill>
              </a:rPr>
              <a:t> Елена Александровна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dirty="0" smtClean="0">
                <a:solidFill>
                  <a:schemeClr val="bg1"/>
                </a:solidFill>
              </a:rPr>
              <a:t>Россия, ХМАО-Югра, </a:t>
            </a:r>
            <a:r>
              <a:rPr lang="ru-RU" sz="2000" dirty="0" err="1" smtClean="0">
                <a:solidFill>
                  <a:schemeClr val="bg1"/>
                </a:solidFill>
              </a:rPr>
              <a:t>г.Ханты-Мансийск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9048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Playfair Display" pitchFamily="2" charset="-52"/>
              </a:rPr>
              <a:t>Номинация 2: Материнство и детство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89" y="1448126"/>
            <a:ext cx="2538747" cy="65800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Телеграмм канал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448126"/>
            <a:ext cx="8327620" cy="64546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Канал для информированности о проведенных мероприятиях.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2442462"/>
            <a:ext cx="2538746" cy="81058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ВК сообщество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92332" y="2442462"/>
            <a:ext cx="8327620" cy="81058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Информированность о проведенных мероприятиях с возможностью оставить отзыв. 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3589376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Закрытая группа в телеграмм.</a:t>
            </a:r>
          </a:p>
          <a:p>
            <a:r>
              <a:rPr lang="ru-RU" dirty="0" smtClean="0"/>
              <a:t>«Клуб многодетных матерей»</a:t>
            </a:r>
            <a:endParaRPr lang="ru-RU" dirty="0"/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92332" y="3601922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Для коммуникации многодетных матерей (участниц проекта) друг с другом и организаторами проекта. Для информированности о предстоящих мероприятиях.</a:t>
            </a:r>
            <a:endParaRPr lang="ru-RU" dirty="0"/>
          </a:p>
        </p:txBody>
      </p:sp>
      <p:sp>
        <p:nvSpPr>
          <p:cNvPr id="14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3375651" y="5232554"/>
            <a:ext cx="8401807" cy="80416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 Оповещение о предстоящем проекте в телепередачах канала «</a:t>
            </a:r>
            <a:r>
              <a:rPr lang="ru-RU" dirty="0" err="1" smtClean="0"/>
              <a:t>Югория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15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81363" y="5225808"/>
            <a:ext cx="2538746" cy="80416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СМИ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Информационные ресурсы:</a:t>
            </a:r>
          </a:p>
          <a:p>
            <a:r>
              <a:rPr lang="ru-RU" dirty="0" smtClean="0"/>
              <a:t>Налажена работа в социальных сетях.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Организационные ресурсы:</a:t>
            </a:r>
          </a:p>
          <a:p>
            <a:r>
              <a:rPr lang="ru-RU" dirty="0" smtClean="0"/>
              <a:t>Налажена межведомственная работа организаций и учреждений.  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91209" y="4880581"/>
            <a:ext cx="3541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Человеческий ресурс:</a:t>
            </a:r>
          </a:p>
          <a:p>
            <a:r>
              <a:rPr lang="ru-RU" dirty="0" smtClean="0"/>
              <a:t>Налажена работа с </a:t>
            </a:r>
            <a:r>
              <a:rPr lang="ru-RU" dirty="0"/>
              <a:t>командой </a:t>
            </a:r>
            <a:r>
              <a:rPr lang="ru-RU" dirty="0" smtClean="0"/>
              <a:t>проекта и есть договоренность со специалистами участвующими в проекте.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423537" y="469591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049906" y="2099909"/>
            <a:ext cx="5280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Есть договоренность с площадками для проведения мероприятий: Лекционные залы, спортивные залы, конференц- залы.</a:t>
            </a:r>
          </a:p>
          <a:p>
            <a:r>
              <a:rPr lang="ru-RU" dirty="0" smtClean="0"/>
              <a:t>Требуется оформление детских комнат и помещений для работы с детьми (логопедическая комната, комната матери и дитя, сенсорная комната и </a:t>
            </a:r>
            <a:r>
              <a:rPr lang="ru-RU" dirty="0" err="1" smtClean="0"/>
              <a:t>т.д</a:t>
            </a:r>
            <a:r>
              <a:rPr lang="ru-RU" dirty="0" smtClean="0"/>
              <a:t>)  </a:t>
            </a:r>
          </a:p>
          <a:p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6098722" y="4845686"/>
            <a:ext cx="5006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Требуется финансирование для организации детских зон, оплаты работы специалистам, оплаты труда команде, затрат на закупку необходимого материала для мероприятий, и бытовых нужд.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542E1A9A-5B69-4C48-93D1-12245F700B90}"/>
              </a:ext>
            </a:extLst>
          </p:cNvPr>
          <p:cNvSpPr/>
          <p:nvPr/>
        </p:nvSpPr>
        <p:spPr>
          <a:xfrm>
            <a:off x="599090" y="1815137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9" name="Овал 25">
            <a:extLst>
              <a:ext uri="{FF2B5EF4-FFF2-40B4-BE49-F238E27FC236}">
                <a16:creationId xmlns:a16="http://schemas.microsoft.com/office/drawing/2014/main" id="{36C56E9E-1EE5-AF41-8154-A19F2CEB6114}"/>
              </a:ext>
            </a:extLst>
          </p:cNvPr>
          <p:cNvSpPr/>
          <p:nvPr/>
        </p:nvSpPr>
        <p:spPr>
          <a:xfrm>
            <a:off x="599089" y="4378567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:a16="http://schemas.microsoft.com/office/drawing/2014/main" id="{6F5EF453-8BA8-5248-948E-4677620C92AA}"/>
              </a:ext>
            </a:extLst>
          </p:cNvPr>
          <p:cNvSpPr/>
          <p:nvPr/>
        </p:nvSpPr>
        <p:spPr>
          <a:xfrm>
            <a:off x="6263228" y="175601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1" name="Овал 44">
            <a:extLst>
              <a:ext uri="{FF2B5EF4-FFF2-40B4-BE49-F238E27FC236}">
                <a16:creationId xmlns:a16="http://schemas.microsoft.com/office/drawing/2014/main" id="{0B6F7701-9B13-7B4F-9324-61FA8FD05061}"/>
              </a:ext>
            </a:extLst>
          </p:cNvPr>
          <p:cNvSpPr/>
          <p:nvPr/>
        </p:nvSpPr>
        <p:spPr>
          <a:xfrm>
            <a:off x="6374686" y="4511841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29197" y="1672312"/>
            <a:ext cx="40809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Миропольцева</a:t>
            </a:r>
            <a:r>
              <a:rPr lang="ru-RU" sz="1400" dirty="0" smtClean="0"/>
              <a:t> Елена Александровна</a:t>
            </a:r>
            <a:r>
              <a:rPr lang="ru-RU" sz="1400" dirty="0"/>
              <a:t>, студент Высшей психолого-педагогической школы Федерального государственного бюджетного образовательного учреждения высшего образования «Югорский государственный университет», магистратура, </a:t>
            </a:r>
            <a:r>
              <a:rPr lang="ru-RU" sz="1400" dirty="0" smtClean="0"/>
              <a:t>Россия, Ханты-Мансийский автономный округ-Югра, город Ханты-Мансийск, 1979, многодетная мать, проект «Красота многодетности»</a:t>
            </a:r>
            <a:r>
              <a:rPr lang="en-US" sz="1400" dirty="0"/>
              <a:t> </a:t>
            </a:r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vk.com/beautiful_family86</a:t>
            </a:r>
            <a:r>
              <a:rPr lang="ru-RU" sz="1400" dirty="0" smtClean="0"/>
              <a:t> </a:t>
            </a:r>
            <a:r>
              <a:rPr lang="en-US" sz="1400" dirty="0" smtClean="0"/>
              <a:t> </a:t>
            </a:r>
            <a:endParaRPr lang="ru-RU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2171596" y="4296398"/>
            <a:ext cx="38629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Закирова </a:t>
            </a:r>
            <a:r>
              <a:rPr lang="ru-RU" sz="1400" dirty="0"/>
              <a:t>Елена </a:t>
            </a:r>
            <a:r>
              <a:rPr lang="ru-RU" sz="1400" dirty="0" err="1"/>
              <a:t>Ниязовна</a:t>
            </a:r>
            <a:r>
              <a:rPr lang="ru-RU" sz="1400" dirty="0"/>
              <a:t>, кандидат исторических наук, доцент Высшей психолого-педагогической школы Федерального государственного бюджетного образовательного учреждения высшего образования «Югорский государственный университет» , Россия, Ханты-Мансийский автономный округ-Югра, город Ханты-Мансийск,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7997622" y="1243766"/>
            <a:ext cx="395845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Братцева</a:t>
            </a:r>
            <a:r>
              <a:rPr lang="ru-RU" sz="1400" dirty="0"/>
              <a:t> Ольга </a:t>
            </a:r>
            <a:r>
              <a:rPr lang="ru-RU" sz="1400" dirty="0" smtClean="0"/>
              <a:t>Анатольевна</a:t>
            </a:r>
          </a:p>
          <a:p>
            <a:r>
              <a:rPr lang="ru-RU" sz="1400" dirty="0" smtClean="0"/>
              <a:t>ФГБОУ </a:t>
            </a:r>
            <a:r>
              <a:rPr lang="ru-RU" sz="1400" dirty="0"/>
              <a:t>"Югорский государственный университет". Доцент высшей психолого-педагогической школы. Доцент, кандидат педагогических наук. Руководитель программы аспирантуры 5.3.4 Педагогическая психология, психодиагностика цифровых образовательных </a:t>
            </a:r>
            <a:r>
              <a:rPr lang="ru-RU" sz="1400" dirty="0" smtClean="0"/>
              <a:t>сред, </a:t>
            </a:r>
            <a:r>
              <a:rPr lang="ru-RU" sz="1400" dirty="0"/>
              <a:t>Россия, Ханты-Мансийский автономный округ-Югра, город </a:t>
            </a:r>
            <a:r>
              <a:rPr lang="ru-RU" sz="1400" dirty="0" smtClean="0"/>
              <a:t>Ханты-Мансийск. </a:t>
            </a:r>
            <a:r>
              <a:rPr lang="ru-RU" sz="1400" dirty="0"/>
              <a:t>Должность и функционал в заявленном </a:t>
            </a:r>
            <a:r>
              <a:rPr lang="ru-RU" sz="1400" dirty="0" smtClean="0"/>
              <a:t>проекте: Исполнитель</a:t>
            </a:r>
            <a:r>
              <a:rPr lang="ru-RU" sz="1400" dirty="0"/>
              <a:t>. Педагог. Организация и проведение мероприятий педагогической направленности, реализуемых в рамках проекта.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7997622" y="4296398"/>
            <a:ext cx="38640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Соловьёва Марина </a:t>
            </a:r>
            <a:r>
              <a:rPr lang="ru-RU" sz="1400" dirty="0" smtClean="0"/>
              <a:t>Николаевна</a:t>
            </a:r>
          </a:p>
          <a:p>
            <a:r>
              <a:rPr lang="ru-RU" sz="1400" dirty="0"/>
              <a:t>ФГБОУ ВО "Югорский государственный университет", старший преподаватель Высшей психолого-педагогической школы. Должность и функционал в заявленном проекте:</a:t>
            </a:r>
          </a:p>
          <a:p>
            <a:r>
              <a:rPr lang="ru-RU" sz="1400" dirty="0" smtClean="0"/>
              <a:t>Психолог </a:t>
            </a:r>
            <a:r>
              <a:rPr lang="ru-RU" sz="1400" dirty="0"/>
              <a:t>проекта. Исполнитель. Реализация мероприятий проекта, подготовка программ и сценариев мастер-классов, проведение диагностик со </a:t>
            </a:r>
            <a:r>
              <a:rPr lang="ru-RU" sz="1400" dirty="0" smtClean="0"/>
              <a:t>взрослыми.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99090" y="1183079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263228" y="717207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29" b="5885"/>
          <a:stretch/>
        </p:blipFill>
        <p:spPr>
          <a:xfrm>
            <a:off x="609849" y="1756010"/>
            <a:ext cx="1508246" cy="164137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730" y="4457263"/>
            <a:ext cx="1542400" cy="1439573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9320" y="4378567"/>
            <a:ext cx="1725095" cy="155220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9320" y="1756010"/>
            <a:ext cx="1725251" cy="168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90" y="1357516"/>
            <a:ext cx="10711927" cy="5113622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5400" dirty="0">
              <a:solidFill>
                <a:prstClr val="white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867993" y="2719603"/>
            <a:ext cx="9295656" cy="120032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Многодетные </a:t>
            </a:r>
            <a:r>
              <a:rPr lang="ru-RU" dirty="0">
                <a:solidFill>
                  <a:schemeClr val="bg1"/>
                </a:solidFill>
              </a:rPr>
              <a:t>семьи социально незащищенная категория, нуждающаяся в </a:t>
            </a:r>
            <a:r>
              <a:rPr lang="ru-RU" dirty="0" smtClean="0">
                <a:solidFill>
                  <a:schemeClr val="bg1"/>
                </a:solidFill>
              </a:rPr>
              <a:t>поддержке.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Многодетные матери  уделяют все свое время семье иной раз забывая о себе. Здоровье многодетной матери может пострадать в ходе частых беременностей и родов, а восстановить самостоятельно не всегда хватает времени и мотивации.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843046" y="4208394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Дополнительные меры </a:t>
            </a:r>
            <a:r>
              <a:rPr lang="ru-RU" dirty="0" smtClean="0">
                <a:solidFill>
                  <a:schemeClr val="bg1"/>
                </a:solidFill>
              </a:rPr>
              <a:t>поддержки, путем индивидуального подбора </a:t>
            </a:r>
            <a:r>
              <a:rPr lang="ru-RU" dirty="0">
                <a:solidFill>
                  <a:schemeClr val="bg1"/>
                </a:solidFill>
              </a:rPr>
              <a:t>для многодетных </a:t>
            </a:r>
            <a:r>
              <a:rPr lang="ru-RU" dirty="0" smtClean="0">
                <a:solidFill>
                  <a:schemeClr val="bg1"/>
                </a:solidFill>
              </a:rPr>
              <a:t>матерей, </a:t>
            </a:r>
            <a:r>
              <a:rPr lang="ru-RU" dirty="0">
                <a:solidFill>
                  <a:schemeClr val="bg1"/>
                </a:solidFill>
              </a:rPr>
              <a:t>позволят закрыть потребности данной категории, улучшить общее благосостояние многодетных семей.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1130628" y="1647155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1114287" y="273596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1167861" y="4141884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67993" y="1854291"/>
            <a:ext cx="7682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городе Ханты-Мансийске на конец 2024 года насчитывалось 3514 многодетных семьи получивших удостоверение.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1167861" y="5351500"/>
            <a:ext cx="750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5400" dirty="0" smtClean="0">
                <a:solidFill>
                  <a:prstClr val="white"/>
                </a:solidFill>
                <a:latin typeface="Dita Sweet" panose="02000503090000020004" pitchFamily="50" charset="0"/>
              </a:rPr>
              <a:t>4.</a:t>
            </a:r>
            <a:endParaRPr lang="ru-RU" sz="5400" dirty="0">
              <a:solidFill>
                <a:prstClr val="white"/>
              </a:solidFill>
              <a:latin typeface="Dita Sweet" panose="02000503090000020004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18411" y="5222947"/>
            <a:ext cx="87261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Улучшение благосостояния многодетных семей изменит общее представление о этой категории у населения. Многодетная семья станет эталоном для подражания. Повысится демографический строй страны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89" y="1545021"/>
            <a:ext cx="95530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 В проекте </a:t>
            </a:r>
            <a:r>
              <a:rPr lang="ru-RU" sz="2000" dirty="0" smtClean="0"/>
              <a:t>участвуют </a:t>
            </a:r>
            <a:r>
              <a:rPr lang="ru-RU" sz="2000" dirty="0"/>
              <a:t>матери, родившие и /или воспитавшие троих и более детей, даже если их дети выросли. </a:t>
            </a:r>
            <a:endParaRPr lang="ru-RU" sz="2000" dirty="0" smtClean="0"/>
          </a:p>
          <a:p>
            <a:r>
              <a:rPr lang="ru-RU" sz="2000" dirty="0" smtClean="0"/>
              <a:t>Обусловлено </a:t>
            </a:r>
            <a:r>
              <a:rPr lang="ru-RU" sz="2000" dirty="0"/>
              <a:t>это тем, что за время рождения и воспитания детей женщина (многодетная мать) тратит все свои ресурсы (физические, душевные, духовные и т.д.), и восполнять их приходится потом всю оставшуюся жизнь, но в силу различных обстоятельств не всем удается это сделать самостоятельно. </a:t>
            </a:r>
          </a:p>
          <a:p>
            <a:r>
              <a:rPr lang="ru-RU" sz="2000" dirty="0"/>
              <a:t>Проект разработан с целью оказания помощи многодетным матерям по факту многодетности как таковой, а не только по критериям предусмотренным законодательно государством.</a:t>
            </a: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У</a:t>
            </a:r>
            <a:r>
              <a:rPr lang="ru-RU" sz="2000" dirty="0" smtClean="0"/>
              <a:t>спешная </a:t>
            </a:r>
            <a:r>
              <a:rPr lang="ru-RU" sz="2000" dirty="0"/>
              <a:t>практика (кейс) (проект продуман, есть команда, ресурсы, проект прошел внедрение на целевой аудитории, может быть использован как «лучшая практика» для масштабирования на других площадках или расширении целевой аудитории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D715F0-A4C3-AB47-8EB8-B2A9F769791D}"/>
              </a:ext>
            </a:extLst>
          </p:cNvPr>
          <p:cNvSpPr txBox="1"/>
          <p:nvPr/>
        </p:nvSpPr>
        <p:spPr>
          <a:xfrm>
            <a:off x="599090" y="1324418"/>
            <a:ext cx="10731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Выбирается один из возможных вариантов статусов проекта:</a:t>
            </a:r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833333" y="2301513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938338" y="2244450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933835" y="346123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971731" y="463756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7531" y="1501686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44741" y="2301513"/>
            <a:ext cx="3541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Повысить уровень физического, социального, душевного(духовного) благополучия многодетных матерей.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597676" y="2301513"/>
            <a:ext cx="6040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Поддержка общего физического здоровья многодетных матерей, через оказание медицинских и профилактических услуг в медицинских организациях.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610450" y="4618129"/>
            <a:ext cx="63199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Укрепление традиционных духовно-нравственных ценностей, через участие в мероприятиях, проводимых культурными и религиозными учреждениями.</a:t>
            </a:r>
          </a:p>
          <a:p>
            <a:r>
              <a:rPr lang="ru-RU" dirty="0"/>
              <a:t>Укрепление понятия «многодетная семья» и «многодетная мать» как эталона благополучия и нормы для современного общества.</a:t>
            </a:r>
          </a:p>
          <a:p>
            <a:r>
              <a:rPr lang="ru-RU" dirty="0"/>
              <a:t>Укрепление института «многодетной» семьи.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97676" y="332273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Поддержка социального благополучия многодетных семей, путем информирования о мерах социальной поддержки, социальных услугах, приобщение к мероприятиям </a:t>
            </a:r>
            <a:r>
              <a:rPr lang="ru-RU" dirty="0" smtClean="0"/>
              <a:t>проводимым </a:t>
            </a:r>
            <a:r>
              <a:rPr lang="ru-RU" dirty="0"/>
              <a:t>социальными службами.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829056" y="1176639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Комплексная поддержка здоровья многодетных матерей включает в себя совокупность системных подходов обеспечения физического, социального и душевного(духовного) благополучия женщин, родивших и/или воспитавших троих и более детей.</a:t>
            </a: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829056" y="255782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Поддержка, направленная на оказание содействия в улучшении жизненных сил и здоровья многодетных матерей, может осуществляться при совместной работе региональных и муниципальных организаций, узких специалистов различных областей, оказывающих услуги как </a:t>
            </a:r>
            <a:r>
              <a:rPr lang="ru-RU" dirty="0" err="1"/>
              <a:t>самозанятые</a:t>
            </a:r>
            <a:r>
              <a:rPr lang="ru-RU" dirty="0"/>
              <a:t> или индивидуальные предприниматели.</a:t>
            </a: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829056" y="3939005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Работа региональных и муниципальных организаций проводится путем межведомственного взаимодействия с организацией, реализующей программу мероприятий, или взаимодействия с руководителем (координатором) проекта, физическим лицом.</a:t>
            </a:r>
          </a:p>
        </p:txBody>
      </p:sp>
      <p:sp>
        <p:nvSpPr>
          <p:cNvPr id="11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829056" y="5320188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Привлечение волонтеров в проект обусловлено потребностью помощи многодетным матерям на время проведения мероприятия. Мама занимается свей ресурсообеспеченностью, волонтеры приглядывают за ребенком.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A60232-FEBC-9240-8017-B07BA7245877}"/>
              </a:ext>
            </a:extLst>
          </p:cNvPr>
          <p:cNvSpPr txBox="1"/>
          <p:nvPr/>
        </p:nvSpPr>
        <p:spPr>
          <a:xfrm>
            <a:off x="599090" y="1311852"/>
            <a:ext cx="10731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1078523"/>
            <a:ext cx="4757413" cy="290725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Организация целевой аудитории осуществляется путем информированности при взаимодействии с департаментом здравоохранения, образования, социального развития: рассылка информации о предстоящем проекте на официальных сайтах организаций здравоохранения, образования, социальных учреждений не менее чем за 1 месяц.</a:t>
            </a:r>
            <a:endParaRPr lang="ru-RU" dirty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629772" y="1078523"/>
            <a:ext cx="5963138" cy="290725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 smtClean="0"/>
              <a:t>1. Социальные сети. (Канал телеграмм, закрытая группа в телеграмм для связи с целевой аудиторией, информированность о проведенных мероприятиях  проекта в ВК)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08000" y="4110892"/>
            <a:ext cx="11095422" cy="250873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endParaRPr lang="ru-RU" dirty="0" smtClean="0"/>
          </a:p>
          <a:p>
            <a:r>
              <a:rPr lang="ru-RU" dirty="0" smtClean="0"/>
              <a:t>Последовательность</a:t>
            </a:r>
            <a:r>
              <a:rPr lang="ru-RU" dirty="0"/>
              <a:t>:</a:t>
            </a:r>
          </a:p>
          <a:p>
            <a:r>
              <a:rPr lang="ru-RU" dirty="0"/>
              <a:t>1</a:t>
            </a:r>
            <a:r>
              <a:rPr lang="ru-RU" dirty="0" smtClean="0"/>
              <a:t>. Информированность целевой аудитории о предстоящем проекте. Мотивация на участие.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Организационных сбор (решение организационных вопросов, информированность о предстоящих мероприятиях, знакомство со специалистами, знакомство друг с другом).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Открытие проекта (вводное мероприятие).</a:t>
            </a:r>
          </a:p>
          <a:p>
            <a:r>
              <a:rPr lang="ru-RU" dirty="0" smtClean="0"/>
              <a:t>4. </a:t>
            </a:r>
            <a:r>
              <a:rPr lang="ru-RU" dirty="0"/>
              <a:t>Проведение мероприятий (ежедневное информирование о предстоящих мероприятиях, присутствие координатора на мероприятиях (решение возникающих вопросов, поддержка и мотивация участниц</a:t>
            </a:r>
            <a:r>
              <a:rPr lang="ru-RU" dirty="0" smtClean="0"/>
              <a:t>).</a:t>
            </a:r>
          </a:p>
          <a:p>
            <a:r>
              <a:rPr lang="ru-RU" dirty="0" smtClean="0"/>
              <a:t>5. Закрытие проекта (итоговое мероприятие</a:t>
            </a:r>
            <a:r>
              <a:rPr lang="ru-RU" dirty="0"/>
              <a:t> (</a:t>
            </a:r>
            <a:r>
              <a:rPr lang="ru-RU" dirty="0" smtClean="0"/>
              <a:t>награждение участниц, представителей </a:t>
            </a:r>
            <a:r>
              <a:rPr lang="ru-RU" dirty="0" err="1" smtClean="0"/>
              <a:t>учреждений,специалистов</a:t>
            </a:r>
            <a:r>
              <a:rPr lang="ru-RU" dirty="0"/>
              <a:t>)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1622756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21583" y="262640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21582" y="355006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699083" y="4713018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30344" y="572888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1448126"/>
            <a:ext cx="103246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Укреплено и сохранено физическое здоровье многодетных матерей путем проведения диспансеризации, информированности узкими специалистами, проведением мероприятий по скандинавской ходьбе, мягкому </a:t>
            </a:r>
            <a:r>
              <a:rPr lang="ru-RU" sz="2000" dirty="0" err="1" smtClean="0"/>
              <a:t>пилатесу</a:t>
            </a:r>
            <a:r>
              <a:rPr lang="ru-RU" sz="2000" dirty="0"/>
              <a:t>.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439314"/>
            <a:ext cx="104920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Оказана квалифицированная психологическая помощь путем проведения индивидуальных </a:t>
            </a:r>
            <a:r>
              <a:rPr lang="ru-RU" sz="2000" dirty="0"/>
              <a:t>и </a:t>
            </a:r>
            <a:r>
              <a:rPr lang="ru-RU" sz="2000" dirty="0" smtClean="0"/>
              <a:t>групповых мероприятий.</a:t>
            </a: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337506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Освоены </a:t>
            </a:r>
            <a:r>
              <a:rPr lang="ru-RU" sz="2000" dirty="0"/>
              <a:t>новые </a:t>
            </a:r>
            <a:r>
              <a:rPr lang="ru-RU" sz="2000" dirty="0" smtClean="0"/>
              <a:t>знания для </a:t>
            </a:r>
            <a:r>
              <a:rPr lang="ru-RU" sz="2000" dirty="0"/>
              <a:t>облегчения бытовых </a:t>
            </a:r>
            <a:r>
              <a:rPr lang="ru-RU" sz="2000" dirty="0" smtClean="0"/>
              <a:t>потребностей</a:t>
            </a:r>
            <a:r>
              <a:rPr lang="ru-RU" sz="2000" dirty="0"/>
              <a:t> </a:t>
            </a:r>
            <a:r>
              <a:rPr lang="ru-RU" sz="2000" dirty="0" smtClean="0"/>
              <a:t>путем проведения  мероприятий по финансовой грамотности, тайм менеджменту, организации </a:t>
            </a:r>
            <a:r>
              <a:rPr lang="ru-RU" sz="2000" dirty="0"/>
              <a:t>пространства, светскому этикету, столовому этикету и т.д.,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4539364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Многодетные матери проинформированы о </a:t>
            </a:r>
            <a:r>
              <a:rPr lang="ru-RU" sz="2000" dirty="0"/>
              <a:t>мерах социальной поддержки, социальных </a:t>
            </a:r>
            <a:r>
              <a:rPr lang="ru-RU" sz="2000" dirty="0" smtClean="0"/>
              <a:t>услугах, приобщены </a:t>
            </a:r>
            <a:r>
              <a:rPr lang="ru-RU" sz="2000" dirty="0"/>
              <a:t>к </a:t>
            </a:r>
            <a:r>
              <a:rPr lang="ru-RU" sz="2000" dirty="0" smtClean="0"/>
              <a:t>мероприятиям, проводимыми </a:t>
            </a:r>
            <a:r>
              <a:rPr lang="ru-RU" sz="2000" dirty="0"/>
              <a:t>социальными </a:t>
            </a:r>
            <a:r>
              <a:rPr lang="ru-RU" sz="2000" dirty="0" smtClean="0"/>
              <a:t>службами.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096871" y="5465083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Укреплены духовно-нравственные ценности путем участия в мероприятиях, проводимых учреждениями культуры и религиозными организациями.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BAD028-2A95-2940-B0E2-3D9CF5EE1277}"/>
              </a:ext>
            </a:extLst>
          </p:cNvPr>
          <p:cNvSpPr txBox="1"/>
          <p:nvPr/>
        </p:nvSpPr>
        <p:spPr>
          <a:xfrm>
            <a:off x="599090" y="1584299"/>
            <a:ext cx="1073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/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1542684"/>
            <a:ext cx="4845269" cy="281130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Проведен пробный вариант проекта:</a:t>
            </a:r>
          </a:p>
          <a:p>
            <a:pPr marL="342900" indent="-342900">
              <a:buAutoNum type="arabicPeriod"/>
            </a:pPr>
            <a:r>
              <a:rPr lang="ru-RU" dirty="0" smtClean="0"/>
              <a:t>Организован клуб многодетных матерей в закрытой группе телеграмм.</a:t>
            </a:r>
          </a:p>
          <a:p>
            <a:pPr marL="342900" indent="-342900">
              <a:buAutoNum type="arabicPeriod"/>
            </a:pPr>
            <a:r>
              <a:rPr lang="ru-RU" dirty="0" smtClean="0"/>
              <a:t>Создано сообщество в ВК для информированности о проведенных мероприятиях проекта.</a:t>
            </a:r>
          </a:p>
          <a:p>
            <a:pPr marL="342900" indent="-342900">
              <a:buAutoNum type="arabicPeriod"/>
            </a:pPr>
            <a:r>
              <a:rPr lang="ru-RU" dirty="0" smtClean="0"/>
              <a:t>Проведен комплекс мероприятий на поддержку здоровья многодетных матерей.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503590"/>
            <a:ext cx="10993820" cy="207696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В проекте приняли активное участие 27 многодетных матерей из 41 записанной на проект. </a:t>
            </a:r>
          </a:p>
          <a:p>
            <a:r>
              <a:rPr lang="ru-RU" dirty="0" smtClean="0"/>
              <a:t>Программа проекта реализовала за период с 19 января по 2 марта 76 мероприятий.</a:t>
            </a:r>
          </a:p>
          <a:p>
            <a:r>
              <a:rPr lang="ru-RU" dirty="0" smtClean="0"/>
              <a:t>На каждом из мероприятий присутствовало от 8-10 многодетных матерей.</a:t>
            </a:r>
          </a:p>
          <a:p>
            <a:r>
              <a:rPr lang="ru-RU" dirty="0" smtClean="0"/>
              <a:t>Диспансеризацию прошли 18 участниц.</a:t>
            </a:r>
          </a:p>
          <a:p>
            <a:r>
              <a:rPr lang="ru-RU" dirty="0" smtClean="0"/>
              <a:t>8 женщин посетили онколога, 6 женщин гинеколога, 3 женщины дерматолога.</a:t>
            </a:r>
          </a:p>
          <a:p>
            <a:r>
              <a:rPr lang="ru-RU" dirty="0" smtClean="0"/>
              <a:t>Вся информация дублировалась в закрытой группе телеграмм для клуба многодетных матерей которая насчитывает 80 участниц.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642708" y="1542684"/>
            <a:ext cx="6107857" cy="281130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vk.com/clip-205863461_456239367?c=1</a:t>
            </a:r>
            <a:endParaRPr lang="ru-RU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vk.com/beautiful_family86</a:t>
            </a:r>
            <a:r>
              <a:rPr lang="ru-RU" dirty="0" smtClean="0"/>
              <a:t> </a:t>
            </a:r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vk.com/wall-135890577_18908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1283</Words>
  <Application>Microsoft Office PowerPoint</Application>
  <PresentationFormat>Широкоэкранный</PresentationFormat>
  <Paragraphs>112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aksios</cp:lastModifiedBy>
  <cp:revision>41</cp:revision>
  <dcterms:created xsi:type="dcterms:W3CDTF">2025-03-26T12:04:55Z</dcterms:created>
  <dcterms:modified xsi:type="dcterms:W3CDTF">2025-04-23T07:50:34Z</dcterms:modified>
</cp:coreProperties>
</file>