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4" r:id="rId3"/>
    <p:sldId id="319" r:id="rId4"/>
    <p:sldId id="308" r:id="rId5"/>
    <p:sldId id="302" r:id="rId6"/>
    <p:sldId id="303" r:id="rId7"/>
    <p:sldId id="311" r:id="rId8"/>
    <p:sldId id="305" r:id="rId9"/>
    <p:sldId id="309" r:id="rId10"/>
    <p:sldId id="310" r:id="rId11"/>
    <p:sldId id="324" r:id="rId12"/>
    <p:sldId id="316" r:id="rId13"/>
    <p:sldId id="312" r:id="rId14"/>
    <p:sldId id="313" r:id="rId15"/>
    <p:sldId id="320" r:id="rId16"/>
    <p:sldId id="323" r:id="rId17"/>
    <p:sldId id="315" r:id="rId18"/>
    <p:sldId id="325" r:id="rId19"/>
    <p:sldId id="273" r:id="rId20"/>
    <p:sldId id="318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28.05.2025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dirty="0"/>
              <a:t>Актуальное состояние и стратегия развития НациональНого реестра В РЕСПУБЛИКИ УЗБЕКИСТАН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О.А. Герова, Д.С. Махмудова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1AD44-5E67-4766-9737-7944479C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Техническое задание на 60 листах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FA648B9-6B58-4D07-9617-B082FBE45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470" y="2338964"/>
            <a:ext cx="5025762" cy="363378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14992D6-73D4-48BF-B2D5-1A72F8DE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EB9DA0-588E-4B4D-8F50-31F00291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69" y="3056015"/>
            <a:ext cx="5477814" cy="109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6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240D7-45E4-4121-9BE4-75F059D4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согласовании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259EFAD-B630-410E-A1F8-9DBF12A5A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421" y="2341563"/>
            <a:ext cx="5797157" cy="363378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694AD67-7875-4312-9E69-72CC3152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79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0C57C-F3BF-4269-B9B0-50399D79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методических рекомендаций по рекрутингу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685588-8DEC-40F8-8B9D-95248DD60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Согласование форм информированного согласия</a:t>
            </a:r>
          </a:p>
          <a:p>
            <a:r>
              <a:rPr lang="ru-RU" dirty="0"/>
              <a:t>Определение критериев включения в регистр</a:t>
            </a:r>
          </a:p>
          <a:p>
            <a:r>
              <a:rPr lang="ru-RU" dirty="0"/>
              <a:t>Определение пути потенциального донора</a:t>
            </a:r>
          </a:p>
          <a:p>
            <a:r>
              <a:rPr lang="ru-RU" dirty="0"/>
              <a:t>Работа с дизайнером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875B9-169D-4958-B623-E2BAE14B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9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701FB-2CB5-4E7D-81BF-DB09BC71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донорства гемопоэтических стволовых клеток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FDFA6-59FF-43D8-97DE-549DCE1D7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Добровольно </a:t>
            </a:r>
          </a:p>
          <a:p>
            <a:r>
              <a:rPr lang="ru-RU" sz="3200" dirty="0"/>
              <a:t>Анонимно</a:t>
            </a:r>
          </a:p>
          <a:p>
            <a:r>
              <a:rPr lang="ru-RU" sz="3200" dirty="0"/>
              <a:t>Безвозмездно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C96E6-E9A6-493A-A083-30BC831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0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F5C02-EA0E-4E6A-B5F8-B1818884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может быть включен в реестр: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52355-6440-4D82-80B5-7766610F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Возраст от 18-45 лет</a:t>
            </a:r>
          </a:p>
          <a:p>
            <a:r>
              <a:rPr lang="ru-RU" sz="3200" dirty="0"/>
              <a:t>Здоровый человек</a:t>
            </a:r>
          </a:p>
          <a:p>
            <a:r>
              <a:rPr lang="ru-RU" sz="3200" dirty="0"/>
              <a:t>Вес более 50 кг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21FE2-928F-43FA-8C96-F09FEAB6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0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01B4C-9D6F-49BC-91BE-3CCACA52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Забор костного мозга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FC731A-86D0-4256-9C44-6C24AD7AD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91" y="2522057"/>
            <a:ext cx="7196167" cy="363378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4F9E40C5-AAD0-412A-A8B6-FE6109B4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07D34A-8892-489C-91EA-8B6E56D70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25" y="2289968"/>
            <a:ext cx="5296687" cy="409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66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1A3FF-395A-453B-B867-AC21FE16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Забор гемопоэтических стволовых клеток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B6EC6A-9E1A-4ACF-A7F2-D70A74D8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E4B0E34-3064-4FC0-B718-4B1202620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37" y="2332034"/>
            <a:ext cx="5139463" cy="363378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0A217C-1258-4FA0-8D00-CBD4688BC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43" y="2133268"/>
            <a:ext cx="3508673" cy="44732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7DF215-BF49-475D-9C41-05C8D4CE7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7" y="2133268"/>
            <a:ext cx="3354906" cy="44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3C257-546F-4E93-B649-B44D1B5E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 донор реципиент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B1BD87-5D25-4073-8FEF-60BE81632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086" y="2341563"/>
            <a:ext cx="5541828" cy="363378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4ACBD87F-20D5-4D2D-A134-679CD021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24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05779-2181-4FBE-8AF6-C992571D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Сегодня в Астане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AC25FC5-8748-4C8F-875D-57D5B28BF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09" y="2052714"/>
            <a:ext cx="3454936" cy="363378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BF7C3FD-8A13-4456-8C26-7760B8FF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35CA75-1C2D-42C8-9DC1-711E8A811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052714"/>
            <a:ext cx="2960805" cy="4371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33281-4DFC-4B35-B580-F8D107AE0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57" y="2052714"/>
            <a:ext cx="3893243" cy="35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3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1BDC-CD5B-4F7B-B25B-BD73EE24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СТРАХИ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E4F68-B757-431C-AD66-F8E0B429743C}"/>
              </a:ext>
            </a:extLst>
          </p:cNvPr>
          <p:cNvSpPr txBox="1"/>
          <p:nvPr/>
        </p:nvSpPr>
        <p:spPr>
          <a:xfrm>
            <a:off x="540824" y="2126313"/>
            <a:ext cx="9421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Опасно для здоровья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Риск заражения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Длительная нетрудоспособность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Долгие физические ограничения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Не смогу забеременеть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Располнею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Страх вида крови и уколов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Препарат может спровоцировать онкологию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Отдаленные последствия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Материальные затраты на поездку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«Черный рынок»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Боязнь перелетов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Ответственность за жизнь человека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C47F188-9BCA-4073-BD7E-C91C1072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61" y="2126313"/>
            <a:ext cx="4127341" cy="412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8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11AF4-B0FB-43B7-9CBE-64D1F6BE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183 Постановление Правительства Республики Узбекистан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51F29-92EC-4C01-BC48-F9D2B0C89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CF9C98-B6B9-4E08-B2EA-C4AA5EEEE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09" y="2119575"/>
            <a:ext cx="7011378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9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1CA62-4C9B-429E-BED3-4A932F70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2B4D8-E4C2-446C-A084-ADD3947B2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38D99-52BF-4EF9-B8EC-27D072AF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1BB0C8-8BB1-40B6-BFCE-FE856B484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237" y="2239377"/>
            <a:ext cx="7483524" cy="41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69AFD-ACEB-4FF1-AA68-22981150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183 Постановление Правительства Республики Узбекистан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7172A31-26CE-4ACD-816A-D107187CE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861" y="4152624"/>
            <a:ext cx="10050278" cy="162900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F676F315-A397-40E8-8050-8F42007E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E883F4-A4E8-46FC-AEB2-51BE24FC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01" y="2529190"/>
            <a:ext cx="10050277" cy="8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2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A2E28-0EC1-4397-9BC4-19DCA3AE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Национальный реестр, какой он?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71D17-6749-4902-B3EE-4681B833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BC63D93-2AC0-4722-AC6C-A39FD4C1974C}"/>
              </a:ext>
            </a:extLst>
          </p:cNvPr>
          <p:cNvSpPr/>
          <p:nvPr/>
        </p:nvSpPr>
        <p:spPr>
          <a:xfrm>
            <a:off x="746078" y="2280312"/>
            <a:ext cx="2442949" cy="84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Привлечение потенциальных доноров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1260FDE-7A92-4149-A918-CE3449A18D82}"/>
              </a:ext>
            </a:extLst>
          </p:cNvPr>
          <p:cNvSpPr/>
          <p:nvPr/>
        </p:nvSpPr>
        <p:spPr>
          <a:xfrm>
            <a:off x="746078" y="3771266"/>
            <a:ext cx="2442949" cy="84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Организационно методический отдел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DD49833-716F-4337-9B0E-B40996F12923}"/>
              </a:ext>
            </a:extLst>
          </p:cNvPr>
          <p:cNvSpPr/>
          <p:nvPr/>
        </p:nvSpPr>
        <p:spPr>
          <a:xfrm>
            <a:off x="4370696" y="3771266"/>
            <a:ext cx="2442949" cy="84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Информационная система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5D3FF56-2A34-4931-BC2E-2AA1C7B20F8C}"/>
              </a:ext>
            </a:extLst>
          </p:cNvPr>
          <p:cNvSpPr/>
          <p:nvPr/>
        </p:nvSpPr>
        <p:spPr>
          <a:xfrm>
            <a:off x="4387044" y="5629986"/>
            <a:ext cx="2442949" cy="84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 координации поиска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257C5D7-95F3-4027-A6C2-64811F9029EB}"/>
              </a:ext>
            </a:extLst>
          </p:cNvPr>
          <p:cNvSpPr/>
          <p:nvPr/>
        </p:nvSpPr>
        <p:spPr>
          <a:xfrm>
            <a:off x="4370697" y="2270415"/>
            <a:ext cx="2442949" cy="84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Лаборатория </a:t>
            </a:r>
            <a:r>
              <a:rPr lang="en-US" dirty="0"/>
              <a:t>NGS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EBF9C97-C18A-497B-9AA4-98A834828774}"/>
              </a:ext>
            </a:extLst>
          </p:cNvPr>
          <p:cNvCxnSpPr>
            <a:stCxn id="5" idx="3"/>
            <a:endCxn id="10" idx="1"/>
          </p:cNvCxnSpPr>
          <p:nvPr/>
        </p:nvCxnSpPr>
        <p:spPr>
          <a:xfrm flipV="1">
            <a:off x="3189027" y="2693496"/>
            <a:ext cx="1181670" cy="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434A07-92F3-4392-93A2-C9C5B4966ACB}"/>
              </a:ext>
            </a:extLst>
          </p:cNvPr>
          <p:cNvSpPr txBox="1"/>
          <p:nvPr/>
        </p:nvSpPr>
        <p:spPr>
          <a:xfrm>
            <a:off x="3189028" y="2349536"/>
            <a:ext cx="120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Биообразцы</a:t>
            </a:r>
            <a:endParaRPr lang="ru-RU" sz="1200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3EE5679-C20C-4852-95E5-90669078CB32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1967553" y="3126474"/>
            <a:ext cx="0" cy="644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670B2AA-FAC2-40A1-A054-69DDA935CA53}"/>
              </a:ext>
            </a:extLst>
          </p:cNvPr>
          <p:cNvSpPr/>
          <p:nvPr/>
        </p:nvSpPr>
        <p:spPr>
          <a:xfrm>
            <a:off x="8247810" y="5662090"/>
            <a:ext cx="2442949" cy="84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Трансфузиоло</a:t>
            </a:r>
            <a:endParaRPr lang="ru-RU" dirty="0"/>
          </a:p>
          <a:p>
            <a:pPr algn="ctr"/>
            <a:r>
              <a:rPr lang="ru-RU" dirty="0" err="1"/>
              <a:t>гическая</a:t>
            </a:r>
            <a:r>
              <a:rPr lang="ru-RU" dirty="0"/>
              <a:t> служба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2FA8185-BB79-4DC5-A611-79CD9B1D8604}"/>
              </a:ext>
            </a:extLst>
          </p:cNvPr>
          <p:cNvCxnSpPr>
            <a:stCxn id="10" idx="2"/>
            <a:endCxn id="8" idx="0"/>
          </p:cNvCxnSpPr>
          <p:nvPr/>
        </p:nvCxnSpPr>
        <p:spPr>
          <a:xfrm flipH="1">
            <a:off x="5592171" y="3116577"/>
            <a:ext cx="1" cy="65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2EC2B63-DF15-4C01-8899-2B708982034C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189027" y="4194347"/>
            <a:ext cx="11816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DD705CF-6036-49DA-97A4-87292631E9AA}"/>
              </a:ext>
            </a:extLst>
          </p:cNvPr>
          <p:cNvSpPr/>
          <p:nvPr/>
        </p:nvSpPr>
        <p:spPr>
          <a:xfrm>
            <a:off x="7605951" y="1441678"/>
            <a:ext cx="2442949" cy="8461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Трансплантационные центры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764B1A-5F62-44E0-867D-3D8CC14C7CD8}"/>
              </a:ext>
            </a:extLst>
          </p:cNvPr>
          <p:cNvSpPr txBox="1"/>
          <p:nvPr/>
        </p:nvSpPr>
        <p:spPr>
          <a:xfrm>
            <a:off x="5089479" y="3272866"/>
            <a:ext cx="181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HLA-</a:t>
            </a:r>
            <a:r>
              <a:rPr lang="ru-RU" sz="1200" dirty="0"/>
              <a:t>генотипы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6E1791-9746-493F-A492-1C817B51532D}"/>
              </a:ext>
            </a:extLst>
          </p:cNvPr>
          <p:cNvSpPr txBox="1"/>
          <p:nvPr/>
        </p:nvSpPr>
        <p:spPr>
          <a:xfrm>
            <a:off x="1009941" y="3272866"/>
            <a:ext cx="2179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Анкеты и  согласия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B9EEB52A-5D8C-446D-B93A-0A0F2FFE5E70}"/>
              </a:ext>
            </a:extLst>
          </p:cNvPr>
          <p:cNvCxnSpPr>
            <a:stCxn id="24" idx="1"/>
            <a:endCxn id="8" idx="3"/>
          </p:cNvCxnSpPr>
          <p:nvPr/>
        </p:nvCxnSpPr>
        <p:spPr>
          <a:xfrm flipH="1">
            <a:off x="6813645" y="1864759"/>
            <a:ext cx="792306" cy="232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5E77534-7EE8-43D1-84C7-680A92A9AB79}"/>
              </a:ext>
            </a:extLst>
          </p:cNvPr>
          <p:cNvSpPr txBox="1"/>
          <p:nvPr/>
        </p:nvSpPr>
        <p:spPr>
          <a:xfrm>
            <a:off x="6929285" y="2391977"/>
            <a:ext cx="1428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Поиск неродственных доноров, ввод </a:t>
            </a:r>
            <a:r>
              <a:rPr lang="ru-RU" sz="1200" dirty="0" err="1"/>
              <a:t>ауто</a:t>
            </a:r>
            <a:r>
              <a:rPr lang="ru-RU" sz="1200" dirty="0"/>
              <a:t> и </a:t>
            </a:r>
            <a:r>
              <a:rPr lang="ru-RU" sz="1200" dirty="0" err="1"/>
              <a:t>гапло</a:t>
            </a:r>
            <a:r>
              <a:rPr lang="ru-RU" sz="1200" dirty="0"/>
              <a:t> доноров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A3883D87-DB1A-4BD2-B332-4F82F0626E8B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5592171" y="4617428"/>
            <a:ext cx="16348" cy="1012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9DA7891-8970-4FEC-B3E8-3DDA3CE5CF67}"/>
              </a:ext>
            </a:extLst>
          </p:cNvPr>
          <p:cNvSpPr txBox="1"/>
          <p:nvPr/>
        </p:nvSpPr>
        <p:spPr>
          <a:xfrm>
            <a:off x="4548283" y="4658517"/>
            <a:ext cx="265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Запрос на поиск неродственного донора, в случае если есть доноры в Реестре или нужен иностранный донор</a:t>
            </a:r>
          </a:p>
        </p:txBody>
      </p:sp>
      <p:cxnSp>
        <p:nvCxnSpPr>
          <p:cNvPr id="53" name="Соединитель: уступ 52">
            <a:extLst>
              <a:ext uri="{FF2B5EF4-FFF2-40B4-BE49-F238E27FC236}">
                <a16:creationId xmlns:a16="http://schemas.microsoft.com/office/drawing/2014/main" id="{18CAC96F-8570-4E4D-8596-CF807577F56C}"/>
              </a:ext>
            </a:extLst>
          </p:cNvPr>
          <p:cNvCxnSpPr>
            <a:stCxn id="18" idx="3"/>
            <a:endCxn id="24" idx="3"/>
          </p:cNvCxnSpPr>
          <p:nvPr/>
        </p:nvCxnSpPr>
        <p:spPr>
          <a:xfrm flipH="1" flipV="1">
            <a:off x="10048900" y="1864759"/>
            <a:ext cx="641859" cy="4220412"/>
          </a:xfrm>
          <a:prstGeom prst="bentConnector3">
            <a:avLst>
              <a:gd name="adj1" fmla="val -356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C2CDFB7E-8E2B-4FDB-A987-8BD301564A52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>
            <a:off x="6829993" y="6053067"/>
            <a:ext cx="1417817" cy="32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8EAC925-DF5E-4247-8C90-97881A48115F}"/>
              </a:ext>
            </a:extLst>
          </p:cNvPr>
          <p:cNvSpPr txBox="1"/>
          <p:nvPr/>
        </p:nvSpPr>
        <p:spPr>
          <a:xfrm>
            <a:off x="6862573" y="5669672"/>
            <a:ext cx="1365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Направление и сопровождение неродственного донора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C7B923-E8AD-4223-B671-D2726D8CA5AB}"/>
              </a:ext>
            </a:extLst>
          </p:cNvPr>
          <p:cNvSpPr txBox="1"/>
          <p:nvPr/>
        </p:nvSpPr>
        <p:spPr>
          <a:xfrm>
            <a:off x="10475576" y="3176807"/>
            <a:ext cx="93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Трансплантат</a:t>
            </a:r>
          </a:p>
        </p:txBody>
      </p:sp>
      <p:sp>
        <p:nvSpPr>
          <p:cNvPr id="104" name="Прямоугольник: скругленные углы 103">
            <a:extLst>
              <a:ext uri="{FF2B5EF4-FFF2-40B4-BE49-F238E27FC236}">
                <a16:creationId xmlns:a16="http://schemas.microsoft.com/office/drawing/2014/main" id="{7E10CAF6-1514-4B60-9F32-9A6AFB492152}"/>
              </a:ext>
            </a:extLst>
          </p:cNvPr>
          <p:cNvSpPr/>
          <p:nvPr/>
        </p:nvSpPr>
        <p:spPr>
          <a:xfrm>
            <a:off x="8272033" y="3719375"/>
            <a:ext cx="2442949" cy="8461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Иностранные Регистры</a:t>
            </a:r>
          </a:p>
        </p:txBody>
      </p: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CCEE257C-3962-48F0-8496-3A3DC57349E0}"/>
              </a:ext>
            </a:extLst>
          </p:cNvPr>
          <p:cNvCxnSpPr>
            <a:cxnSpLocks/>
            <a:endCxn id="104" idx="1"/>
          </p:cNvCxnSpPr>
          <p:nvPr/>
        </p:nvCxnSpPr>
        <p:spPr>
          <a:xfrm flipV="1">
            <a:off x="6719652" y="4142456"/>
            <a:ext cx="1552381" cy="1527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: уступ 112">
            <a:extLst>
              <a:ext uri="{FF2B5EF4-FFF2-40B4-BE49-F238E27FC236}">
                <a16:creationId xmlns:a16="http://schemas.microsoft.com/office/drawing/2014/main" id="{5B55EC77-2141-4828-A228-BC70CF23565C}"/>
              </a:ext>
            </a:extLst>
          </p:cNvPr>
          <p:cNvCxnSpPr>
            <a:cxnSpLocks/>
            <a:stCxn id="104" idx="3"/>
            <a:endCxn id="24" idx="3"/>
          </p:cNvCxnSpPr>
          <p:nvPr/>
        </p:nvCxnSpPr>
        <p:spPr>
          <a:xfrm flipH="1" flipV="1">
            <a:off x="10048900" y="1864759"/>
            <a:ext cx="666082" cy="2277697"/>
          </a:xfrm>
          <a:prstGeom prst="bentConnector3">
            <a:avLst>
              <a:gd name="adj1" fmla="val -343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E731C942-0A65-4E64-86F8-575A7A9B6842}"/>
              </a:ext>
            </a:extLst>
          </p:cNvPr>
          <p:cNvSpPr/>
          <p:nvPr/>
        </p:nvSpPr>
        <p:spPr>
          <a:xfrm>
            <a:off x="742523" y="5206905"/>
            <a:ext cx="2442949" cy="8461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Потенциальные доноры</a:t>
            </a:r>
          </a:p>
        </p:txBody>
      </p:sp>
      <p:cxnSp>
        <p:nvCxnSpPr>
          <p:cNvPr id="125" name="Соединитель: уступ 124">
            <a:extLst>
              <a:ext uri="{FF2B5EF4-FFF2-40B4-BE49-F238E27FC236}">
                <a16:creationId xmlns:a16="http://schemas.microsoft.com/office/drawing/2014/main" id="{228E6B98-BE8E-41FB-A7D7-031C28E0E6C6}"/>
              </a:ext>
            </a:extLst>
          </p:cNvPr>
          <p:cNvCxnSpPr>
            <a:stCxn id="123" idx="0"/>
            <a:endCxn id="7" idx="2"/>
          </p:cNvCxnSpPr>
          <p:nvPr/>
        </p:nvCxnSpPr>
        <p:spPr>
          <a:xfrm rot="5400000" flipH="1" flipV="1">
            <a:off x="1671037" y="4910390"/>
            <a:ext cx="589477" cy="355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76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5EF4C-04A4-4153-91A2-5A4FC11C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Документальное оформление реестра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3D788FA-37AC-4ED5-A353-25D249338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478" y="2354632"/>
            <a:ext cx="4276064" cy="363378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5CCFF9EB-224B-436B-8A7D-D1CAFD1C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1DE890-D623-45C9-953F-2AC9E90AB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2522057"/>
            <a:ext cx="4978705" cy="303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4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B8A95-FB73-46BD-AC73-E377DC73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Есть ли трансплантационная активность в стране?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20ACB-26CB-401D-B5A6-3DCD8319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AF9B90-4F6E-44A0-82AB-758A1499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1" y="2332521"/>
            <a:ext cx="5596530" cy="35880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BE6296-5F6F-47CE-A2B0-777F59F24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251" y="2358276"/>
            <a:ext cx="5974971" cy="35880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AE584F-2B6B-4486-A91D-5718385AB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1" y="3375166"/>
            <a:ext cx="5974972" cy="35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0E318D-DC8B-4A89-80EF-FEC7E301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неродственных доноров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0F9D210-458F-447D-854E-DF1C1BB5A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/>
              <a:t>Национальные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175F2C6-19E9-4BDF-9F3F-AC29F23DC3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Возможно вы будете первыми?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A499687-F1D6-4A08-BCEA-36CBB6E73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ru-RU" sz="3200" dirty="0"/>
              <a:t>Иностранные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2C05BCB-A3AE-4666-95C7-EACE3F21AF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Более 41 млн</a:t>
            </a:r>
          </a:p>
          <a:p>
            <a:r>
              <a:rPr lang="ru-RU" dirty="0"/>
              <a:t>54 страны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C22ED0-EDD3-4999-B579-85F80D10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0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83A15-11B9-4193-94CD-7FE77DFE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Взаимодействие с иностранными регистрами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23629-80F4-4F7B-B1E8-2F8091542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Запрет на вывоз </a:t>
            </a:r>
            <a:r>
              <a:rPr lang="ru-RU" dirty="0" err="1"/>
              <a:t>биообразцов</a:t>
            </a:r>
            <a:endParaRPr lang="ru-RU" dirty="0"/>
          </a:p>
          <a:p>
            <a:r>
              <a:rPr lang="ru-RU" dirty="0"/>
              <a:t>Нотариально заверенные согласия доноров</a:t>
            </a:r>
          </a:p>
          <a:p>
            <a:r>
              <a:rPr lang="ru-RU" dirty="0"/>
              <a:t>Отсутствия понимания оформления на границе трансплантата из другой страны</a:t>
            </a:r>
          </a:p>
          <a:p>
            <a:r>
              <a:rPr lang="ru-RU" dirty="0"/>
              <a:t>Наличие спецтранспорта для транспортировки</a:t>
            </a:r>
          </a:p>
          <a:p>
            <a:r>
              <a:rPr lang="ru-RU" dirty="0"/>
              <a:t>Проверка соответствия санитарно-гигиеническим нормам 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7EA2C9-350F-40DD-ACEB-EE8D02AD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4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34EBE-BBA5-4F44-8D59-2E1DBC60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Кабинета Министров Республики Узбекистан №333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13 июня 2024 года «О мерах по регулированию трансплантации органов и (или) тканей человека»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C984F92-71FC-40A6-BCE6-8A131AB91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370" y="1725769"/>
            <a:ext cx="8371268" cy="469814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05207AA9-46B2-4393-AF82-AADF4A57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28.05.2025</a:t>
            </a:fld>
            <a:endParaRPr lang="en-US" dirty="0"/>
          </a:p>
        </p:txBody>
      </p:sp>
      <p:sp>
        <p:nvSpPr>
          <p:cNvPr id="5" name="Двенадцатиугольник 4">
            <a:extLst>
              <a:ext uri="{FF2B5EF4-FFF2-40B4-BE49-F238E27FC236}">
                <a16:creationId xmlns:a16="http://schemas.microsoft.com/office/drawing/2014/main" id="{B592CD1D-A3BB-47E5-B8C0-091BB06B4E46}"/>
              </a:ext>
            </a:extLst>
          </p:cNvPr>
          <p:cNvSpPr/>
          <p:nvPr/>
        </p:nvSpPr>
        <p:spPr>
          <a:xfrm>
            <a:off x="9557083" y="3266727"/>
            <a:ext cx="2053725" cy="1317765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648878395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8_TF33552983" id="{160FF37C-0DDC-4D2E-AEAD-253EF6364DF1}" vid="{EC99DBC3-C858-4F3A-82DD-48D686A36D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{F66D1C9C-8987-491F-B3FC-1F3B4EB4675E}tf33552983_win32</Template>
  <TotalTime>2826</TotalTime>
  <Words>309</Words>
  <Application>Microsoft Office PowerPoint</Application>
  <PresentationFormat>Широкоэкранный</PresentationFormat>
  <Paragraphs>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Corbel</vt:lpstr>
      <vt:lpstr>Franklin Gothic Book</vt:lpstr>
      <vt:lpstr>Franklin Gothic Demi</vt:lpstr>
      <vt:lpstr>Times New Roman</vt:lpstr>
      <vt:lpstr>Wingdings</vt:lpstr>
      <vt:lpstr>Wingdings 2</vt:lpstr>
      <vt:lpstr>ДивидендVTI</vt:lpstr>
      <vt:lpstr>Актуальное состояние и стратегия развития НациональНого реестра В РЕСПУБЛИКИ УЗБЕКИСТАН</vt:lpstr>
      <vt:lpstr>183 Постановление Правительства Республики Узбекистан</vt:lpstr>
      <vt:lpstr>183 Постановление Правительства Республики Узбекистан</vt:lpstr>
      <vt:lpstr>Национальный реестр, какой он?</vt:lpstr>
      <vt:lpstr>Документальное оформление реестра</vt:lpstr>
      <vt:lpstr>Есть ли трансплантационная активность в стране?</vt:lpstr>
      <vt:lpstr>Типы неродственных доноров</vt:lpstr>
      <vt:lpstr>Взаимодействие с иностранными регистрами</vt:lpstr>
      <vt:lpstr>Постановление Кабинета Министров Республики Узбекистан №333  от 13 июня 2024 года «О мерах по регулированию трансплантации органов и (или) тканей человека» </vt:lpstr>
      <vt:lpstr>Техническое задание на 60 листах</vt:lpstr>
      <vt:lpstr>На согласовании</vt:lpstr>
      <vt:lpstr>Подготовка методических рекомендаций по рекрутингу</vt:lpstr>
      <vt:lpstr>Принципы донорства гемопоэтических стволовых клеток</vt:lpstr>
      <vt:lpstr>Кто может быть включен в реестр:</vt:lpstr>
      <vt:lpstr>Забор костного мозга</vt:lpstr>
      <vt:lpstr>Забор гемопоэтических стволовых клеток</vt:lpstr>
      <vt:lpstr>Пара донор реципиент</vt:lpstr>
      <vt:lpstr>Сегодня в Астане</vt:lpstr>
      <vt:lpstr>СТРАХИ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Ольга Герова</dc:creator>
  <cp:lastModifiedBy>Ольга Герова</cp:lastModifiedBy>
  <cp:revision>36</cp:revision>
  <dcterms:created xsi:type="dcterms:W3CDTF">2024-12-02T08:37:31Z</dcterms:created>
  <dcterms:modified xsi:type="dcterms:W3CDTF">2025-05-28T07:11:34Z</dcterms:modified>
</cp:coreProperties>
</file>