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y="10287000" cx="18288000"/>
  <p:notesSz cx="6858000" cy="9144000"/>
  <p:embeddedFontLst>
    <p:embeddedFont>
      <p:font typeface="Open Sans Light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font" Target="fonts/font1.fntdata"/><Relationship Id="rId13" Type="http://schemas.openxmlformats.org/officeDocument/2006/relationships/font" Target="fonts/font2.fntdata"/><Relationship Id="rId14" Type="http://schemas.openxmlformats.org/officeDocument/2006/relationships/font" Target="fonts/font3.fntdata"/><Relationship Id="rId15" Type="http://schemas.openxmlformats.org/officeDocument/2006/relationships/font" Target="fonts/font4.fntdata"/><Relationship Id="rId16" Type="http://schemas.openxmlformats.org/officeDocument/2006/relationships/font" Target="fonts/font5.fntdata"/><Relationship Id="rId17" Type="http://schemas.openxmlformats.org/officeDocument/2006/relationships/font" Target="fonts/font6.fntdata"/><Relationship Id="rId18" Type="http://schemas.openxmlformats.org/officeDocument/2006/relationships/font" Target="fonts/font7.fntdata"/><Relationship Id="rId19" Type="http://schemas.openxmlformats.org/officeDocument/2006/relationships/font" Target="fonts/font8.fntdata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73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algn="l" indent="-2984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2984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29845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29845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29845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29845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29845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29845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29845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sz="11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81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587" name="Google Shape;82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89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just"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400" lang="en-US">
                <a:solidFill>
                  <a:schemeClr val="dk1"/>
                </a:solidFill>
              </a:rPr>
              <a:t>В современном мире женщина выполняет много ролей - жена, мама, хозяйка, сотрудница , активист и</a:t>
            </a:r>
            <a:r>
              <a:rPr sz="2400" lang="en-US">
                <a:solidFill>
                  <a:schemeClr val="dk1"/>
                </a:solidFill>
                <a:highlight>
                  <a:srgbClr val="FF0000"/>
                </a:highlight>
              </a:rPr>
              <a:t> </a:t>
            </a:r>
            <a:r>
              <a:rPr sz="2400" lang="en-US">
                <a:solidFill>
                  <a:srgbClr val="FF0000"/>
                </a:solidFill>
              </a:rPr>
              <a:t>равный партнер мужчине. </a:t>
            </a:r>
            <a:r>
              <a:rPr sz="2400" lang="en-US">
                <a:solidFill>
                  <a:schemeClr val="dk1"/>
                </a:solidFill>
              </a:rPr>
              <a:t>На ней огромная нагрузка и ответственность,  она устает и выгорает. Поэтому сейчас растет количество организацией и сообществ, которые поддерживают женщин;</a:t>
            </a:r>
            <a:endParaRPr sz="2400">
              <a:solidFill>
                <a:schemeClr val="dk1"/>
              </a:solidFill>
            </a:endParaRPr>
          </a:p>
          <a:p>
            <a:pPr algn="just"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400" lang="en-US">
                <a:solidFill>
                  <a:schemeClr val="dk1"/>
                </a:solidFill>
              </a:rPr>
              <a:t>Пандемия разрушила социальные связи и создала ощущение изоляции;</a:t>
            </a:r>
            <a:endParaRPr sz="2400">
              <a:solidFill>
                <a:schemeClr val="dk1"/>
              </a:solidFill>
            </a:endParaRPr>
          </a:p>
          <a:p>
            <a:pPr algn="just"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400" lang="en-US">
                <a:solidFill>
                  <a:schemeClr val="dk1"/>
                </a:solidFill>
              </a:rPr>
              <a:t>Мобилизация подкосила состояние стабильности и счастья в семьях, а счастливая семья начинается с женщины - хранительницы очага, мамы и музы, которая вдохновляет мужчину на ежедневные подвиги;</a:t>
            </a:r>
            <a:endParaRPr sz="2400">
              <a:solidFill>
                <a:schemeClr val="dk1"/>
              </a:solidFill>
            </a:endParaRPr>
          </a:p>
          <a:p>
            <a:pPr algn="just"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400" lang="en-US">
                <a:solidFill>
                  <a:schemeClr val="dk1"/>
                </a:solidFill>
              </a:rPr>
              <a:t>По официальным данным каждая вторая мама в России страдает послеродовой депрессией, эмоциональным выгоранием или бэби-блюзом; </a:t>
            </a:r>
            <a:r>
              <a:rPr sz="2400" lang="en-US">
                <a:solidFill>
                  <a:srgbClr val="FF0000"/>
                </a:solidFill>
              </a:rPr>
              <a:t>7 из 10 детей рождаются с особенностями развития, а это огромная нагрузка и боль женщины-мамы</a:t>
            </a:r>
            <a:endParaRPr sz="2400">
              <a:solidFill>
                <a:schemeClr val="dk1"/>
              </a:solidFill>
            </a:endParaRPr>
          </a:p>
          <a:p>
            <a:pPr algn="just"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400" lang="en-US">
                <a:solidFill>
                  <a:schemeClr val="dk1"/>
                </a:solidFill>
              </a:rPr>
              <a:t>Есть много волонтерских женских инициатив,  но нет общего подхода;</a:t>
            </a:r>
            <a:endParaRPr sz="2400">
              <a:solidFill>
                <a:schemeClr val="dk1"/>
              </a:solidFill>
            </a:endParaRPr>
          </a:p>
          <a:p>
            <a:pPr algn="just"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2400" lang="en-US">
                <a:solidFill>
                  <a:schemeClr val="dk1"/>
                </a:solidFill>
              </a:rPr>
              <a:t>В обычной среде маме очень сложно получить равную помощь без осуждения и обесценивания. Иногда ей просто не с кем поговорить.</a:t>
            </a:r>
            <a:endParaRPr sz="2400"/>
          </a:p>
        </p:txBody>
      </p:sp>
      <p:sp>
        <p:nvSpPr>
          <p:cNvPr id="1048591" name="Google Shape;90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Google Shape;96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595" name="Google Shape;97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Google Shape;103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599" name="Google Shape;104;p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Google Shape;110;g20dd53ab215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03" name="Google Shape;111;g20dd53ab215_0_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Google Shape;117;g20dd53ab215_0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07" name="Google Shape;118;g20dd53ab215_0_6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Google Shape;124;g2e29b050237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11" name="Google Shape;125;g2e29b050237_0_0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Google Shape;131;g174e765fb98_0_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</a:p>
        </p:txBody>
      </p:sp>
      <p:sp>
        <p:nvSpPr>
          <p:cNvPr id="1048614" name="Google Shape;132;g174e765fb98_0_24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0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Google Shape;140;g2e29b050237_0_9:notes"/>
          <p:cNvSpPr/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6" name="Google Shape;141;g2e29b050237_0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23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Google Shape;12;p1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2" name="Google Shape;13;p13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3" name="Google Shape;14;p13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55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2" name="Google Shape;70;p22"/>
          <p:cNvSpPr txBox="1"/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algn="l" indent="-3429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algn="l" indent="-342900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43" name="Google Shape;71;p2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4" name="Google Shape;72;p2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5" name="Google Shape;73;p2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52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26" name="Google Shape;76;p23"/>
          <p:cNvSpPr txBox="1"/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algn="l" indent="-3429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algn="l" indent="-342900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27" name="Google Shape;77;p23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28" name="Google Shape;78;p23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29" name="Google Shape;79;p23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53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1" name="Google Shape;17;p14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algn="ctr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algn="ctr" lvl="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algn="ctr"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algn="ctr"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algn="ctr"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algn="ctr"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algn="ctr"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algn="ctr"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8632" name="Google Shape;18;p14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3" name="Google Shape;19;p14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4" name="Google Shape;20;p14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56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7" name="Google Shape;23;p15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2pPr>
            <a:lvl3pPr algn="l" indent="-3429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</a:lvl5pPr>
            <a:lvl6pPr algn="l" indent="-342900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48" name="Google Shape;24;p15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9" name="Google Shape;25;p15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0" name="Google Shape;26;p15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5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cap="none" sz="4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2" name="Google Shape;29;p16"/>
          <p:cNvSpPr txBox="1"/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8653" name="Google Shape;30;p16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4" name="Google Shape;31;p16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5" name="Google Shape;32;p16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58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7" name="Google Shape;35;p17"/>
          <p:cNvSpPr txBox="1"/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48658" name="Google Shape;36;p17"/>
          <p:cNvSpPr txBox="1"/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algn="l" indent="-381000" lvl="1" marL="9144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algn="l" indent="-355600" lvl="2" marL="1371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algn="l" indent="-342900" lvl="3" marL="1828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algn="l" indent="-342900" lvl="4" marL="2286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algn="l" indent="-342900" lvl="5" marL="2743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algn="l" indent="-342900" lvl="6" marL="3200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algn="l" indent="-342900" lvl="7" marL="3657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algn="l" indent="-342900" lvl="8" marL="4114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48659" name="Google Shape;37;p17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0" name="Google Shape;38;p17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1" name="Google Shape;39;p17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5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18" name="Google Shape;42;p18"/>
          <p:cNvSpPr txBox="1"/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619" name="Google Shape;43;p18"/>
          <p:cNvSpPr txBox="1"/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81000" lvl="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8620" name="Google Shape;44;p18"/>
          <p:cNvSpPr txBox="1"/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621" name="Google Shape;45;p18"/>
          <p:cNvSpPr txBox="1"/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81000" lvl="0" marL="4572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algn="l" indent="-355600" lvl="1" marL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algn="l" indent="-342900" lvl="2" marL="1371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algn="l" indent="-330200" lvl="3" marL="1828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algn="l" indent="-330200" lvl="4" marL="22860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algn="l" indent="-330200" lvl="5" marL="27432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algn="l" indent="-330200" lvl="6" marL="32004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algn="l" indent="-330200" lvl="7" marL="36576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algn="l" indent="-330200" lvl="8" marL="411480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8622" name="Google Shape;46;p18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23" name="Google Shape;47;p18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24" name="Google Shape;48;p18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5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3" name="Google Shape;51;p19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4" name="Google Shape;52;p19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5" name="Google Shape;53;p19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60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7" name="Google Shape;56;p20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31800" lvl="0" marL="457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algn="l" indent="-381000" lvl="2" marL="1371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algn="l" indent="-355600" lvl="4" marL="22860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algn="l" indent="-355600" lvl="5" marL="2743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48668" name="Google Shape;57;p20"/>
          <p:cNvSpPr txBox="1"/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8669" name="Google Shape;58;p20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0" name="Google Shape;59;p20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1" name="Google Shape;60;p20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54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6" name="Google Shape;63;p21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/>
          <a:noFill/>
          <a:ln>
            <a:noFill/>
          </a:ln>
        </p:spPr>
      </p:sp>
      <p:sp>
        <p:nvSpPr>
          <p:cNvPr id="1048637" name="Google Shape;64;p21"/>
          <p:cNvSpPr txBox="1"/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algn="l" indent="-228600" lvl="1" marL="91440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algn="l" indent="-228600" lvl="2" marL="13716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algn="l" indent="-228600" lvl="3" marL="18288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algn="l" indent="-228600" lvl="4" marL="22860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algn="l" indent="-228600" lvl="5" marL="27432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algn="l" indent="-228600" lvl="6" marL="32004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algn="l" indent="-228600" lvl="7" marL="36576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algn="l" indent="-228600" lvl="8" marL="411480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8638" name="Google Shape;65;p21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9" name="Google Shape;66;p21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0" name="Google Shape;67;p21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sz="4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577" name="Google Shape;7;p1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31800" lvl="0" marL="45720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cap="none" sz="32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406400" lvl="1" marL="914400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cap="none" sz="2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81000" lvl="2" marL="13716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sz="2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55600" lvl="3" marL="18288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55600" lvl="4" marL="22860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55600" lvl="5" marL="27432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55600" lvl="6" marL="3200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55600" lvl="7" marL="36576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55600" lvl="8" marL="41148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8" name="Google Shape;8;p12"/>
          <p:cNvSpPr txBox="1"/>
          <p:nvPr>
            <p:ph type="dt" idx="10"/>
          </p:nvPr>
        </p:nvSpPr>
        <p:spPr>
          <a:xfrm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9" name="Google Shape;9;p12"/>
          <p:cNvSpPr txBox="1"/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80" name="Google Shape;10;p12"/>
          <p:cNvSpPr txBox="1"/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84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47908" r="0" b="47071"/>
          <a:stretch>
            <a:fillRect/>
          </a:stretch>
        </p:blipFill>
        <p:spPr>
          <a:xfrm>
            <a:off x="605021" y="6852881"/>
            <a:ext cx="6214199" cy="731236"/>
          </a:xfrm>
          <a:prstGeom prst="rect"/>
          <a:noFill/>
          <a:ln>
            <a:noFill/>
          </a:ln>
        </p:spPr>
      </p:pic>
      <p:sp>
        <p:nvSpPr>
          <p:cNvPr id="1048584" name="Google Shape;85;p1"/>
          <p:cNvSpPr txBox="1"/>
          <p:nvPr/>
        </p:nvSpPr>
        <p:spPr>
          <a:xfrm>
            <a:off x="456000" y="6780775"/>
            <a:ext cx="17039700" cy="3236169"/>
          </a:xfrm>
          <a:prstGeom prst="rect"/>
          <a:solidFill>
            <a:srgbClr val="FFFFFF"/>
          </a:solidFill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cap="none" sz="5300" i="0" lang="en-US" strike="noStrike" u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АнАТОМия красоты</a:t>
            </a:r>
            <a:endParaRPr b="1" cap="none" sz="5300" i="0" strike="noStrike" u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sz="5300" lang="en-US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#анатомиякрасоты</a:t>
            </a:r>
            <a:r>
              <a:rPr b="1" cap="none" sz="5300" i="0" lang="en-US" strike="noStrike" u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cap="none" sz="5300" i="0" strike="noStrike" u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cap="none" sz="3600" i="0" lang="en-US" strike="noStrike" u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марафон красоты и здоровья для женщин атомной отрасли</a:t>
            </a:r>
            <a:endParaRPr b="1" cap="none" sz="3600" i="0" strike="noStrike" u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t/>
            </a:r>
            <a:endParaRPr b="1" cap="none" sz="4100" i="0" strike="noStrike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8585" name="Google Shape;86;p1"/>
          <p:cNvSpPr txBox="1"/>
          <p:nvPr/>
        </p:nvSpPr>
        <p:spPr>
          <a:xfrm>
            <a:off x="0" y="4092767"/>
            <a:ext cx="18288000" cy="38605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cap="none" sz="3200" i="0" strike="noStrike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53" name="Google Shape;87;p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774800" y="1891525"/>
            <a:ext cx="4213650" cy="41049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Google Shape;92;p2"/>
          <p:cNvSpPr txBox="1"/>
          <p:nvPr/>
        </p:nvSpPr>
        <p:spPr>
          <a:xfrm>
            <a:off x="646696" y="1691212"/>
            <a:ext cx="9573900" cy="835713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cap="none" sz="4099" i="0" lang="en-US" strike="noStrike" u="none">
                <a:solidFill>
                  <a:srgbClr val="224387"/>
                </a:solidFill>
                <a:latin typeface="Open Sans"/>
                <a:ea typeface="Open Sans"/>
                <a:cs typeface="Open Sans"/>
                <a:sym typeface="Open Sans"/>
              </a:rPr>
              <a:t>КОНЦЕПЦИЯ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4" name="Google Shape;93;p2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90394" y="527243"/>
            <a:ext cx="2252157" cy="1002914"/>
          </a:xfrm>
          <a:prstGeom prst="rect"/>
          <a:noFill/>
          <a:ln>
            <a:noFill/>
          </a:ln>
        </p:spPr>
      </p:pic>
      <p:sp>
        <p:nvSpPr>
          <p:cNvPr id="1048589" name="Google Shape;94;p2"/>
          <p:cNvSpPr txBox="1"/>
          <p:nvPr/>
        </p:nvSpPr>
        <p:spPr>
          <a:xfrm>
            <a:off x="995250" y="2483150"/>
            <a:ext cx="14943600" cy="10315098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Цель марафона</a:t>
            </a:r>
            <a:r>
              <a:rPr b="0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: объединение женщин атомной отрасли в  пространстве для наполнения зарядом положительной энергии, физической активности, мотивацией к уходу за своим внешним видом: лицом и телом и психологическим состоянием, к заботе о себе. Обратить взор женщины на себя и получить удовольствие и пользу для здоровья.</a:t>
            </a:r>
            <a:endParaRPr b="0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cap="none" sz="11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Предполагается:</a:t>
            </a:r>
            <a:endParaRPr b="1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Задания участникам с периодичностью (два-три раза в неделю)</a:t>
            </a:r>
            <a:endParaRPr b="0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Подарки за участие (любая форма)</a:t>
            </a:r>
            <a:endParaRPr b="0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Сроки проведения - середина лета, продолжительность 4 недели.</a:t>
            </a:r>
            <a:endParaRPr b="0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r>
              <a:rPr b="0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: женщина 20-99 лет, которая хочет получить новые знания и опыт. Сообщество женщин атомной отрасли в телеграм объединяется 740+ женщин.</a:t>
            </a:r>
            <a:endParaRPr b="0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Каналы проведения марафона:</a:t>
            </a:r>
            <a:endParaRPr b="1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Zoom, телеграм</a:t>
            </a:r>
            <a:endParaRPr b="0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Спикеры и тренеры</a:t>
            </a:r>
            <a:r>
              <a:rPr b="0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Нутрициолог, Диетолог </a:t>
            </a:r>
            <a:endParaRPr b="0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Психолог</a:t>
            </a:r>
            <a:endParaRPr b="0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Тренеры физических и танцевальных тренировок </a:t>
            </a:r>
            <a:endParaRPr b="0" cap="none" sz="24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cap="none" sz="24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Косметолог</a:t>
            </a:r>
            <a:endParaRPr b="0" cap="none" sz="3000" i="0" strike="noStrike" u="none">
              <a:solidFill>
                <a:srgbClr val="224387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Google Shape;99;p5"/>
          <p:cNvSpPr txBox="1"/>
          <p:nvPr/>
        </p:nvSpPr>
        <p:spPr>
          <a:xfrm>
            <a:off x="731346" y="1643887"/>
            <a:ext cx="9573900" cy="835713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cap="none" sz="4099" i="0" lang="en-US" strike="noStrike" u="none">
                <a:solidFill>
                  <a:srgbClr val="224387"/>
                </a:solidFill>
                <a:latin typeface="Open Sans"/>
                <a:ea typeface="Open Sans"/>
                <a:cs typeface="Open Sans"/>
                <a:sym typeface="Open Sans"/>
              </a:rPr>
              <a:t>СТРУКТУРА МАРАФОНА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5" name="Google Shape;100;p5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90394" y="527243"/>
            <a:ext cx="2252157" cy="1002914"/>
          </a:xfrm>
          <a:prstGeom prst="rect"/>
          <a:noFill/>
          <a:ln>
            <a:noFill/>
          </a:ln>
        </p:spPr>
      </p:pic>
      <p:sp>
        <p:nvSpPr>
          <p:cNvPr id="1048593" name="Google Shape;101;p5"/>
          <p:cNvSpPr txBox="1"/>
          <p:nvPr/>
        </p:nvSpPr>
        <p:spPr>
          <a:xfrm>
            <a:off x="490400" y="2388500"/>
            <a:ext cx="17508900" cy="6543367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rPr b="0" cap="none" sz="2767" i="0" lang="en-US" strike="noStrike" u="none">
                <a:solidFill>
                  <a:srgbClr val="22438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 4 блока: </a:t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-404304" lvl="0" marL="45720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24387"/>
              </a:buClr>
              <a:buSzPts val="2767"/>
              <a:buFont typeface="Open Sans Light"/>
              <a:buChar char="●"/>
            </a:pPr>
            <a:r>
              <a:rPr b="0" cap="none" sz="2767" i="0" lang="en-US" strike="noStrike" u="none">
                <a:solidFill>
                  <a:srgbClr val="22438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нутрициология</a:t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-404304" lvl="0" marL="45720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24387"/>
              </a:buClr>
              <a:buSzPts val="2767"/>
              <a:buFont typeface="Open Sans Light"/>
              <a:buChar char="●"/>
            </a:pPr>
            <a:r>
              <a:rPr b="0" cap="none" sz="2767" i="0" lang="en-US" strike="noStrike" u="none">
                <a:solidFill>
                  <a:srgbClr val="22438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физическая активность</a:t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-404304" lvl="0" marL="45720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24387"/>
              </a:buClr>
              <a:buSzPts val="2767"/>
              <a:buFont typeface="Open Sans Light"/>
              <a:buChar char="●"/>
            </a:pPr>
            <a:r>
              <a:rPr b="0" cap="none" sz="2767" i="0" lang="en-US" strike="noStrike" u="none">
                <a:solidFill>
                  <a:srgbClr val="22438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косметология</a:t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-404304" lvl="0" marL="45720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224387"/>
              </a:buClr>
              <a:buSzPts val="2767"/>
              <a:buFont typeface="Open Sans Light"/>
              <a:buChar char="●"/>
            </a:pPr>
            <a:r>
              <a:rPr b="0" cap="none" sz="2767" i="0" lang="en-US" strike="noStrike" u="none">
                <a:solidFill>
                  <a:srgbClr val="22438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ментальная разгрузка (медитации, упражнения, техники “Здесь и сейчас” для расслабления и умиротворения).</a:t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rPr b="0" cap="none" sz="2767" i="0" lang="en-US" strike="noStrike" u="none">
                <a:solidFill>
                  <a:srgbClr val="22438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Активности блоков миксуются между собой и образуют контент по неделям (неделя 1, неделя 2, неделя 3, неделя 4). В конце недели проводится саморефлексия о том, что дала активность, как изменилось самочувствие. Также этим можно делиться в чате марафона с другими участницами.</a:t>
            </a:r>
            <a:endParaRPr b="0" cap="none" sz="2767" i="0" strike="noStrike" u="none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t/>
            </a:r>
            <a:endParaRPr sz="2767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just" indent="0" lvl="0" marL="0" marR="0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67"/>
              <a:buFont typeface="Arial"/>
              <a:buNone/>
            </a:pPr>
            <a:r>
              <a:rPr sz="2767" lang="en-US">
                <a:solidFill>
                  <a:srgbClr val="22438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 начале марафона участники знакомятся с командой организаторов по коротким видеороликам, в котором отражен смысл создания марафона для самой команды амбассадоров.</a:t>
            </a:r>
            <a:endParaRPr sz="2767">
              <a:solidFill>
                <a:srgbClr val="2243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Google Shape;106;p8"/>
          <p:cNvSpPr txBox="1"/>
          <p:nvPr/>
        </p:nvSpPr>
        <p:spPr>
          <a:xfrm>
            <a:off x="759571" y="1686237"/>
            <a:ext cx="9573900" cy="835713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cap="none" sz="4099" i="0" lang="en-US" strike="noStrike" u="none">
                <a:solidFill>
                  <a:srgbClr val="224387"/>
                </a:solidFill>
                <a:latin typeface="Open Sans"/>
                <a:ea typeface="Open Sans"/>
                <a:cs typeface="Open Sans"/>
                <a:sym typeface="Open Sans"/>
              </a:rPr>
              <a:t>нутрициология: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6" name="Google Shape;107;p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90394" y="527243"/>
            <a:ext cx="2252157" cy="1002914"/>
          </a:xfrm>
          <a:prstGeom prst="rect"/>
          <a:noFill/>
          <a:ln>
            <a:noFill/>
          </a:ln>
        </p:spPr>
      </p:pic>
      <p:sp>
        <p:nvSpPr>
          <p:cNvPr id="1048597" name="Google Shape;108;p8"/>
          <p:cNvSpPr txBox="1"/>
          <p:nvPr/>
        </p:nvSpPr>
        <p:spPr>
          <a:xfrm>
            <a:off x="232800" y="2473200"/>
            <a:ext cx="17822400" cy="3067051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Лекции от спикеров о правильном питании, похудении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Ответы на вопросы «из зала», возмож</a:t>
            </a:r>
            <a:r>
              <a:rPr sz="3000" lang="en-US">
                <a:solidFill>
                  <a:srgbClr val="1C4587"/>
                </a:solidFill>
              </a:rPr>
              <a:t>но в формате эфира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ПП-меню на неделю, плюс мотивирующие фото блюд от участников, видео-рецепты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Ежедневный легкий рецепт #ешьлегко 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Линейки продуктов от магазинов-партнеров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Мерч от партнеров</a:t>
            </a:r>
            <a:endParaRPr b="0" cap="none" sz="3000" i="0" strike="noStrike" u="none">
              <a:solidFill>
                <a:srgbClr val="1C45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113;g20dd53ab215_0_0"/>
          <p:cNvSpPr txBox="1"/>
          <p:nvPr/>
        </p:nvSpPr>
        <p:spPr>
          <a:xfrm>
            <a:off x="759571" y="1686237"/>
            <a:ext cx="9573900" cy="835713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cap="none" sz="4099" i="0" lang="en-US" strike="noStrike" u="none">
                <a:solidFill>
                  <a:srgbClr val="224387"/>
                </a:solidFill>
                <a:latin typeface="Open Sans"/>
                <a:ea typeface="Open Sans"/>
                <a:cs typeface="Open Sans"/>
                <a:sym typeface="Open Sans"/>
              </a:rPr>
              <a:t>физическая активность: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7" name="Google Shape;114;g20dd53ab215_0_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90394" y="527243"/>
            <a:ext cx="2252157" cy="1002914"/>
          </a:xfrm>
          <a:prstGeom prst="rect"/>
          <a:noFill/>
          <a:ln>
            <a:noFill/>
          </a:ln>
        </p:spPr>
      </p:pic>
      <p:sp>
        <p:nvSpPr>
          <p:cNvPr id="1048601" name="Google Shape;115;g20dd53ab215_0_0"/>
          <p:cNvSpPr txBox="1"/>
          <p:nvPr/>
        </p:nvSpPr>
        <p:spPr>
          <a:xfrm>
            <a:off x="232800" y="2473200"/>
            <a:ext cx="17822400" cy="15237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4 Тренировки (йога, пилатес) на свежем воздухе и в записи 1 раз в неделю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4 танцевальные тренировки в записи 1 раз в неделю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Ежедневное упражнение или элемент танца ( #нукаповтори)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Google Shape;120;g20dd53ab215_0_6"/>
          <p:cNvSpPr txBox="1"/>
          <p:nvPr/>
        </p:nvSpPr>
        <p:spPr>
          <a:xfrm>
            <a:off x="759571" y="1686237"/>
            <a:ext cx="9573900" cy="835713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cap="none" sz="4099" i="0" lang="en-US" strike="noStrike" u="none">
                <a:solidFill>
                  <a:srgbClr val="224387"/>
                </a:solidFill>
                <a:latin typeface="Open Sans"/>
                <a:ea typeface="Open Sans"/>
                <a:cs typeface="Open Sans"/>
                <a:sym typeface="Open Sans"/>
              </a:rPr>
              <a:t>косметология: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8" name="Google Shape;121;g20dd53ab215_0_6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90394" y="527243"/>
            <a:ext cx="2252157" cy="1002914"/>
          </a:xfrm>
          <a:prstGeom prst="rect"/>
          <a:noFill/>
          <a:ln>
            <a:noFill/>
          </a:ln>
        </p:spPr>
      </p:pic>
      <p:sp>
        <p:nvSpPr>
          <p:cNvPr id="1048605" name="Google Shape;122;g20dd53ab215_0_6"/>
          <p:cNvSpPr txBox="1"/>
          <p:nvPr/>
        </p:nvSpPr>
        <p:spPr>
          <a:xfrm>
            <a:off x="232800" y="2473200"/>
            <a:ext cx="17822400" cy="15237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Рекомендации (эфир) по уходу за собой от сертифицированного косметолога 1 раз в неделю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Вопросы «из зала», </a:t>
            </a:r>
            <a:r>
              <a:rPr sz="3000" lang="en-US">
                <a:solidFill>
                  <a:srgbClr val="1C4587"/>
                </a:solidFill>
              </a:rPr>
              <a:t>возможно в формате эфира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Мерч от партнеров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Google Shape;127;g2e29b050237_0_0"/>
          <p:cNvSpPr txBox="1"/>
          <p:nvPr/>
        </p:nvSpPr>
        <p:spPr>
          <a:xfrm>
            <a:off x="881350" y="1686225"/>
            <a:ext cx="9534900" cy="835713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sz="4099" lang="en-US">
                <a:solidFill>
                  <a:srgbClr val="224387"/>
                </a:solidFill>
                <a:latin typeface="Open Sans"/>
                <a:ea typeface="Open Sans"/>
                <a:cs typeface="Open Sans"/>
                <a:sym typeface="Open Sans"/>
              </a:rPr>
              <a:t>ментальная разгрузка</a:t>
            </a:r>
            <a:r>
              <a:rPr b="1" cap="none" sz="4099" i="0" lang="en-US" strike="noStrike" u="none">
                <a:solidFill>
                  <a:srgbClr val="224387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b="0" cap="none" sz="1400" i="0" strike="noStrike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59" name="Google Shape;128;g2e29b050237_0_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90394" y="527243"/>
            <a:ext cx="2252157" cy="1002914"/>
          </a:xfrm>
          <a:prstGeom prst="rect"/>
          <a:noFill/>
          <a:ln>
            <a:noFill/>
          </a:ln>
        </p:spPr>
      </p:pic>
      <p:sp>
        <p:nvSpPr>
          <p:cNvPr id="1048609" name="Google Shape;129;g2e29b050237_0_0"/>
          <p:cNvSpPr txBox="1"/>
          <p:nvPr/>
        </p:nvSpPr>
        <p:spPr>
          <a:xfrm>
            <a:off x="881350" y="2473200"/>
            <a:ext cx="17173800" cy="15237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Рекомендации по </a:t>
            </a:r>
            <a:r>
              <a:rPr sz="3000" lang="en-US">
                <a:solidFill>
                  <a:srgbClr val="1C4587"/>
                </a:solidFill>
              </a:rPr>
              <a:t>заботе о себе от психолога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b="0" cap="none" sz="3000" i="0" lang="en-US" strike="noStrike" u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Вопросы «из зала», </a:t>
            </a:r>
            <a:r>
              <a:rPr sz="3000" lang="en-US">
                <a:solidFill>
                  <a:srgbClr val="1C4587"/>
                </a:solidFill>
              </a:rPr>
              <a:t>возможно в формате эфира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-4191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Arial"/>
              <a:buAutoNum type="arabicPeriod"/>
            </a:pPr>
            <a:r>
              <a:rPr sz="3000" lang="en-US">
                <a:solidFill>
                  <a:srgbClr val="1C4587"/>
                </a:solidFill>
              </a:rPr>
              <a:t>видео про избавление от тревоги, стресса, признаки депрессии</a:t>
            </a:r>
            <a:endParaRPr b="0" cap="none" sz="3000" i="0" strike="noStrike" u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Google Shape;134;g174e765fb98_0_24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62169" y="174493"/>
            <a:ext cx="2252157" cy="1002914"/>
          </a:xfrm>
          <a:prstGeom prst="rect"/>
          <a:noFill/>
          <a:ln>
            <a:noFill/>
          </a:ln>
        </p:spPr>
      </p:pic>
      <p:sp>
        <p:nvSpPr>
          <p:cNvPr id="1048612" name="Google Shape;135;g174e765fb98_0_24"/>
          <p:cNvSpPr txBox="1"/>
          <p:nvPr/>
        </p:nvSpPr>
        <p:spPr>
          <a:xfrm>
            <a:off x="898725" y="1177400"/>
            <a:ext cx="14168700" cy="9329822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sz="4099" lang="en-US">
                <a:solidFill>
                  <a:srgbClr val="224387"/>
                </a:solidFill>
                <a:latin typeface="Open Sans"/>
                <a:ea typeface="Open Sans"/>
                <a:cs typeface="Open Sans"/>
                <a:sym typeface="Open Sans"/>
              </a:rPr>
              <a:t>команда проекта</a:t>
            </a:r>
            <a:endParaRPr sz="3000">
              <a:solidFill>
                <a:srgbClr val="1C4587"/>
              </a:solidFill>
            </a:endParaRPr>
          </a:p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sz="3000" lang="en-US">
                <a:solidFill>
                  <a:srgbClr val="1C4587"/>
                </a:solidFill>
              </a:rPr>
              <a:t>Надежда Лукиенко</a:t>
            </a:r>
            <a:r>
              <a:rPr sz="3000" lang="en-US">
                <a:solidFill>
                  <a:srgbClr val="1C4587"/>
                </a:solidFill>
              </a:rPr>
              <a:t>, волонтер Росатома, ведущий специалист филиала АО «АЭМ-технологии «Атоммаш» в г. Волгодонске,  участница Объединения женщин атомной отрасли, куратор проекта “АнАТОМия красоты”, @nv_atom, 8928-145 -63-63</a:t>
            </a:r>
            <a:endParaRPr sz="3000">
              <a:solidFill>
                <a:srgbClr val="1C4587"/>
              </a:solidFill>
            </a:endParaRPr>
          </a:p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b="1" sz="3000" lang="en-US">
                <a:solidFill>
                  <a:srgbClr val="1C4587"/>
                </a:solidFill>
              </a:rPr>
              <a:t>Настя Алёшина</a:t>
            </a:r>
            <a:r>
              <a:rPr sz="3000" lang="en-US">
                <a:solidFill>
                  <a:srgbClr val="1C4587"/>
                </a:solidFill>
              </a:rPr>
              <a:t>,  волонтер Росатома, специалист по обучению АО “Гринатом”, участница Объединения женщин атомной отрасли (@aaaleshinaaa , 8987 088 5220), куратор курса “Равный консультант”  Центра “Душа мамы” (НКО), куратор онлайн-обучения</a:t>
            </a:r>
            <a:endParaRPr sz="3000">
              <a:solidFill>
                <a:srgbClr val="1C4587"/>
              </a:solidFill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sz="3000" lang="en-US">
                <a:solidFill>
                  <a:srgbClr val="1C4587"/>
                </a:solidFill>
              </a:rPr>
              <a:t>Годовикова Вера</a:t>
            </a:r>
            <a:r>
              <a:rPr sz="3000" lang="en-US">
                <a:solidFill>
                  <a:srgbClr val="1C4587"/>
                </a:solidFill>
              </a:rPr>
              <a:t>, </a:t>
            </a:r>
            <a:r>
              <a:rPr sz="3000" lang="en-US">
                <a:solidFill>
                  <a:srgbClr val="1C4587"/>
                </a:solidFill>
              </a:rPr>
              <a:t> амбассадор бренда работодателя Росатома, амбассадор Объединения Женщин Атомной Отрасли, инженер-исследователь 1 категории АО ЧМЗ ГК Росатом, V.diamonds@mail.ru</a:t>
            </a:r>
            <a:endParaRPr sz="3000">
              <a:solidFill>
                <a:srgbClr val="1C4587"/>
              </a:solidFill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sz="3000" lang="en-US">
                <a:solidFill>
                  <a:srgbClr val="1C4587"/>
                </a:solidFill>
              </a:rPr>
              <a:t>Семенова Мария</a:t>
            </a:r>
            <a:r>
              <a:rPr sz="3000" lang="en-US">
                <a:solidFill>
                  <a:srgbClr val="1C4587"/>
                </a:solidFill>
              </a:rPr>
              <a:t>, </a:t>
            </a:r>
            <a:r>
              <a:rPr sz="3000" lang="en-US">
                <a:solidFill>
                  <a:srgbClr val="1C4587"/>
                </a:solidFill>
              </a:rPr>
              <a:t>волонтер Росатома, участница Объединения женщин атомной отрасли,  </a:t>
            </a:r>
            <a:endParaRPr sz="3000">
              <a:solidFill>
                <a:srgbClr val="1C4587"/>
              </a:solidFill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1C4587"/>
              </a:solidFill>
            </a:endParaRPr>
          </a:p>
          <a:p>
            <a:pPr algn="ctr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rPr sz="3000" lang="en-US">
                <a:solidFill>
                  <a:srgbClr val="1C4587"/>
                </a:solidFill>
              </a:rPr>
              <a:t>Мы рады сотрудничеству! </a:t>
            </a:r>
            <a:endParaRPr sz="3000">
              <a:solidFill>
                <a:srgbClr val="1C4587"/>
              </a:solidFill>
            </a:endParaRPr>
          </a:p>
          <a:p>
            <a:pPr algn="l" indent="0" lvl="0" marL="0" marR="0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9"/>
              <a:buFont typeface="Arial"/>
              <a:buNone/>
            </a:pPr>
            <a:r>
              <a:t/>
            </a:r>
            <a:endParaRPr sz="3000">
              <a:solidFill>
                <a:srgbClr val="1C4587"/>
              </a:solidFill>
            </a:endParaRPr>
          </a:p>
        </p:txBody>
      </p:sp>
      <p:pic>
        <p:nvPicPr>
          <p:cNvPr id="2097161" name="Google Shape;136;g174e765fb98_0_24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15502850" y="3429000"/>
            <a:ext cx="1676325" cy="2153776"/>
          </a:xfrm>
          <a:prstGeom prst="rect"/>
          <a:noFill/>
          <a:ln>
            <a:noFill/>
          </a:ln>
        </p:spPr>
      </p:pic>
      <p:pic>
        <p:nvPicPr>
          <p:cNvPr id="2097162" name="Google Shape;137;g174e765fb98_0_24"/>
          <p:cNvPicPr preferRelativeResize="0">
            <a:picLocks/>
          </p:cNvPicPr>
          <p:nvPr/>
        </p:nvPicPr>
        <p:blipFill>
          <a:blip xmlns:r="http://schemas.openxmlformats.org/officeDocument/2006/relationships" r:embed="rId3">
            <a:alphaModFix/>
          </a:blip>
          <a:stretch>
            <a:fillRect/>
          </a:stretch>
        </p:blipFill>
        <p:spPr>
          <a:xfrm flipH="1">
            <a:off x="15502852" y="931225"/>
            <a:ext cx="1676323" cy="2341003"/>
          </a:xfrm>
          <a:prstGeom prst="rect"/>
          <a:noFill/>
          <a:ln>
            <a:noFill/>
          </a:ln>
        </p:spPr>
      </p:pic>
      <p:pic>
        <p:nvPicPr>
          <p:cNvPr id="2097163" name="Google Shape;138;g174e765fb98_0_24"/>
          <p:cNvPicPr preferRelativeResize="0">
            <a:picLocks/>
          </p:cNvPicPr>
          <p:nvPr/>
        </p:nvPicPr>
        <p:blipFill>
          <a:blip xmlns:r="http://schemas.openxmlformats.org/officeDocument/2006/relationships" r:embed="rId4">
            <a:alphaModFix/>
          </a:blip>
          <a:stretch>
            <a:fillRect/>
          </a:stretch>
        </p:blipFill>
        <p:spPr>
          <a:xfrm>
            <a:off x="15610425" y="5739550"/>
            <a:ext cx="1676325" cy="191616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M2103K19PY</dc:creator>
  <dcterms:created xsi:type="dcterms:W3CDTF">2006-08-15T14:00:00Z</dcterms:created>
  <dcterms:modified xsi:type="dcterms:W3CDTF">2024-06-04T11:03:11Z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10fb665340004cbc9b2f5cccfe2f05d6</vt:lpwstr>
  </property>
</Properties>
</file>