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57" d="100"/>
          <a:sy n="57" d="100"/>
        </p:scale>
        <p:origin x="19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04/07/2025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xorlovon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search/people?company=%D0%A1%D0%98%D0%9B%D0%AC%D0%9D%D0%90%D0%AF%20%D0%A1%D0%A2%D0%9E%D0%A0%D0%9E%D0%9D%D0%90,https://vk.com/4appaa" TargetMode="External"/><Relationship Id="rId4" Type="http://schemas.openxmlformats.org/officeDocument/2006/relationships/hyperlink" Target="https://vk.com/upravlenieposportu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fsocentr.ru/novosti/molodezh-voskresenska-pokazala-silu-i-energiyu-na-turnire-po-silovomu-ekstrimu" TargetMode="External"/><Relationship Id="rId3" Type="http://schemas.openxmlformats.org/officeDocument/2006/relationships/hyperlink" Target="https://regions.ru/voskresensk/obschestvo/na-glavnyh-ploschadkah-voskresenska-otmetili-den-fizkulturnika" TargetMode="External"/><Relationship Id="rId7" Type="http://schemas.openxmlformats.org/officeDocument/2006/relationships/hyperlink" Target="https://rutube.ru/video/05c179cb3cd8adf3103ec7a016ce6ae4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wall-218752559_6675" TargetMode="External"/><Relationship Id="rId5" Type="http://schemas.openxmlformats.org/officeDocument/2006/relationships/hyperlink" Target="https://vk.com/wall-136795456_3513" TargetMode="External"/><Relationship Id="rId4" Type="http://schemas.openxmlformats.org/officeDocument/2006/relationships/hyperlink" Target="https://vk.com/wall-136795456_3533" TargetMode="External"/><Relationship Id="rId9" Type="http://schemas.openxmlformats.org/officeDocument/2006/relationships/hyperlink" Target="https://vk.com/wall-59536407_1456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921934"/>
            <a:ext cx="532874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5400" dirty="0">
                <a:solidFill>
                  <a:schemeClr val="bg1"/>
                </a:solidFill>
                <a:latin typeface="Playfair Display" pitchFamily="2" charset="-52"/>
              </a:rPr>
              <a:t>Сильная сторона</a:t>
            </a:r>
            <a:endParaRPr lang="ru-RU" sz="4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1097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Морозова Анна Геннадьевна, Россия, Московская область, г. </a:t>
            </a:r>
            <a:r>
              <a:rPr lang="ru-RU" sz="2000" dirty="0" err="1">
                <a:solidFill>
                  <a:schemeClr val="bg1"/>
                </a:solidFill>
              </a:rPr>
              <a:t>Воскресеснк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767255" y="4523602"/>
            <a:ext cx="4708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Здоровый образ жизни</a:t>
            </a:r>
          </a:p>
        </p:txBody>
      </p:sp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99090" y="588577"/>
            <a:ext cx="5553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E5530E-79C5-284F-89B7-F338A43EF98F}"/>
              </a:ext>
            </a:extLst>
          </p:cNvPr>
          <p:cNvSpPr txBox="1"/>
          <p:nvPr/>
        </p:nvSpPr>
        <p:spPr>
          <a:xfrm>
            <a:off x="599090" y="1270454"/>
            <a:ext cx="10731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Городские СМИ так же охотно публикуют информацию о проводимых спортивных мероприятиях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599091" y="1952331"/>
            <a:ext cx="2666198" cy="103291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b="0" i="0" u="none" strike="noStrike" dirty="0">
                <a:effectLst/>
                <a:latin typeface="Inter"/>
                <a:hlinkClick r:id="rId3"/>
              </a:rPr>
              <a:t>https://</a:t>
            </a:r>
            <a:r>
              <a:rPr lang="en-US" b="0" i="0" u="none" strike="noStrike" dirty="0" err="1">
                <a:effectLst/>
                <a:latin typeface="Inter"/>
                <a:hlinkClick r:id="rId3"/>
              </a:rPr>
              <a:t>vk.com</a:t>
            </a:r>
            <a:r>
              <a:rPr lang="en-US" b="0" i="0" u="none" strike="noStrike" dirty="0">
                <a:effectLst/>
                <a:latin typeface="Inter"/>
                <a:hlinkClick r:id="rId3"/>
              </a:rPr>
              <a:t>/</a:t>
            </a:r>
            <a:r>
              <a:rPr lang="en-US" b="0" i="0" u="none" strike="noStrike" dirty="0" err="1">
                <a:effectLst/>
                <a:latin typeface="Inter"/>
                <a:hlinkClick r:id="rId3"/>
              </a:rPr>
              <a:t>xorlovonp</a:t>
            </a:r>
            <a:endParaRPr lang="ru-RU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3411105" y="1862339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Inter"/>
              </a:rPr>
              <a:t>Группа физкультурного центра, на базе которого расположены секции по пауэрлифтингу.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80EBE8EA-8E2C-004C-ABBC-D37E06429DD1}"/>
              </a:ext>
            </a:extLst>
          </p:cNvPr>
          <p:cNvSpPr/>
          <p:nvPr/>
        </p:nvSpPr>
        <p:spPr>
          <a:xfrm>
            <a:off x="599089" y="3392744"/>
            <a:ext cx="2538747" cy="113733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b="0" i="0" u="none" strike="noStrike" dirty="0">
                <a:effectLst/>
                <a:latin typeface="Inter"/>
                <a:hlinkClick r:id="rId4"/>
              </a:rPr>
              <a:t>https://</a:t>
            </a:r>
            <a:r>
              <a:rPr lang="en-US" b="0" i="0" u="none" strike="noStrike" dirty="0" err="1">
                <a:effectLst/>
                <a:latin typeface="Inter"/>
                <a:hlinkClick r:id="rId4"/>
              </a:rPr>
              <a:t>vk.com</a:t>
            </a:r>
            <a:r>
              <a:rPr lang="en-US" b="0" i="0" u="none" strike="noStrike" dirty="0">
                <a:effectLst/>
                <a:latin typeface="Inter"/>
                <a:hlinkClick r:id="rId4"/>
              </a:rPr>
              <a:t>/</a:t>
            </a:r>
            <a:r>
              <a:rPr lang="en-US" b="0" i="0" u="none" strike="noStrike" dirty="0" err="1">
                <a:effectLst/>
                <a:latin typeface="Inter"/>
                <a:hlinkClick r:id="rId4"/>
              </a:rPr>
              <a:t>upravlenieposportu</a:t>
            </a:r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475633CC-A75F-0848-98FF-DB9865A7CF51}"/>
              </a:ext>
            </a:extLst>
          </p:cNvPr>
          <p:cNvSpPr/>
          <p:nvPr/>
        </p:nvSpPr>
        <p:spPr>
          <a:xfrm>
            <a:off x="3411104" y="3350961"/>
            <a:ext cx="8327619" cy="113733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Inter"/>
              </a:rPr>
              <a:t>Мы взяли официальную группу управления спорта и работе с молодежью, так как она является общегородская и там публикуют всю информацию о спортивной жизни Воскресенска </a:t>
            </a:r>
            <a:r>
              <a:rPr lang="ru-RU" b="0" i="0" dirty="0">
                <a:solidFill>
                  <a:srgbClr val="2E2F33"/>
                </a:solidFill>
                <a:effectLst/>
                <a:latin typeface="Inter"/>
              </a:rPr>
              <a:t>. </a:t>
            </a:r>
            <a:endParaRPr lang="ru-RU" dirty="0"/>
          </a:p>
        </p:txBody>
      </p:sp>
      <p:sp>
        <p:nvSpPr>
          <p:cNvPr id="12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1" y="4833160"/>
            <a:ext cx="2538745" cy="1137334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b="0" i="0" u="none" strike="noStrike" dirty="0">
                <a:effectLst/>
                <a:latin typeface="Inter"/>
                <a:hlinkClick r:id="rId5"/>
              </a:rPr>
              <a:t>https://</a:t>
            </a:r>
            <a:r>
              <a:rPr lang="en-US" b="0" i="0" u="none" strike="noStrike" dirty="0" err="1">
                <a:effectLst/>
                <a:latin typeface="Inter"/>
                <a:hlinkClick r:id="rId5"/>
              </a:rPr>
              <a:t>vk.com</a:t>
            </a:r>
            <a:r>
              <a:rPr lang="en-US" b="0" i="0" u="none" strike="noStrike" dirty="0">
                <a:effectLst/>
                <a:latin typeface="Inter"/>
                <a:hlinkClick r:id="rId5"/>
              </a:rPr>
              <a:t>/</a:t>
            </a:r>
            <a:r>
              <a:rPr lang="en-US" b="0" i="0" u="none" strike="noStrike" dirty="0" err="1">
                <a:effectLst/>
                <a:latin typeface="Inter"/>
                <a:hlinkClick r:id="rId5"/>
              </a:rPr>
              <a:t>4appaa</a:t>
            </a:r>
            <a:endParaRPr lang="ru-RU" dirty="0"/>
          </a:p>
        </p:txBody>
      </p:sp>
      <p:sp>
        <p:nvSpPr>
          <p:cNvPr id="13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65289" y="4833159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Inter"/>
              </a:rPr>
              <a:t>Страничка депутата Воскресенского городского округа , имеет большое количество подписчиков</a:t>
            </a:r>
            <a:r>
              <a:rPr lang="ru-RU" b="0" i="0" dirty="0">
                <a:solidFill>
                  <a:srgbClr val="2E2F33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E874E-3323-BF4D-9B75-DF953D69A747}"/>
              </a:ext>
            </a:extLst>
          </p:cNvPr>
          <p:cNvSpPr txBox="1"/>
          <p:nvPr/>
        </p:nvSpPr>
        <p:spPr>
          <a:xfrm>
            <a:off x="521911" y="1179086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303B-4984-EF43-9CF9-35A1F375DD81}"/>
              </a:ext>
            </a:extLst>
          </p:cNvPr>
          <p:cNvSpPr txBox="1"/>
          <p:nvPr/>
        </p:nvSpPr>
        <p:spPr>
          <a:xfrm>
            <a:off x="599090" y="2291658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2C625-2AC4-0B4D-B712-C83866954A68}"/>
              </a:ext>
            </a:extLst>
          </p:cNvPr>
          <p:cNvSpPr txBox="1"/>
          <p:nvPr/>
        </p:nvSpPr>
        <p:spPr>
          <a:xfrm>
            <a:off x="659487" y="4100835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FBDE54-120F-D048-86E3-8F4AFF1F5D24}"/>
              </a:ext>
            </a:extLst>
          </p:cNvPr>
          <p:cNvSpPr txBox="1"/>
          <p:nvPr/>
        </p:nvSpPr>
        <p:spPr>
          <a:xfrm>
            <a:off x="1234054" y="1291530"/>
            <a:ext cx="4169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Наградная атрибутика: - Кубки, грамоты, дипломы — сумма: 58,800 руб.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612C6-676E-3449-8945-F356D1293AB0}"/>
              </a:ext>
            </a:extLst>
          </p:cNvPr>
          <p:cNvSpPr txBox="1"/>
          <p:nvPr/>
        </p:nvSpPr>
        <p:spPr>
          <a:xfrm>
            <a:off x="1212035" y="2238479"/>
            <a:ext cx="4392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Партнерство с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МБУ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"ФСО "ЦЕНТР "СП ФСЦ "Новое поколение: предоставление имущества (скамья для жима, блин для штанги, гантели, замки для грифа), волонтеры (ассистенты соревнований) — 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1359560" y="4269804"/>
            <a:ext cx="42451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Партнерство с депутатом Совета депутатов г.о. Воскресенск : покупка помоста (для сохранения покрытия), закупка недостающих блинов для штанги — сумма: 200,000 руб.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C6BCC-4033-BA49-82B0-5C88AD80D52D}"/>
              </a:ext>
            </a:extLst>
          </p:cNvPr>
          <p:cNvSpPr txBox="1"/>
          <p:nvPr/>
        </p:nvSpPr>
        <p:spPr>
          <a:xfrm>
            <a:off x="5419268" y="1288838"/>
            <a:ext cx="668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FA4F9-94E1-1144-8DE5-0D8925FF38C7}"/>
              </a:ext>
            </a:extLst>
          </p:cNvPr>
          <p:cNvSpPr txBox="1"/>
          <p:nvPr/>
        </p:nvSpPr>
        <p:spPr>
          <a:xfrm>
            <a:off x="5430144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E10B5-5C98-214B-B668-E30FA4D791A5}"/>
              </a:ext>
            </a:extLst>
          </p:cNvPr>
          <p:cNvSpPr txBox="1"/>
          <p:nvPr/>
        </p:nvSpPr>
        <p:spPr>
          <a:xfrm>
            <a:off x="716836" y="5790870"/>
            <a:ext cx="704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6.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BBEFB7-12E9-3A4E-9AA1-6E4D32AD633C}"/>
              </a:ext>
            </a:extLst>
          </p:cNvPr>
          <p:cNvSpPr txBox="1"/>
          <p:nvPr/>
        </p:nvSpPr>
        <p:spPr>
          <a:xfrm>
            <a:off x="6103961" y="1464261"/>
            <a:ext cx="542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Партнерство с Управлением по физической культуре, спорту и работе с молодежью Администрации городского округа Воскресенск: предоставление площадок для проведения соревнований, информирование в СМИ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5F436-7DDA-D64A-A811-BF722EC6DE01}"/>
              </a:ext>
            </a:extLst>
          </p:cNvPr>
          <p:cNvSpPr txBox="1"/>
          <p:nvPr/>
        </p:nvSpPr>
        <p:spPr>
          <a:xfrm>
            <a:off x="6096000" y="3429000"/>
            <a:ext cx="52802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 нашем проекте активно участвуют ассистенты и волонтеры, которые помогают в организации соревнований. Они предоставляют поддержку в регистрации участников, осуществляют контроль за порядком на площадках и помогают в судействе.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ED8DA8-821C-3645-BE4E-486D93BB2A07}"/>
              </a:ext>
            </a:extLst>
          </p:cNvPr>
          <p:cNvSpPr txBox="1"/>
          <p:nvPr/>
        </p:nvSpPr>
        <p:spPr>
          <a:xfrm>
            <a:off x="1637593" y="5979036"/>
            <a:ext cx="9227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Из недостающего нам бы хотелось приобрести грифы и гири для большего привлечения участников .</a:t>
            </a:r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12802-D0DB-8349-B613-80C69CA111E6}"/>
              </a:ext>
            </a:extLst>
          </p:cNvPr>
          <p:cNvSpPr txBox="1"/>
          <p:nvPr/>
        </p:nvSpPr>
        <p:spPr>
          <a:xfrm>
            <a:off x="585362" y="304624"/>
            <a:ext cx="2142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E1AB8-A27C-0540-B40E-DDBEBC322F07}"/>
              </a:ext>
            </a:extLst>
          </p:cNvPr>
          <p:cNvSpPr txBox="1"/>
          <p:nvPr/>
        </p:nvSpPr>
        <p:spPr>
          <a:xfrm>
            <a:off x="585362" y="1565834"/>
            <a:ext cx="6312979" cy="502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ФИО полностью: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Морозова Анна Геннадьевна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Инструктор-методист,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руководитель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Объединения волонтеров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"Волонтеры Хорлово»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Страна: Россия ,Московская область ,Воскресенск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Год рождения: 17.07.1987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Интересы: - Пауэрлифтинг - Волонтерство - Спортивные мероприятия и акции Успешные проекты и достижения: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1. Мастер спорта России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2. Лучший спортсмен 2019 года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3. Рекордсмен Московской области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4. Награждена благодарственными письмами Московской области за добросовестный труд и волонтерскую деятельность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5. Повышение квалификации по факультету физической культуры; в настоящее время студент института физической культуры</a:t>
            </a:r>
          </a:p>
          <a:p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</a:rPr>
              <a:t>6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Автор и реализация проекта «Сильная сторона» в 2023-2024 годах</a:t>
            </a:r>
          </a:p>
          <a:p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</a:rPr>
              <a:t>7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Успешное тренерство двух секций по пауэрлифтингу и проведение профилактических акций </a:t>
            </a:r>
          </a:p>
          <a:p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</a:rPr>
              <a:t>8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Участница спортивного шоу на СТС "Богатырские игры" </a:t>
            </a:r>
          </a:p>
          <a:p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</a:rPr>
              <a:t>9. Депутат Совета депутатов г.о. Воскресенск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5AE49-FCC8-D949-836F-A74AD3355702}"/>
              </a:ext>
            </a:extLst>
          </p:cNvPr>
          <p:cNvSpPr txBox="1"/>
          <p:nvPr/>
        </p:nvSpPr>
        <p:spPr>
          <a:xfrm>
            <a:off x="7235873" y="1111797"/>
            <a:ext cx="46854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ФИО полностью: Морозов Сергей Валерьевич Инструктор-методист, волонтер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Страна: Россия ,Московская область 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</a:rPr>
              <a:t>,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Воскресенск Год рождения: 15.09.1990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Интересы: - Пауэрлифтинг - Организация спортивных мероприятий - Пропаганда здорового образа жизни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Успешные проекты и достижения: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1. Спортивный стаж: 15 лет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2. Тренер по пауэрлифтингу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3. Организатор спортивных соревнований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4. Воспитал Мастеров спорта России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5. Финалист премии среди добровольцев в номинации "Гвардейская машина, здоровый образ жизни«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6. Лучший по профессии инструктор по месту жительства (премия Губернатора)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7. Награжден благодарственным письмом Московской области за волонтерскую деятельность 8. Автор статьи "Развитие силы средствами атлетической гимнастики среди юношей старших классов" 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9. Повышение квалификации по факультету физической культуры </a:t>
            </a:r>
            <a:endParaRPr lang="ru-RU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5C35F-2BAF-3D4B-ACCF-DC530FD2EB68}"/>
              </a:ext>
            </a:extLst>
          </p:cNvPr>
          <p:cNvSpPr txBox="1"/>
          <p:nvPr/>
        </p:nvSpPr>
        <p:spPr>
          <a:xfrm>
            <a:off x="599090" y="1183079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8F5C6B-9DA1-054C-BDF6-066529B98D57}"/>
              </a:ext>
            </a:extLst>
          </p:cNvPr>
          <p:cNvSpPr txBox="1"/>
          <p:nvPr/>
        </p:nvSpPr>
        <p:spPr>
          <a:xfrm>
            <a:off x="6348057" y="404584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pic>
        <p:nvPicPr>
          <p:cNvPr id="3" name="Рисунок 2" descr="Изображение выглядит как человек, одежда, Человеческое лицо, Спортивная фор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375E185-6696-1C8E-60DC-A1BB8E355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756" y="413358"/>
            <a:ext cx="1432775" cy="21491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5FDD6E-0A7F-86E0-6864-A36D47DA2263}"/>
              </a:ext>
            </a:extLst>
          </p:cNvPr>
          <p:cNvSpPr txBox="1"/>
          <p:nvPr/>
        </p:nvSpPr>
        <p:spPr>
          <a:xfrm rot="16200000">
            <a:off x="2095936" y="1420610"/>
            <a:ext cx="2383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vk.com</a:t>
            </a:r>
            <a:r>
              <a:rPr lang="en-US" dirty="0"/>
              <a:t>/</a:t>
            </a:r>
            <a:r>
              <a:rPr lang="en-US" dirty="0" err="1"/>
              <a:t>4appaa</a:t>
            </a:r>
            <a:endParaRPr lang="ru-RU" dirty="0"/>
          </a:p>
        </p:txBody>
      </p:sp>
      <p:pic>
        <p:nvPicPr>
          <p:cNvPr id="21" name="Рисунок 20" descr="Изображение выглядит как спорт, человек, Фитнес, гант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38ADD50-85D5-C3BB-BA3B-872E810E2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680" y="804694"/>
            <a:ext cx="1819408" cy="154641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E67AE57-0D30-E151-EFA3-97698AF21F3A}"/>
              </a:ext>
            </a:extLst>
          </p:cNvPr>
          <p:cNvSpPr txBox="1"/>
          <p:nvPr/>
        </p:nvSpPr>
        <p:spPr>
          <a:xfrm rot="16200000">
            <a:off x="3723920" y="1436410"/>
            <a:ext cx="3015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vk.com</a:t>
            </a:r>
            <a:r>
              <a:rPr lang="en-US" dirty="0"/>
              <a:t>/</a:t>
            </a:r>
            <a:r>
              <a:rPr lang="en-US" dirty="0" err="1"/>
              <a:t>id535347903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704193" y="1448127"/>
            <a:ext cx="10731062" cy="4721446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1653251" y="1890992"/>
            <a:ext cx="929565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Проект направлен на решение серьезных социальных проблем среди подростков в Воскресенске, таких как: - Употребление алкоголя, наркотиков и табачных изделий. - Увеличение правонарушений среди молодежи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DE830-45A8-874C-AFAB-3F5290048970}"/>
              </a:ext>
            </a:extLst>
          </p:cNvPr>
          <p:cNvSpPr txBox="1"/>
          <p:nvPr/>
        </p:nvSpPr>
        <p:spPr>
          <a:xfrm>
            <a:off x="1699135" y="2873654"/>
            <a:ext cx="93672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Статистика проблемы: - В Воскресенске с населением 95,071 человек наблюдается 10% рост числа несовершеннолетних, привлеченных за употребление табака. Проблема касается молодежи от 14 лет, что говорит о раннем начале негативного поведения. Наркотическая зависимость: - В 2024 году в России около 6 миллионов наркозависимых, из которых 60% — молодые люди 16–20 лет; 20% составляют школьники 9–13 лет.- Увеличение интереса подростков к "закладкам" способствует наркотрафику и создает иллюзию легких заработков, что ведет к уголовной ответственности.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6765F-582D-8346-8EDF-C67D0745B7AB}"/>
              </a:ext>
            </a:extLst>
          </p:cNvPr>
          <p:cNvSpPr txBox="1"/>
          <p:nvPr/>
        </p:nvSpPr>
        <p:spPr>
          <a:xfrm>
            <a:off x="1770752" y="5160779"/>
            <a:ext cx="9295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Проект будет направлен на дальнейшую профилактику и поддержку молодежи, создание безопасной и здоровой среды, где подростки смогут развиваться, заниматься спортом и находить альтернативы негативным влияниям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306F3-43A5-3A4C-BCD8-D0207E3A747A}"/>
              </a:ext>
            </a:extLst>
          </p:cNvPr>
          <p:cNvSpPr txBox="1"/>
          <p:nvPr/>
        </p:nvSpPr>
        <p:spPr>
          <a:xfrm>
            <a:off x="919978" y="1613993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F2911-A4F6-6F4B-94D7-5D790B8B48F4}"/>
              </a:ext>
            </a:extLst>
          </p:cNvPr>
          <p:cNvSpPr txBox="1"/>
          <p:nvPr/>
        </p:nvSpPr>
        <p:spPr>
          <a:xfrm>
            <a:off x="1023950" y="287365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AB43A-6FF0-EC46-A91F-70C0BBFB8398}"/>
              </a:ext>
            </a:extLst>
          </p:cNvPr>
          <p:cNvSpPr txBox="1"/>
          <p:nvPr/>
        </p:nvSpPr>
        <p:spPr>
          <a:xfrm>
            <a:off x="936912" y="502228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599090" y="1545021"/>
            <a:ext cx="77076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Проект ориентирован на подростков в возрасте 14-18 лет, что подтверждено исследованиями о подходящем возрасте для занятий атлетической гимнастикой</a:t>
            </a:r>
            <a:r>
              <a:rPr lang="ru-RU" sz="2000" b="0" i="0" dirty="0">
                <a:solidFill>
                  <a:srgbClr val="2E2F33"/>
                </a:solidFill>
                <a:effectLst/>
                <a:latin typeface="Inter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ru-RU" sz="2000" dirty="0"/>
          </a:p>
          <a:p>
            <a:pPr>
              <a:spcBef>
                <a:spcPts val="1200"/>
              </a:spcBef>
            </a:pPr>
            <a:endParaRPr lang="ru-RU" sz="2000" dirty="0"/>
          </a:p>
          <a:p>
            <a:pPr>
              <a:spcBef>
                <a:spcPts val="1200"/>
              </a:spcBef>
            </a:pPr>
            <a:r>
              <a:rPr lang="ru-RU" sz="2000" dirty="0"/>
              <a:t>Завершённый проект/успешная практика (кейс) (проект продуман, есть команда, ресурсы, проект прошел внедрение на целевой аудитории, может быть использован как «лучшая практика» для масштабирования на других площадках или расширении целевой аудитории)</a:t>
            </a:r>
          </a:p>
        </p:txBody>
      </p:sp>
      <p:sp>
        <p:nvSpPr>
          <p:cNvPr id="11" name="Овал 9">
            <a:extLst>
              <a:ext uri="{FF2B5EF4-FFF2-40B4-BE49-F238E27FC236}">
                <a16:creationId xmlns:a16="http://schemas.microsoft.com/office/drawing/2014/main" id="{865FB32B-B640-E045-933C-B06C07C0E999}"/>
              </a:ext>
            </a:extLst>
          </p:cNvPr>
          <p:cNvSpPr/>
          <p:nvPr/>
        </p:nvSpPr>
        <p:spPr>
          <a:xfrm>
            <a:off x="707844" y="323149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8B6A2-483B-5041-9AAB-37FF081A67F6}"/>
              </a:ext>
            </a:extLst>
          </p:cNvPr>
          <p:cNvSpPr txBox="1"/>
          <p:nvPr/>
        </p:nvSpPr>
        <p:spPr>
          <a:xfrm>
            <a:off x="754434" y="1693809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D018C-C8C8-FC47-9904-8EE67C111AE9}"/>
              </a:ext>
            </a:extLst>
          </p:cNvPr>
          <p:cNvSpPr txBox="1"/>
          <p:nvPr/>
        </p:nvSpPr>
        <p:spPr>
          <a:xfrm>
            <a:off x="690313" y="3079264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663EC-3DC1-1547-9D13-5F13AA9CB760}"/>
              </a:ext>
            </a:extLst>
          </p:cNvPr>
          <p:cNvSpPr txBox="1"/>
          <p:nvPr/>
        </p:nvSpPr>
        <p:spPr>
          <a:xfrm>
            <a:off x="738085" y="421718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A1142-CF42-E546-891A-29A412372602}"/>
              </a:ext>
            </a:extLst>
          </p:cNvPr>
          <p:cNvSpPr txBox="1"/>
          <p:nvPr/>
        </p:nvSpPr>
        <p:spPr>
          <a:xfrm>
            <a:off x="4710867" y="1800104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7FB12-663E-BB45-B0AE-A412BADB16B3}"/>
              </a:ext>
            </a:extLst>
          </p:cNvPr>
          <p:cNvSpPr txBox="1"/>
          <p:nvPr/>
        </p:nvSpPr>
        <p:spPr>
          <a:xfrm>
            <a:off x="4717383" y="3153397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F7BDC-95D7-3642-91FF-A8B00E650BBC}"/>
              </a:ext>
            </a:extLst>
          </p:cNvPr>
          <p:cNvSpPr txBox="1"/>
          <p:nvPr/>
        </p:nvSpPr>
        <p:spPr>
          <a:xfrm>
            <a:off x="4770552" y="430171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06FC8-20DC-1442-B6F9-1D752E470FFA}"/>
              </a:ext>
            </a:extLst>
          </p:cNvPr>
          <p:cNvSpPr txBox="1"/>
          <p:nvPr/>
        </p:nvSpPr>
        <p:spPr>
          <a:xfrm>
            <a:off x="816199" y="1186516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1315404" y="1734456"/>
            <a:ext cx="28863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Заинтересовать подростков городского округа Воскресенск спортом и физической культурой.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A45BA0-D4B1-6C43-A815-242F5EBF451D}"/>
              </a:ext>
            </a:extLst>
          </p:cNvPr>
          <p:cNvSpPr txBox="1"/>
          <p:nvPr/>
        </p:nvSpPr>
        <p:spPr>
          <a:xfrm>
            <a:off x="1229025" y="3173503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Познакомить молодежь с атлетической гимнастикой и её преимуществами.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2AC18-941A-574F-8D29-652E047DEC2E}"/>
              </a:ext>
            </a:extLst>
          </p:cNvPr>
          <p:cNvSpPr txBox="1"/>
          <p:nvPr/>
        </p:nvSpPr>
        <p:spPr>
          <a:xfrm>
            <a:off x="1229024" y="4173032"/>
            <a:ext cx="3541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Сформировать у подростков правильный образ жизни, свободный от вредных привычек, таких как наркомания, алкоголизм и курение.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5410497" y="1693809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Провести информационные мероприятия, посвященные спортивной активности и атлетической гимнастике.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C083BC-A197-F644-8276-D16BE958C6FF}"/>
              </a:ext>
            </a:extLst>
          </p:cNvPr>
          <p:cNvSpPr txBox="1"/>
          <p:nvPr/>
        </p:nvSpPr>
        <p:spPr>
          <a:xfrm>
            <a:off x="5445737" y="3022819"/>
            <a:ext cx="3541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Организовать спортивные мероприятия и тренировки, чтобы подростки могли попробовать себя в атлетической гимнастике.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142D69-389E-FA41-B6F5-C90265FC495B}"/>
              </a:ext>
            </a:extLst>
          </p:cNvPr>
          <p:cNvSpPr txBox="1"/>
          <p:nvPr/>
        </p:nvSpPr>
        <p:spPr>
          <a:xfrm>
            <a:off x="5510543" y="4486379"/>
            <a:ext cx="3541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Обеспечить доступность секций по пауэрлифтингу на бюджетные места для желающих заниматься спортом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1184153" y="1419662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Проект направлен на привлечение подростков к спорту через организацию спортивных мероприятий по атлетической гимнастике в рамках крупных городских праздников.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BEB46AAA-30A5-DB41-83AD-72BC9CB91D2F}"/>
              </a:ext>
            </a:extLst>
          </p:cNvPr>
          <p:cNvSpPr/>
          <p:nvPr/>
        </p:nvSpPr>
        <p:spPr>
          <a:xfrm>
            <a:off x="1184153" y="2931728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Проведение 4 крупных спортивных мероприятий на уличной спортивной площадке. Соревнования будут проходить во время популярных городских мероприятий (День города, День молодежи, Праздник красок, День Физкультурника), что обеспечит высокую посещаемость (3000-5000 зрителей).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67F45B01-050D-CE47-83F2-B1A6474A87AF}"/>
              </a:ext>
            </a:extLst>
          </p:cNvPr>
          <p:cNvSpPr/>
          <p:nvPr/>
        </p:nvSpPr>
        <p:spPr>
          <a:xfrm>
            <a:off x="1184153" y="4443794"/>
            <a:ext cx="9741129" cy="173298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Организация соревнований по атлетической гимнастике, доступных для участников любого уровня физической подготовки. 2. Создание условий для подростков попробовать себя в этом виде спорта. 3. Привлечение поддержки администрации городского округа и управления по спорту и молодежной политики для успешной реализации мероприятий.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5D33E-8624-9F40-B0DC-F3E78C924CAB}"/>
              </a:ext>
            </a:extLst>
          </p:cNvPr>
          <p:cNvSpPr txBox="1"/>
          <p:nvPr/>
        </p:nvSpPr>
        <p:spPr>
          <a:xfrm>
            <a:off x="599090" y="588577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89879918-B16C-1F4D-A71E-A636346F56B4}"/>
              </a:ext>
            </a:extLst>
          </p:cNvPr>
          <p:cNvSpPr/>
          <p:nvPr/>
        </p:nvSpPr>
        <p:spPr>
          <a:xfrm>
            <a:off x="714704" y="1065630"/>
            <a:ext cx="4845269" cy="272451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- Проект начинается с инициативы по привлечению подростков к спорту через атлетическую гимнастику. - Согласование с администрацией городского округа и управление по спорту и молодежной политики играет ключевую роль для получения поддержки и разрешений. 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id="{C99722BC-85BA-A140-9E9E-71C5F0D0B7CC}"/>
              </a:ext>
            </a:extLst>
          </p:cNvPr>
          <p:cNvSpPr/>
          <p:nvPr/>
        </p:nvSpPr>
        <p:spPr>
          <a:xfrm>
            <a:off x="5570484" y="1112967"/>
            <a:ext cx="6032938" cy="272451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- Проведение рекламной кампании в социальных сетях и среди школьных учреждений для информирования молодежи о предстоящих мероприятиях.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- Сбор информации о заинтересованных участниках через предварительную регистрацию.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- Взаимодействие с местными спортивными организациями и тренерами для подготовки и проведения соревнований.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99090" y="3837482"/>
            <a:ext cx="10993820" cy="290726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1. Подготовка концепции проекта и согласование с партнерами (администрацией, спортивными организациями). 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2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</a:rPr>
              <a:t>.</a:t>
            </a:r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Планирование деталей каждого спортивного мероприятия, включая выбор дат, этапов соревнований и необходимых материалов. 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3</a:t>
            </a:r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</a:rPr>
              <a:t>.</a:t>
            </a:r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Разработка программы атлетической гимнастики, подходящей для участников разного уровня физической подготовки. 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4. Проведение мероприятий в дни крупных городских праздников с привлечением зрителей и участников. 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5. Оценка успешности мероприятия и получение отзывов от участников, чтобы улучшать будущие события.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id="{95A6727E-4E54-5049-AD3F-7E4D733BE664}"/>
              </a:ext>
            </a:extLst>
          </p:cNvPr>
          <p:cNvSpPr/>
          <p:nvPr/>
        </p:nvSpPr>
        <p:spPr>
          <a:xfrm>
            <a:off x="707844" y="1222036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id="{F97F9C59-89C4-ED46-BC9F-0D3E4EABDB46}"/>
              </a:ext>
            </a:extLst>
          </p:cNvPr>
          <p:cNvSpPr/>
          <p:nvPr/>
        </p:nvSpPr>
        <p:spPr>
          <a:xfrm>
            <a:off x="668484" y="252342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id="{0B50C7FF-C535-C04C-BB21-B8312DB0B06A}"/>
              </a:ext>
            </a:extLst>
          </p:cNvPr>
          <p:cNvSpPr/>
          <p:nvPr/>
        </p:nvSpPr>
        <p:spPr>
          <a:xfrm>
            <a:off x="707844" y="355573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id="{1A11A1F6-0531-364A-AD8A-E589334E16B2}"/>
              </a:ext>
            </a:extLst>
          </p:cNvPr>
          <p:cNvSpPr/>
          <p:nvPr/>
        </p:nvSpPr>
        <p:spPr>
          <a:xfrm>
            <a:off x="707843" y="5516322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id="{D73557A0-38A9-CB4B-B14C-F1430907911C}"/>
              </a:ext>
            </a:extLst>
          </p:cNvPr>
          <p:cNvSpPr/>
          <p:nvPr/>
        </p:nvSpPr>
        <p:spPr>
          <a:xfrm>
            <a:off x="707844" y="479903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1042781" y="1075903"/>
            <a:ext cx="10324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Проект способствует популяризации физической активности среди молодежи, способствуя формированию здоровых привычек и улучшению общего состояния здоровья. Соревнования и тренировки объединяют подростков, способствуя формированию дружеских связей и командного духа.</a:t>
            </a:r>
            <a:endParaRPr lang="ru-RU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C87659-64EE-F442-B024-A538C907FAFE}"/>
              </a:ext>
            </a:extLst>
          </p:cNvPr>
          <p:cNvSpPr txBox="1"/>
          <p:nvPr/>
        </p:nvSpPr>
        <p:spPr>
          <a:xfrm>
            <a:off x="1096871" y="2443007"/>
            <a:ext cx="10324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Открывает двери для талантливых спортсменов, которые могут продолжать карьеру в спорте, участвуя в более серьезных соревнованиях и становясь профессиональными атлетами.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9F775E-F051-4040-A4CF-F5F248A66BCF}"/>
              </a:ext>
            </a:extLst>
          </p:cNvPr>
          <p:cNvSpPr txBox="1"/>
          <p:nvPr/>
        </p:nvSpPr>
        <p:spPr>
          <a:xfrm>
            <a:off x="1096871" y="3469207"/>
            <a:ext cx="10324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Способствует развитию спортивной культуры в округе и привлекает внимание к важности физической активности и здорового образа жизни.  Спортивные мероприятия предоставляют молодежи возможность активно проводить время и участвовать в захватывающих событиях, что улучшает качество досуга.</a:t>
            </a:r>
            <a:endParaRPr lang="ru-RU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F3FE3-DDDF-F04D-99FC-5558F11755A7}"/>
              </a:ext>
            </a:extLst>
          </p:cNvPr>
          <p:cNvSpPr txBox="1"/>
          <p:nvPr/>
        </p:nvSpPr>
        <p:spPr>
          <a:xfrm>
            <a:off x="1012496" y="5381987"/>
            <a:ext cx="10324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Уделяем внимание наградной атрибутике, включая подарки для участников, что создает дополнительную мотивацию и делает мероприятия более привлекательными.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DD552-DC4B-A740-A522-4DBB1979DBB7}"/>
              </a:ext>
            </a:extLst>
          </p:cNvPr>
          <p:cNvSpPr txBox="1"/>
          <p:nvPr/>
        </p:nvSpPr>
        <p:spPr>
          <a:xfrm>
            <a:off x="1096871" y="4718621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Наша команда занимается всеми организационными вопросами, что снижает затраты на организацию мероприятий и обеспечивает их высокое качество.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475A-0C6F-9641-A042-B188E420BA4B}"/>
              </a:ext>
            </a:extLst>
          </p:cNvPr>
          <p:cNvSpPr txBox="1"/>
          <p:nvPr/>
        </p:nvSpPr>
        <p:spPr>
          <a:xfrm>
            <a:off x="648239" y="302943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C4169BAA-4B12-B14F-A2F9-009A19F16532}"/>
              </a:ext>
            </a:extLst>
          </p:cNvPr>
          <p:cNvSpPr/>
          <p:nvPr/>
        </p:nvSpPr>
        <p:spPr>
          <a:xfrm>
            <a:off x="599088" y="1156447"/>
            <a:ext cx="7509487" cy="396688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1. Соглашение с администрацией: У нас есть официальное соглашение с администрацией городского округа о предоставлении спортивных площадок для проведения мероприятий, что гарантирует доступ к необходимым ресурсам. 2. Наградная атрибутика: Мы подготовили наградную атрибутику для участников, включая медали, дипломы и подарки, что повышает мотивацию молодежи участвовать в соревнованиях. 3. Волонтеры: Наша команда включает волонтеров, которые обеспечат охрану мероприятий и помощь в организации, что улучшает качество соревнований и взаимодействие с участниками. 4. Соглашения на публикации в СМИ: У нас есть соглашения с местными СМИ на освещение мероприятий, что гарантирует информационную поддержку и привлечение внимания к проекту. 5. Четкий план соревнований: Мы разработали подробный план соревнований, включая расписание и задачи для каждой категории участников, что способствует эффективной организации мероприятий. 6. Медиа-план: Включение медиа-плана, который охватывает продвижение мероприятий через социальные сети, реклама на местных ресурсах и сотрудничество с блогерами, что увеличивает охват аудитории и популяризирует физическую активность.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444AD552-A7DD-B541-B481-B576E7BAE03B}"/>
              </a:ext>
            </a:extLst>
          </p:cNvPr>
          <p:cNvSpPr/>
          <p:nvPr/>
        </p:nvSpPr>
        <p:spPr>
          <a:xfrm>
            <a:off x="8296835" y="1398494"/>
            <a:ext cx="3569343" cy="337521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regions.ru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voskresensk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obschestvo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na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-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glavnyh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-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ploschadkah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-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voskresenska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-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otmetili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3"/>
              </a:rPr>
              <a:t>-den-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3"/>
              </a:rPr>
              <a:t>fizkulturnika</a:t>
            </a:r>
            <a:endParaRPr lang="ru-RU" sz="1200" b="0" i="0" u="sng" dirty="0">
              <a:effectLst/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4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4"/>
              </a:rPr>
              <a:t>vk.com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4"/>
              </a:rPr>
              <a:t>/wall-136795456_3533</a:t>
            </a:r>
            <a:endParaRPr lang="ru-RU" sz="1200" u="sng" dirty="0"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5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5"/>
              </a:rPr>
              <a:t>vk.com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5"/>
              </a:rPr>
              <a:t>/wall-136795456_3513</a:t>
            </a:r>
            <a:endParaRPr lang="ru-RU" sz="1200" b="0" i="0" u="sng" dirty="0">
              <a:effectLst/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5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5"/>
              </a:rPr>
              <a:t>vk.com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5"/>
              </a:rPr>
              <a:t>/wall-136795456_3513</a:t>
            </a:r>
            <a:endParaRPr lang="ru-RU" sz="1200" u="sng" dirty="0"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6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6"/>
              </a:rPr>
              <a:t>vk.com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6"/>
              </a:rPr>
              <a:t>/wall-218752559_6675</a:t>
            </a:r>
            <a:endParaRPr lang="ru-RU" sz="1200" b="0" i="0" u="sng" dirty="0">
              <a:effectLst/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7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7"/>
              </a:rPr>
              <a:t>rutube.ru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7"/>
              </a:rPr>
              <a:t>/video/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7"/>
              </a:rPr>
              <a:t>05c179cb3cd8adf3103ec7a016ce6ae4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7"/>
              </a:rPr>
              <a:t>/</a:t>
            </a:r>
            <a:endParaRPr lang="ru-RU" sz="1200" u="sng" dirty="0"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8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8"/>
              </a:rPr>
              <a:t>fsocentr.ru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8"/>
              </a:rPr>
              <a:t>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8"/>
              </a:rPr>
              <a:t>novosti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8"/>
              </a:rPr>
              <a:t>/molodezh-voskresenska-pokazala-silu-i-energiyu-na-turnire-po-silovomu-ekstrimu</a:t>
            </a:r>
            <a:endParaRPr lang="ru-RU" sz="1200" b="0" i="0" u="sng" dirty="0">
              <a:effectLst/>
              <a:latin typeface="Roboto" panose="02000000000000000000" pitchFamily="2" charset="0"/>
            </a:endParaRPr>
          </a:p>
          <a:p>
            <a:r>
              <a:rPr lang="en-US" sz="1200" b="0" i="0" u="sng" dirty="0">
                <a:effectLst/>
                <a:latin typeface="Roboto" panose="02000000000000000000" pitchFamily="2" charset="0"/>
                <a:hlinkClick r:id="rId9"/>
              </a:rPr>
              <a:t>https://</a:t>
            </a:r>
            <a:r>
              <a:rPr lang="en-US" sz="1200" b="0" i="0" u="sng" dirty="0" err="1">
                <a:effectLst/>
                <a:latin typeface="Roboto" panose="02000000000000000000" pitchFamily="2" charset="0"/>
                <a:hlinkClick r:id="rId9"/>
              </a:rPr>
              <a:t>vk.com</a:t>
            </a:r>
            <a:r>
              <a:rPr lang="en-US" sz="1200" b="0" i="0" u="sng" dirty="0">
                <a:effectLst/>
                <a:latin typeface="Roboto" panose="02000000000000000000" pitchFamily="2" charset="0"/>
                <a:hlinkClick r:id="rId9"/>
              </a:rPr>
              <a:t>/wall-59536407_14564</a:t>
            </a:r>
            <a:endParaRPr lang="ru-RU" sz="1200" u="sng" dirty="0">
              <a:latin typeface="Roboto" panose="02000000000000000000" pitchFamily="2" charset="0"/>
            </a:endParaRPr>
          </a:p>
          <a:p>
            <a:endParaRPr lang="ru-RU" sz="1200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C18EE8D4-00F3-1F40-B507-684B74EA7715}"/>
              </a:ext>
            </a:extLst>
          </p:cNvPr>
          <p:cNvSpPr/>
          <p:nvPr/>
        </p:nvSpPr>
        <p:spPr>
          <a:xfrm>
            <a:off x="467711" y="5226269"/>
            <a:ext cx="10993820" cy="1299884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В прошлом году мы успешно организовали 4 крупных спортивных мероприятия по атлетической гимнастике и пауэрлифтингу, которые проходили во время массовых праздников. Эти события привлекли много участников и зрителей. Проведение мероприятий: В прошлом году мы успешно организовали 4 крупных спортивных мероприятия по атлетической гимнастике и пауэрлифтингу, которые проходили во время массовых праздников. Эти события привлекли много участников и зрителей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1601</Words>
  <Application>Microsoft Office PowerPoint</Application>
  <PresentationFormat>Широкоэкранный</PresentationFormat>
  <Paragraphs>118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Dita Sweet</vt:lpstr>
      <vt:lpstr>Inter</vt:lpstr>
      <vt:lpstr>Playfair Display</vt:lpstr>
      <vt:lpstr>Playfair Display SemiBold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Анна Морозова</cp:lastModifiedBy>
  <cp:revision>4</cp:revision>
  <dcterms:created xsi:type="dcterms:W3CDTF">2025-03-26T12:04:55Z</dcterms:created>
  <dcterms:modified xsi:type="dcterms:W3CDTF">2025-04-07T19:55:19Z</dcterms:modified>
</cp:coreProperties>
</file>