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2" r:id="rId16"/>
    <p:sldId id="267" r:id="rId17"/>
    <p:sldId id="273" r:id="rId18"/>
    <p:sldId id="268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F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2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x-non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B846511-3B45-428B-935F-8530279D66AF}" type="datetime">
              <a:rPr lang="x-none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11.04.2025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823713-E5F2-424F-8B10-6A77549D28A1}" type="slidenum">
              <a:rPr lang="x-none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x-non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x-non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x-non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4B2F05E-83A1-4143-A44A-1764DBF070E1}" type="datetime">
              <a:rPr lang="x-none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11.04.2025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07CFAB3-9A86-42B1-87B6-27F59DBCA9F3}" type="slidenum">
              <a:rPr lang="x-none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x-non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x-non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x-non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x-non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x-non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7279025-9851-4A07-85C6-FA3F64E3477D}" type="datetime">
              <a:rPr lang="x-none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11.04.2025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AA601E0-08E7-4CF0-B46B-3C1B54EB104D}" type="slidenum">
              <a:rPr lang="x-none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5"/>
          <p:cNvPicPr/>
          <p:nvPr/>
        </p:nvPicPr>
        <p:blipFill>
          <a:blip r:embed="rId2" cstate="print"/>
          <a:stretch/>
        </p:blipFill>
        <p:spPr>
          <a:xfrm>
            <a:off x="10560496" y="332656"/>
            <a:ext cx="1316248" cy="648072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767408" y="1556792"/>
            <a:ext cx="10370520" cy="15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5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современной женщины </a:t>
            </a:r>
            <a:endParaRPr lang="ru-RU" sz="5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79376" y="3789040"/>
            <a:ext cx="1152128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Разработали презентацию:</a:t>
            </a: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Акушерка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 женской консультации перинатального центра КБ №4: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Лапердина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</a:t>
            </a:r>
            <a:endParaRPr lang="ru-RU" sz="20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Акушерка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 женской консультации перинатального центра КБ №4:</a:t>
            </a:r>
            <a:endParaRPr lang="ru-RU" sz="20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Зубова Виктория Александровна</a:t>
            </a:r>
          </a:p>
          <a:p>
            <a:r>
              <a:rPr lang="ru-RU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Акушерка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 женской консультации перинатального центра КБ №4:</a:t>
            </a:r>
            <a:endParaRPr lang="ru-RU" sz="20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Иванченко Елена Игоревна.</a:t>
            </a:r>
            <a:endParaRPr lang="ru-RU" sz="20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Россия. Забайкальский край. Город Краснокаменск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1127448" y="332656"/>
            <a:ext cx="943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Забайкальского края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ГАУЗ « Краевая больница №4»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Краснокаменск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/>
          <p:cNvPicPr/>
          <p:nvPr/>
        </p:nvPicPr>
        <p:blipFill>
          <a:blip r:embed="rId2" cstate="print"/>
          <a:stretch/>
        </p:blipFill>
        <p:spPr>
          <a:xfrm>
            <a:off x="573120" y="231120"/>
            <a:ext cx="11163600" cy="6626520"/>
          </a:xfrm>
          <a:prstGeom prst="rect">
            <a:avLst/>
          </a:prstGeom>
          <a:ln>
            <a:noFill/>
          </a:ln>
        </p:spPr>
      </p:pic>
      <p:pic>
        <p:nvPicPr>
          <p:cNvPr id="171" name="Picture 3"/>
          <p:cNvPicPr/>
          <p:nvPr/>
        </p:nvPicPr>
        <p:blipFill>
          <a:blip r:embed="rId3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/>
          <p:nvPr/>
        </p:nvPicPr>
        <p:blipFill>
          <a:blip r:embed="rId2" cstate="print"/>
          <a:stretch/>
        </p:blipFill>
        <p:spPr>
          <a:xfrm>
            <a:off x="7206120" y="4893840"/>
            <a:ext cx="2448360" cy="1893600"/>
          </a:xfrm>
          <a:prstGeom prst="rect">
            <a:avLst/>
          </a:prstGeom>
          <a:ln>
            <a:noFill/>
          </a:ln>
        </p:spPr>
      </p:pic>
      <p:pic>
        <p:nvPicPr>
          <p:cNvPr id="174" name="Picture 3"/>
          <p:cNvPicPr/>
          <p:nvPr/>
        </p:nvPicPr>
        <p:blipFill>
          <a:blip r:embed="rId3" cstate="print"/>
          <a:stretch/>
        </p:blipFill>
        <p:spPr>
          <a:xfrm>
            <a:off x="10776520" y="260648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479376" y="734700"/>
            <a:ext cx="11098080" cy="6123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Вторая составляющая</a:t>
            </a:r>
            <a:r>
              <a:rPr lang="ru-RU" sz="2800" b="0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— физические упражнения.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на посещение спортзала нет ни времени, ни денег, его можно заменить утренней зарядкой, которая по-прежнему остается актуальной для тех, кто ведет здоровый образ жизни.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BC12"/>
                </a:solidFill>
                <a:latin typeface="Times New Roman" pitchFamily="18" charset="0"/>
                <a:cs typeface="Times New Roman" pitchFamily="18" charset="0"/>
              </a:rPr>
              <a:t>Несколько простых правил поддержания себя в хорошей физической форме: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Устраивайте перед сном 20 минутную медленную ходьбу на свежем воздухе.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Начинайте утро с зарядки.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засиживайтесь.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 ходите пешком и т.д.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"/>
          <p:cNvPicPr/>
          <p:nvPr/>
        </p:nvPicPr>
        <p:blipFill>
          <a:blip r:embed="rId2" cstate="print"/>
          <a:stretch/>
        </p:blipFill>
        <p:spPr>
          <a:xfrm>
            <a:off x="10632504" y="260648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439552" y="908720"/>
            <a:ext cx="242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-1" dirty="0" smtClean="0">
              <a:solidFill>
                <a:srgbClr val="040ED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1" dirty="0" smtClean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908720"/>
            <a:ext cx="11161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Третьей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составляющей здорового образа жизни – является репродуктивное здоровье.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Охрана репродуктивного здоровья – это совокупность факторов, методов, процедур и услуг которые оказывают поддержку репродуктивному здоровью и содействуют благосостоянию семьи или отдельного человека и путем профилактики и решения проблем, связанных с репродуктивным здоровьем.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Репродуктивное здоровье - это что такое? Каковы его составляющие и  характеристики? - Городская поликлиника № 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Репродуктивное здоровье - это что такое? Каковы его составляющие и  характеристики? - Городская поликлиника № 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Репродуктивное здоровье - это что такое? Каковы его составляющие и  характеристики? - Городская поликлиника № 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Репродуктивное здоровье - это что такое? Каковы его составляющие и  характеристики? - Городская поликлиника № 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Репродуктивное здоровье - это что такое? Каковы его составляющие и  характеристики? - Городская поликлиника № 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Репродуктивное здоровье, его составляющие и характерис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280" y="4221088"/>
            <a:ext cx="3091292" cy="231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"/>
          <p:cNvPicPr/>
          <p:nvPr/>
        </p:nvPicPr>
        <p:blipFill>
          <a:blip r:embed="rId2" cstate="print"/>
          <a:stretch/>
        </p:blipFill>
        <p:spPr>
          <a:xfrm>
            <a:off x="10776520" y="260648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191344" y="252360"/>
            <a:ext cx="11831936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Прямоугольник 4"/>
          <p:cNvSpPr/>
          <p:nvPr/>
        </p:nvSpPr>
        <p:spPr>
          <a:xfrm>
            <a:off x="479376" y="302359"/>
            <a:ext cx="111612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Охрана репродуктивного здоровья –одна из приоритетных задач государства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1268760"/>
            <a:ext cx="11521280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фоне трансформации сексуального поведения и низкого уровня гигиенических знаний  женщины и девушки  делают аборты  примерно в 60% случаях наступления беременности. На высоком уровне остаётся показатель  случаев ИППП , в том числе ВИЧ.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негативно сказывается на репродуктивном здоровье населения, и на генофонде нации в целом. В настоящее время взросление подростков происходит раньше, чем у предыдущих поколений. При этом личность не достигает психосоциальной зрелости и значительно позже достигает экономической независимости.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сложившихся условиях охрана репродуктивного здоровья приобретает особую  актуальность и должна рассматриваться в единой связи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просвещением в вопросах репродуктивного поведения и здоровья населения.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подростками, детьми, родителями в области полового воспитания является одним из актуальных направлений , осуществление которого позволит сохранить нравственное и физическое здоровье молодого поколения.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3"/>
          <p:cNvPicPr/>
          <p:nvPr/>
        </p:nvPicPr>
        <p:blipFill>
          <a:blip r:embed="rId2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191344" y="252360"/>
            <a:ext cx="11831936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456480" y="487080"/>
            <a:ext cx="11436480" cy="6061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40FEA"/>
                </a:solidFill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sz="28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 образ жизни и нервная система</a:t>
            </a:r>
            <a:r>
              <a:rPr lang="ru-RU" sz="2800" b="1" strike="noStrike" spc="-1" dirty="0" smtClean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Спите не менее 7-8 часов, стараясь ложиться и просыпаться в одно и тоже время без будильника.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вечера готовьте всё необходимое, что потребуется утром – так вы избавите себя от спешки и нервозности.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Ставьте более реалистичные цели и достигайте их не впадая в депрессию от неудач.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Уделяйте достаточно внимание личной гигиене, гигиене помещения, одежды и обуви.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Соблюдайте равноценный режим работы и отдыха.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Мыслите позитивно, получайте от жизни положительные эмоции и дарите их окружающим.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Ведите активную социальную жизнь – занимайтесь любимым делом, спортом, путешествуйте, встречайтесь с интересными людьми.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Добивайтесь своей цели небольшими шагами, не надо стремиться изменить все сразу.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IMG-20250411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9225">
            <a:off x="8742045" y="691949"/>
            <a:ext cx="2514257" cy="3352343"/>
          </a:xfrm>
          <a:prstGeom prst="rect">
            <a:avLst/>
          </a:prstGeom>
          <a:noFill/>
        </p:spPr>
      </p:pic>
      <p:pic>
        <p:nvPicPr>
          <p:cNvPr id="1029" name="Picture 5" descr="C:\Users\User\Downloads\IMG-20250411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9498">
            <a:off x="1141669" y="669744"/>
            <a:ext cx="2428749" cy="3238332"/>
          </a:xfrm>
          <a:prstGeom prst="rect">
            <a:avLst/>
          </a:prstGeom>
          <a:noFill/>
        </p:spPr>
      </p:pic>
      <p:pic>
        <p:nvPicPr>
          <p:cNvPr id="184" name="Picture 3"/>
          <p:cNvPicPr/>
          <p:nvPr/>
        </p:nvPicPr>
        <p:blipFill>
          <a:blip r:embed="rId4" cstate="print"/>
          <a:stretch/>
        </p:blipFill>
        <p:spPr>
          <a:xfrm>
            <a:off x="10704512" y="332656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407368" y="3811012"/>
            <a:ext cx="11449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solidFill>
                  <a:srgbClr val="040FEA"/>
                </a:solidFill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не волшебная палочка, мгновенно исполняющая желание, а огромный, но приятный труд, который обязательно увенчается успехом в виде крепкого здоровья и шикарной фигуры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только мечтаете о красивом и стройном теле, крепком здоровье и искоренении вредных привычек, не медлите – переходите от мечты к её воплощению.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здоровый образ жизни и пусть ваше отражение в зеркале радует вас с каждым днем все больше и больше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7" name="Picture 3" descr="C:\Users\User\Downloads\20250411_125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760" y="332656"/>
            <a:ext cx="4536504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"/>
          <p:cNvPicPr/>
          <p:nvPr/>
        </p:nvPicPr>
        <p:blipFill>
          <a:blip r:embed="rId2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695400" y="548680"/>
            <a:ext cx="10879560" cy="5630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Человек — высший продукт земной природы.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      Но для того чтобы наслаждаться сокровищами природы,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               человек должен быть здоровым, сильным и умным.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Чем более подвигается наука в изучении причин болезни,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тем более выступает то общее положение, что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предупреждать болезни гораздо легче,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чем лечить их.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00BC12"/>
                </a:solidFill>
                <a:latin typeface="Times New Roman" pitchFamily="18" charset="0"/>
                <a:cs typeface="Times New Roman" pitchFamily="18" charset="0"/>
              </a:rPr>
              <a:t>Здоровье — дороже золота. </a:t>
            </a:r>
            <a:endParaRPr lang="ru-RU" sz="4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60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6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/>
          <p:cNvPicPr/>
          <p:nvPr/>
        </p:nvPicPr>
        <p:blipFill>
          <a:blip r:embed="rId2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6"/>
          <p:cNvSpPr/>
          <p:nvPr/>
        </p:nvSpPr>
        <p:spPr>
          <a:xfrm>
            <a:off x="833040" y="950040"/>
            <a:ext cx="1068300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«Если человек сам следит за своим здоровьем, то трудно найти врача, который бы знал лучше полезное для его здоровья, чем он сам»                          </a:t>
            </a:r>
            <a:endParaRPr lang="ru-RU" sz="3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Сократ</a:t>
            </a:r>
            <a:endParaRPr lang="ru-RU" sz="36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3" cstate="print"/>
          <a:stretch/>
        </p:blipFill>
        <p:spPr>
          <a:xfrm>
            <a:off x="8671320" y="3498480"/>
            <a:ext cx="2931840" cy="305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/>
          <p:cNvPicPr/>
          <p:nvPr/>
        </p:nvPicPr>
        <p:blipFill>
          <a:blip r:embed="rId2" cstate="print"/>
          <a:stretch/>
        </p:blipFill>
        <p:spPr>
          <a:xfrm>
            <a:off x="1069992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91344" y="252360"/>
            <a:ext cx="11831936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1770840" y="4324680"/>
            <a:ext cx="9295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Тезис 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799920" y="3372120"/>
            <a:ext cx="833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Dita Sweet"/>
              </a:rPr>
              <a:t>1</a:t>
            </a:r>
            <a:r>
              <a:rPr lang="ru-RU" sz="5400" b="0" strike="noStrike" spc="-1">
                <a:solidFill>
                  <a:srgbClr val="FFFFFF"/>
                </a:solidFill>
                <a:latin typeface="Dita Sweet"/>
              </a:rPr>
              <a:t>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491400" y="526320"/>
            <a:ext cx="1014624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Вы когда-нибудь задумывались, какую цель ставит     перед собой человек, ведя здоровый образ жизни?</a:t>
            </a:r>
            <a:endParaRPr lang="ru-RU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482400" y="1603800"/>
            <a:ext cx="1138464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Правильно – прожить до глубокой старости, сохранив при этом ясность мыслей и здравый рассудок.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Добиться этого можно соблюдая основные правила здорового образа жизни: правильное и здоровое питание, физические упражнения, устойчивое состояние нервной системы, плодотворный труд, отказ от вредных привычек и т.д.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3" cstate="print"/>
          <a:stretch/>
        </p:blipFill>
        <p:spPr>
          <a:xfrm>
            <a:off x="8202240" y="4374360"/>
            <a:ext cx="3327120" cy="221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/>
          <p:cNvPicPr/>
          <p:nvPr/>
        </p:nvPicPr>
        <p:blipFill>
          <a:blip r:embed="rId2" cstate="print"/>
          <a:stretch/>
        </p:blipFill>
        <p:spPr>
          <a:xfrm>
            <a:off x="10560496" y="332656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91344" y="252360"/>
            <a:ext cx="11831936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479376" y="764704"/>
            <a:ext cx="11152800" cy="584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Говоря о здоровом образе жизни, хочется подчеркнуть его значимость для женского здоровья. Немного перефразировав всем известную фразу, скажу, что </a:t>
            </a:r>
            <a:r>
              <a:rPr lang="ru-RU" sz="2800" b="1" i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женское здоровье – это здоровье нации</a:t>
            </a:r>
            <a:r>
              <a:rPr lang="ru-RU" sz="2800" b="0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во многом от женщины зависит насколько будет здоров её ребенок, какую генетику он передаст своим детям, а те своим.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Конечно, можно списать нежелание заняться своим здоровьем на сумасшедший ритм жизни. Мол, кручусь, как белка в колесе, когда там думать о здоровом образе жизни. Кто хочет – ищет возможности, а кто не хочет – причины.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3"/>
          <p:cNvPicPr/>
          <p:nvPr/>
        </p:nvPicPr>
        <p:blipFill>
          <a:blip r:embed="rId2" cstate="print"/>
          <a:stretch/>
        </p:blipFill>
        <p:spPr>
          <a:xfrm>
            <a:off x="693720" y="3179880"/>
            <a:ext cx="6907680" cy="356436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3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191344" y="252360"/>
            <a:ext cx="11831936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558720" y="506520"/>
            <a:ext cx="1057680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Современный стиль жизни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это</a:t>
            </a:r>
            <a:endParaRPr lang="ru-RU" sz="32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здоровые</a:t>
            </a:r>
            <a:r>
              <a:rPr lang="ru-RU" sz="3200" b="0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привычки, </a:t>
            </a:r>
            <a:endParaRPr lang="ru-RU" sz="32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здоровые</a:t>
            </a:r>
            <a:r>
              <a:rPr lang="ru-RU" sz="3200" b="0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приоритеты, </a:t>
            </a:r>
            <a:endParaRPr lang="ru-RU" sz="32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200" b="1" strike="noStrike" spc="-1" dirty="0">
                <a:solidFill>
                  <a:srgbClr val="00BC12"/>
                </a:solidFill>
                <a:latin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имидж и     </a:t>
            </a:r>
            <a:endParaRPr lang="ru-RU" sz="32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здоровый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 жизни</a:t>
            </a:r>
            <a:endParaRPr lang="ru-RU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"/>
          <p:cNvPicPr/>
          <p:nvPr/>
        </p:nvPicPr>
        <p:blipFill>
          <a:blip r:embed="rId2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545760" y="252360"/>
            <a:ext cx="10658520" cy="657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это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добрые дела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крепкая семья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общественная активность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умение справляться со стрессом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постоянство во взаимоотношениях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стабильная трудовая деятельность, занятость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 и доброжелательность к окружающим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" name="Picture 3"/>
          <p:cNvPicPr/>
          <p:nvPr/>
        </p:nvPicPr>
        <p:blipFill>
          <a:blip r:embed="rId3" cstate="print"/>
          <a:stretch/>
        </p:blipFill>
        <p:spPr>
          <a:xfrm>
            <a:off x="8090280" y="4149000"/>
            <a:ext cx="3439440" cy="228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" name="Picture 5"/>
          <p:cNvPicPr/>
          <p:nvPr/>
        </p:nvPicPr>
        <p:blipFill>
          <a:blip r:embed="rId4" cstate="print"/>
          <a:stretch/>
        </p:blipFill>
        <p:spPr>
          <a:xfrm>
            <a:off x="5753520" y="1063800"/>
            <a:ext cx="4673160" cy="287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2" cstate="print"/>
          <a:stretch/>
        </p:blipFill>
        <p:spPr>
          <a:xfrm>
            <a:off x="8989920" y="3978360"/>
            <a:ext cx="3033360" cy="2527920"/>
          </a:xfrm>
          <a:prstGeom prst="rect">
            <a:avLst/>
          </a:prstGeom>
          <a:ln>
            <a:noFill/>
          </a:ln>
        </p:spPr>
      </p:pic>
      <p:pic>
        <p:nvPicPr>
          <p:cNvPr id="158" name="Picture 3"/>
          <p:cNvPicPr/>
          <p:nvPr/>
        </p:nvPicPr>
        <p:blipFill>
          <a:blip r:embed="rId3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191344" y="252360"/>
            <a:ext cx="11831936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577800" y="946080"/>
            <a:ext cx="10838880" cy="48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 с выбором стиля жизни в отношении здоровья, что предполагает определенный уровень культуры.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A72E87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это физическая выносливость и хорошее самочувствие, радостное настроение и оптимизм, уверенность в завтрашнем дне и достижении поставленных целей. 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BC12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значительной степени зависит от самого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человека. Каждый должен работать над собой, чтобы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забота о своем здоровье стала повседневной нормой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3"/>
          <p:cNvPicPr/>
          <p:nvPr/>
        </p:nvPicPr>
        <p:blipFill>
          <a:blip r:embed="rId2" cstate="print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614160" y="935280"/>
            <a:ext cx="1083888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ведь если разобраться, то не так уж и много времени потребуется, чтобы любить себя, уважать себя, боготворить себя.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надо начинать с понедельника. Если трудно сразу внести резкие изменения в привычный уклад жизни, делайте это постепенно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614160" y="2873880"/>
            <a:ext cx="108388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Первая составляющая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— правильное питание.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605160" y="3998520"/>
            <a:ext cx="1083888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BC12"/>
                </a:solidFill>
                <a:latin typeface="Times New Roman" pitchFamily="18" charset="0"/>
                <a:cs typeface="Times New Roman" pitchFamily="18" charset="0"/>
              </a:rPr>
              <a:t>Правильное питание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это не контроль калорий и бесконечные диеты, это полноценный рацион, в котором должны присутствовать следующие продукты: мясо, злаки, молочные продукты, фрукты, овощи, орехи. Избегать нужно только «вредных» булочек, шоколадок, сладких газировок и полуфабрикатов.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 cstate="print"/>
          <a:srcRect l="25278" t="31339" r="23740" b="7795"/>
          <a:stretch/>
        </p:blipFill>
        <p:spPr>
          <a:xfrm>
            <a:off x="9408368" y="4869160"/>
            <a:ext cx="2459384" cy="1584176"/>
          </a:xfrm>
          <a:prstGeom prst="rect">
            <a:avLst/>
          </a:prstGeom>
          <a:ln>
            <a:noFill/>
          </a:ln>
        </p:spPr>
      </p:pic>
      <p:pic>
        <p:nvPicPr>
          <p:cNvPr id="167" name="Picture 3"/>
          <p:cNvPicPr/>
          <p:nvPr/>
        </p:nvPicPr>
        <p:blipFill>
          <a:blip r:embed="rId3" cstate="print"/>
          <a:stretch/>
        </p:blipFill>
        <p:spPr>
          <a:xfrm>
            <a:off x="10482840" y="252360"/>
            <a:ext cx="1176120" cy="61164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040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456480" y="339840"/>
            <a:ext cx="11436480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40ED4"/>
                </a:solidFill>
                <a:latin typeface="Times New Roman" pitchFamily="18" charset="0"/>
                <a:cs typeface="Times New Roman" pitchFamily="18" charset="0"/>
              </a:rPr>
              <a:t>Основные правила правильного питания: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сидите на 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монодиетах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Если есть необходимость – устраивайте разгрузочные дни или поголодайте денек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Откажитесь 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алкоголя, уменьшите потребление сладостей и жиров, а вот овощам, фруктам и продуктам, богатым витаминами – зеленый свет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Избавьтесь от перекусов на работе и дома. Если нет возможности полноценно пообедать, всегда можно съесть йогурт, выпить бутылочку кефира, съесть яблоко или банан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Выходите из-за стола с чувством легкого недоедания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Исключите поздние ужины и еду «под телевизор».</a:t>
            </a:r>
            <a:endParaRPr lang="ru-RU" sz="26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1037</Words>
  <Application>Microsoft Office PowerPoint</Application>
  <PresentationFormat>Произвольный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User</cp:lastModifiedBy>
  <cp:revision>39</cp:revision>
  <dcterms:created xsi:type="dcterms:W3CDTF">2025-03-26T12:04:55Z</dcterms:created>
  <dcterms:modified xsi:type="dcterms:W3CDTF">2025-04-11T04:17:26Z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