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1" r:id="rId9"/>
    <p:sldId id="262" r:id="rId10"/>
    <p:sldId id="260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FF"/>
    <a:srgbClr val="83B330"/>
    <a:srgbClr val="FB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Посетили Школу гигиены Дуцера в 2025г.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C9C-476C-9D1A-C320E4E60D01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9C-476C-9D1A-C320E4E60D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4F-4721-994F-A0F5F5FB4B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E4F-4721-994F-A0F5F5FB4BB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240550068504258E-2"/>
                      <c:h val="0.122317104149620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C9C-476C-9D1A-C320E4E60D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Посетили Школу
 гигиены Дуцера 618 дет.</c:v>
                </c:pt>
                <c:pt idx="1">
                  <c:v>Полечились
 успешно 402 реб.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618</c:v>
                </c:pt>
                <c:pt idx="1">
                  <c:v>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C-476C-9D1A-C320E4E60D0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03-4655-94B2-77F228B2D9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503-4655-94B2-77F228B2D9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03-4655-94B2-77F228B2D9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503-4655-94B2-77F228B2D9B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60%</a:t>
                    </a:r>
                  </a:p>
                  <a:p>
                    <a:r>
                      <a:rPr lang="ru-RU" dirty="0" smtClean="0"/>
                      <a:t>МК и Лекции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76647134600208"/>
                      <c:h val="0.10269959793222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503-4655-94B2-77F228B2D9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20%</a:t>
                    </a:r>
                    <a:r>
                      <a:rPr lang="ru-RU" baseline="0" smtClean="0"/>
                      <a:t> </a:t>
                    </a:r>
                  </a:p>
                  <a:p>
                    <a:r>
                      <a:rPr lang="ru-RU" baseline="0" smtClean="0"/>
                      <a:t>Представление профессии</a:t>
                    </a:r>
                    <a:endParaRPr lang="ru-RU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51146953135003"/>
                      <c:h val="0.13463526708788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503-4655-94B2-77F228B2D9B3}"/>
                </c:ext>
              </c:extLst>
            </c:dLbl>
            <c:dLbl>
              <c:idx val="2"/>
              <c:layout>
                <c:manualLayout>
                  <c:x val="0.13745601296800405"/>
                  <c:y val="0.145880863111525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3FBC55-3A3A-4610-B3D8-27ED489761DB}" type="PERCENTAGE">
                      <a:rPr lang="ru-RU" smtClean="0"/>
                      <a:pPr>
                        <a:defRPr/>
                      </a:pPr>
                      <a:t>[ПРОЦЕНТ]</a:t>
                    </a:fld>
                    <a:r>
                      <a:rPr lang="ru-RU" dirty="0" smtClean="0"/>
                      <a:t> Работа со</a:t>
                    </a:r>
                    <a:r>
                      <a:rPr lang="ru-RU" baseline="0" dirty="0" smtClean="0"/>
                      <a:t> школами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29911403326465"/>
                      <c:h val="0.123836875358989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03-4655-94B2-77F228B2D9B3}"/>
                </c:ext>
              </c:extLst>
            </c:dLbl>
            <c:dLbl>
              <c:idx val="3"/>
              <c:layout>
                <c:manualLayout>
                  <c:x val="0.10086053058741105"/>
                  <c:y val="8.17644850683153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dirty="0" smtClean="0"/>
                  </a:p>
                  <a:p>
                    <a:pPr>
                      <a:defRPr/>
                    </a:pPr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10%</a:t>
                    </a:r>
                    <a:r>
                      <a:rPr lang="ru-RU" baseline="0" dirty="0" smtClean="0"/>
                      <a:t> Работа с </a:t>
                    </a:r>
                    <a:r>
                      <a:rPr lang="ru-RU" baseline="0" dirty="0" err="1" smtClean="0"/>
                      <a:t>др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учр</a:t>
                    </a:r>
                    <a:r>
                      <a:rPr lang="ru-RU" baseline="0" dirty="0" smtClean="0"/>
                      <a:t>.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06051676149091"/>
                      <c:h val="0.174382538770821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C503-4655-94B2-77F228B2D9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4"/>
                      <c:pt idx="0">
                        <c:v>Кв. 1</c:v>
                      </c:pt>
                      <c:pt idx="1">
                        <c:v>Кв. 2</c:v>
                      </c:pt>
                      <c:pt idx="2">
                        <c:v>Кв. 3</c:v>
                      </c:pt>
                      <c:pt idx="3">
                        <c:v>Кв.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C503-4655-94B2-77F228B2D9B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C3909-03F3-4A32-B304-369C2AE071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80DB9D1-8D52-447E-8FF1-EBA602F06873}">
      <dgm:prSet/>
      <dgm:spPr/>
      <dgm:t>
        <a:bodyPr/>
        <a:lstStyle/>
        <a:p>
          <a:pPr rtl="0"/>
          <a:r>
            <a:rPr lang="ru-RU" dirty="0" smtClean="0"/>
            <a:t>Почти 40% детей «трусишек» идут на лечение после посещения Школы гигиены без страха, что способствует росту прибыли.</a:t>
          </a:r>
          <a:endParaRPr lang="ru-RU" dirty="0"/>
        </a:p>
      </dgm:t>
    </dgm:pt>
    <dgm:pt modelId="{11C1A3F9-8500-4B44-B077-DE6D5B0D18D4}" type="parTrans" cxnId="{1F6B4B01-D780-4C7C-9D42-71DAEF093F32}">
      <dgm:prSet/>
      <dgm:spPr/>
      <dgm:t>
        <a:bodyPr/>
        <a:lstStyle/>
        <a:p>
          <a:endParaRPr lang="ru-RU"/>
        </a:p>
      </dgm:t>
    </dgm:pt>
    <dgm:pt modelId="{CBAC8F7B-F8A9-4AF7-9C36-73A9CA794AEF}" type="sibTrans" cxnId="{1F6B4B01-D780-4C7C-9D42-71DAEF093F32}">
      <dgm:prSet/>
      <dgm:spPr/>
      <dgm:t>
        <a:bodyPr/>
        <a:lstStyle/>
        <a:p>
          <a:endParaRPr lang="ru-RU"/>
        </a:p>
      </dgm:t>
    </dgm:pt>
    <dgm:pt modelId="{29FDA930-789F-4B65-950A-FE7D4BA6C2F1}" type="pres">
      <dgm:prSet presAssocID="{CD7C3909-03F3-4A32-B304-369C2AE071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37005E-A970-40A8-B2FB-69B3F671E5CE}" type="pres">
      <dgm:prSet presAssocID="{680DB9D1-8D52-447E-8FF1-EBA602F06873}" presName="parentText" presStyleLbl="node1" presStyleIdx="0" presStyleCnt="1" custLinFactNeighborX="-32601" custLinFactNeighborY="-174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6B4B01-D780-4C7C-9D42-71DAEF093F32}" srcId="{CD7C3909-03F3-4A32-B304-369C2AE07171}" destId="{680DB9D1-8D52-447E-8FF1-EBA602F06873}" srcOrd="0" destOrd="0" parTransId="{11C1A3F9-8500-4B44-B077-DE6D5B0D18D4}" sibTransId="{CBAC8F7B-F8A9-4AF7-9C36-73A9CA794AEF}"/>
    <dgm:cxn modelId="{072E0769-731C-4414-ADCB-930596185D13}" type="presOf" srcId="{680DB9D1-8D52-447E-8FF1-EBA602F06873}" destId="{A837005E-A970-40A8-B2FB-69B3F671E5CE}" srcOrd="0" destOrd="0" presId="urn:microsoft.com/office/officeart/2005/8/layout/vList2"/>
    <dgm:cxn modelId="{9EE0DBF3-DA5B-43FF-87AB-34715F44C43A}" type="presOf" srcId="{CD7C3909-03F3-4A32-B304-369C2AE07171}" destId="{29FDA930-789F-4B65-950A-FE7D4BA6C2F1}" srcOrd="0" destOrd="0" presId="urn:microsoft.com/office/officeart/2005/8/layout/vList2"/>
    <dgm:cxn modelId="{C5F6088F-55AD-48FB-9DE4-CCE2139CDC94}" type="presParOf" srcId="{29FDA930-789F-4B65-950A-FE7D4BA6C2F1}" destId="{A837005E-A970-40A8-B2FB-69B3F671E5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030E1-0B9B-4445-95A6-86B781463F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78A876-6B39-41B5-A657-1603157392DD}">
      <dgm:prSet/>
      <dgm:spPr/>
      <dgm:t>
        <a:bodyPr/>
        <a:lstStyle/>
        <a:p>
          <a:pPr rtl="0"/>
          <a:r>
            <a:rPr lang="en-US" dirty="0" smtClean="0"/>
            <a:t>Влияние на </a:t>
          </a:r>
          <a:r>
            <a:rPr lang="ru-RU" dirty="0" smtClean="0"/>
            <a:t>к</a:t>
          </a:r>
          <a:r>
            <a:rPr lang="en-US" dirty="0" smtClean="0"/>
            <a:t>аждого</a:t>
          </a:r>
          <a:endParaRPr lang="ru-RU" dirty="0"/>
        </a:p>
      </dgm:t>
    </dgm:pt>
    <dgm:pt modelId="{905C4986-F2B1-489B-A586-D725A5245BF5}" type="parTrans" cxnId="{4AF77E6C-37C5-4534-8956-7BE8D34D3586}">
      <dgm:prSet/>
      <dgm:spPr/>
      <dgm:t>
        <a:bodyPr/>
        <a:lstStyle/>
        <a:p>
          <a:endParaRPr lang="ru-RU"/>
        </a:p>
      </dgm:t>
    </dgm:pt>
    <dgm:pt modelId="{1B52B896-EC11-4FE6-B558-B5A5CBB519E5}" type="sibTrans" cxnId="{4AF77E6C-37C5-4534-8956-7BE8D34D3586}">
      <dgm:prSet/>
      <dgm:spPr/>
      <dgm:t>
        <a:bodyPr/>
        <a:lstStyle/>
        <a:p>
          <a:endParaRPr lang="ru-RU"/>
        </a:p>
      </dgm:t>
    </dgm:pt>
    <dgm:pt modelId="{0E82DF53-8A7E-45D5-9C64-2EDB13E82725}" type="pres">
      <dgm:prSet presAssocID="{B91030E1-0B9B-4445-95A6-86B781463F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27FCC-64B9-4E18-8D29-BAC8A79D4743}" type="pres">
      <dgm:prSet presAssocID="{7F78A876-6B39-41B5-A657-1603157392DD}" presName="parentText" presStyleLbl="node1" presStyleIdx="0" presStyleCnt="1" custLinFactY="300000" custLinFactNeighborX="-1616" custLinFactNeighborY="391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17269-D708-4A17-B3C0-58E39401F3C5}" type="presOf" srcId="{7F78A876-6B39-41B5-A657-1603157392DD}" destId="{3AC27FCC-64B9-4E18-8D29-BAC8A79D4743}" srcOrd="0" destOrd="0" presId="urn:microsoft.com/office/officeart/2005/8/layout/vList2"/>
    <dgm:cxn modelId="{F2E0E57E-C3BF-4DC4-A777-2753F6549C7E}" type="presOf" srcId="{B91030E1-0B9B-4445-95A6-86B781463F1D}" destId="{0E82DF53-8A7E-45D5-9C64-2EDB13E82725}" srcOrd="0" destOrd="0" presId="urn:microsoft.com/office/officeart/2005/8/layout/vList2"/>
    <dgm:cxn modelId="{4AF77E6C-37C5-4534-8956-7BE8D34D3586}" srcId="{B91030E1-0B9B-4445-95A6-86B781463F1D}" destId="{7F78A876-6B39-41B5-A657-1603157392DD}" srcOrd="0" destOrd="0" parTransId="{905C4986-F2B1-489B-A586-D725A5245BF5}" sibTransId="{1B52B896-EC11-4FE6-B558-B5A5CBB519E5}"/>
    <dgm:cxn modelId="{9A95B2F5-533C-4F1A-8585-9CC46592D292}" type="presParOf" srcId="{0E82DF53-8A7E-45D5-9C64-2EDB13E82725}" destId="{3AC27FCC-64B9-4E18-8D29-BAC8A79D47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14053A-F915-42FA-A759-FA142C7A28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07B3083-0E51-4F53-9BCF-6D0A7D1862FA}">
      <dgm:prSet/>
      <dgm:spPr/>
      <dgm:t>
        <a:bodyPr/>
        <a:lstStyle/>
        <a:p>
          <a:pPr rtl="0"/>
          <a:r>
            <a:rPr lang="ru-RU" dirty="0" smtClean="0"/>
            <a:t>Такая инициатива способствует не только адаптации детей к лечению зубов (без страхов, удержаний и наркоза), но и  повышению качества жизни и укреплению здоровья молодого поколения, служит движущей силой для формирования профессионального будущего в сфере здравоохранения по всей стране.</a:t>
          </a:r>
          <a:endParaRPr lang="ru-RU" dirty="0"/>
        </a:p>
      </dgm:t>
    </dgm:pt>
    <dgm:pt modelId="{EEE7E7B2-ED74-4CE9-8A6F-13518621C2CF}" type="parTrans" cxnId="{3060BA3B-D4BA-4D88-BE81-93283D21B64A}">
      <dgm:prSet/>
      <dgm:spPr/>
      <dgm:t>
        <a:bodyPr/>
        <a:lstStyle/>
        <a:p>
          <a:endParaRPr lang="ru-RU"/>
        </a:p>
      </dgm:t>
    </dgm:pt>
    <dgm:pt modelId="{FA9A5602-CEE2-4D21-B502-ABC4F25866FF}" type="sibTrans" cxnId="{3060BA3B-D4BA-4D88-BE81-93283D21B64A}">
      <dgm:prSet/>
      <dgm:spPr/>
      <dgm:t>
        <a:bodyPr/>
        <a:lstStyle/>
        <a:p>
          <a:endParaRPr lang="ru-RU"/>
        </a:p>
      </dgm:t>
    </dgm:pt>
    <dgm:pt modelId="{8F7E7A29-460E-4D6C-9BA9-628E77F50DDA}" type="pres">
      <dgm:prSet presAssocID="{6A14053A-F915-42FA-A759-FA142C7A289A}" presName="linear" presStyleCnt="0">
        <dgm:presLayoutVars>
          <dgm:animLvl val="lvl"/>
          <dgm:resizeHandles val="exact"/>
        </dgm:presLayoutVars>
      </dgm:prSet>
      <dgm:spPr/>
    </dgm:pt>
    <dgm:pt modelId="{B6619B36-0D99-4117-9259-28E32DB633E1}" type="pres">
      <dgm:prSet presAssocID="{407B3083-0E51-4F53-9BCF-6D0A7D1862F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060BA3B-D4BA-4D88-BE81-93283D21B64A}" srcId="{6A14053A-F915-42FA-A759-FA142C7A289A}" destId="{407B3083-0E51-4F53-9BCF-6D0A7D1862FA}" srcOrd="0" destOrd="0" parTransId="{EEE7E7B2-ED74-4CE9-8A6F-13518621C2CF}" sibTransId="{FA9A5602-CEE2-4D21-B502-ABC4F25866FF}"/>
    <dgm:cxn modelId="{5C6784C1-4145-4D43-BD79-FAAB53A46D68}" type="presOf" srcId="{407B3083-0E51-4F53-9BCF-6D0A7D1862FA}" destId="{B6619B36-0D99-4117-9259-28E32DB633E1}" srcOrd="0" destOrd="0" presId="urn:microsoft.com/office/officeart/2005/8/layout/vList2"/>
    <dgm:cxn modelId="{6E52450F-82C1-4A02-A456-A39CD3520756}" type="presOf" srcId="{6A14053A-F915-42FA-A759-FA142C7A289A}" destId="{8F7E7A29-460E-4D6C-9BA9-628E77F50DDA}" srcOrd="0" destOrd="0" presId="urn:microsoft.com/office/officeart/2005/8/layout/vList2"/>
    <dgm:cxn modelId="{B1C6F133-0115-4A09-A43B-4219EE11EF5A}" type="presParOf" srcId="{8F7E7A29-460E-4D6C-9BA9-628E77F50DDA}" destId="{B6619B36-0D99-4117-9259-28E32DB633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7005E-A970-40A8-B2FB-69B3F671E5CE}">
      <dsp:nvSpPr>
        <dsp:cNvPr id="0" name=""/>
        <dsp:cNvSpPr/>
      </dsp:nvSpPr>
      <dsp:spPr>
        <a:xfrm>
          <a:off x="0" y="0"/>
          <a:ext cx="2400300" cy="190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Почти 40% детей «трусишек» идут на лечение после посещения Школы гигиены без страха, что способствует росту прибыли.</a:t>
          </a:r>
          <a:endParaRPr lang="ru-RU" sz="1700" kern="1200" dirty="0"/>
        </a:p>
      </dsp:txBody>
      <dsp:txXfrm>
        <a:off x="93211" y="93211"/>
        <a:ext cx="2213878" cy="1723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27FCC-64B9-4E18-8D29-BAC8A79D4743}">
      <dsp:nvSpPr>
        <dsp:cNvPr id="0" name=""/>
        <dsp:cNvSpPr/>
      </dsp:nvSpPr>
      <dsp:spPr>
        <a:xfrm>
          <a:off x="0" y="12629"/>
          <a:ext cx="731932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Влияние на </a:t>
          </a:r>
          <a:r>
            <a:rPr lang="ru-RU" sz="3300" kern="1200" dirty="0" smtClean="0"/>
            <a:t>к</a:t>
          </a:r>
          <a:r>
            <a:rPr lang="en-US" sz="3300" kern="1200" dirty="0" smtClean="0"/>
            <a:t>аждого</a:t>
          </a:r>
          <a:endParaRPr lang="ru-RU" sz="3300" kern="1200" dirty="0"/>
        </a:p>
      </dsp:txBody>
      <dsp:txXfrm>
        <a:off x="37696" y="50325"/>
        <a:ext cx="7243928" cy="696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19B36-0D99-4117-9259-28E32DB633E1}">
      <dsp:nvSpPr>
        <dsp:cNvPr id="0" name=""/>
        <dsp:cNvSpPr/>
      </dsp:nvSpPr>
      <dsp:spPr>
        <a:xfrm>
          <a:off x="0" y="32862"/>
          <a:ext cx="7508631" cy="196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Такая инициатива способствует не только адаптации детей к лечению зубов (без страхов, удержаний и наркоза), но и  повышению качества жизни и укреплению здоровья молодого поколения, служит движущей силой для формирования профессионального будущего в сфере здравоохранения по всей стране.</a:t>
          </a:r>
          <a:endParaRPr lang="ru-RU" sz="2000" kern="1200" dirty="0"/>
        </a:p>
      </dsp:txBody>
      <dsp:txXfrm>
        <a:off x="95953" y="128815"/>
        <a:ext cx="7316725" cy="177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4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65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04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05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297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5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46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5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2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6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6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9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2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7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9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0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FF312-E946-430D-B06C-BCF1854FB98C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BC7AF4-D7A2-4488-A923-B8AC8F2F4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0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7.png"/><Relationship Id="rId10" Type="http://schemas.microsoft.com/office/2007/relationships/diagramDrawing" Target="../diagrams/drawing2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ucera42.ru/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464169"/>
            <a:ext cx="7766936" cy="964736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гигиены </a:t>
            </a:r>
            <a:r>
              <a:rPr lang="ru-RU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Дуцера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589585"/>
            <a:ext cx="7766936" cy="55814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Адаптация и лечение зубов без боли и страхов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07" y="-266190"/>
            <a:ext cx="4868510" cy="45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522" y="1481267"/>
            <a:ext cx="1608773" cy="80819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356197" y="1719094"/>
            <a:ext cx="327422" cy="40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255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1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4557180" y="1714153"/>
            <a:ext cx="1286589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Здоровье</a:t>
            </a:r>
            <a:endParaRPr lang="en-US" sz="2150" dirty="0"/>
          </a:p>
        </p:txBody>
      </p:sp>
      <p:sp>
        <p:nvSpPr>
          <p:cNvPr id="7" name="Shape 4"/>
          <p:cNvSpPr/>
          <p:nvPr/>
        </p:nvSpPr>
        <p:spPr>
          <a:xfrm flipV="1">
            <a:off x="4382517" y="2257554"/>
            <a:ext cx="4736186" cy="45719"/>
          </a:xfrm>
          <a:prstGeom prst="roundRect">
            <a:avLst>
              <a:gd name="adj" fmla="val 641880"/>
            </a:avLst>
          </a:prstGeom>
          <a:solidFill>
            <a:srgbClr val="D5CDBE"/>
          </a:solidFill>
          <a:ln/>
        </p:spPr>
      </p:sp>
      <p:sp>
        <p:nvSpPr>
          <p:cNvPr id="9" name="Text 6"/>
          <p:cNvSpPr/>
          <p:nvPr/>
        </p:nvSpPr>
        <p:spPr>
          <a:xfrm>
            <a:off x="5361567" y="2580571"/>
            <a:ext cx="2339221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Профориентация</a:t>
            </a:r>
            <a:endParaRPr lang="en-US" sz="21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49" y="3214103"/>
            <a:ext cx="4826318" cy="80819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356197" y="3413532"/>
            <a:ext cx="327422" cy="40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255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3</a:t>
            </a:r>
            <a:endParaRPr lang="en-US" sz="2550" dirty="0"/>
          </a:p>
        </p:txBody>
      </p:sp>
      <p:sp>
        <p:nvSpPr>
          <p:cNvPr id="13" name="Text 9"/>
          <p:cNvSpPr/>
          <p:nvPr/>
        </p:nvSpPr>
        <p:spPr>
          <a:xfrm>
            <a:off x="6165953" y="3446989"/>
            <a:ext cx="2952750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Социальное развитие</a:t>
            </a:r>
            <a:endParaRPr lang="en-US" sz="21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63" y="4080520"/>
            <a:ext cx="6435090" cy="808196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3356197" y="4279950"/>
            <a:ext cx="327422" cy="40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255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4</a:t>
            </a:r>
            <a:endParaRPr lang="en-US" sz="2550" dirty="0"/>
          </a:p>
        </p:txBody>
      </p:sp>
      <p:sp>
        <p:nvSpPr>
          <p:cNvPr id="17" name="Text 12"/>
          <p:cNvSpPr/>
          <p:nvPr/>
        </p:nvSpPr>
        <p:spPr>
          <a:xfrm>
            <a:off x="6970339" y="4313407"/>
            <a:ext cx="2183606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Будущее страны</a:t>
            </a:r>
            <a:endParaRPr lang="en-US" sz="2150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135" y="2347684"/>
            <a:ext cx="3217545" cy="808196"/>
          </a:xfrm>
          <a:prstGeom prst="rect">
            <a:avLst/>
          </a:prstGeom>
        </p:spPr>
      </p:pic>
      <p:sp>
        <p:nvSpPr>
          <p:cNvPr id="22" name="Text 5"/>
          <p:cNvSpPr/>
          <p:nvPr/>
        </p:nvSpPr>
        <p:spPr>
          <a:xfrm>
            <a:off x="3285859" y="2547113"/>
            <a:ext cx="327422" cy="409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255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2</a:t>
            </a:r>
            <a:endParaRPr lang="en-US" sz="2550" dirty="0"/>
          </a:p>
        </p:txBody>
      </p:sp>
      <p:sp>
        <p:nvSpPr>
          <p:cNvPr id="23" name="Shape 4"/>
          <p:cNvSpPr/>
          <p:nvPr/>
        </p:nvSpPr>
        <p:spPr>
          <a:xfrm flipV="1">
            <a:off x="5128680" y="3113995"/>
            <a:ext cx="4736186" cy="45719"/>
          </a:xfrm>
          <a:prstGeom prst="roundRect">
            <a:avLst>
              <a:gd name="adj" fmla="val 641880"/>
            </a:avLst>
          </a:prstGeom>
          <a:solidFill>
            <a:srgbClr val="D5CDBE"/>
          </a:solidFill>
          <a:ln/>
        </p:spPr>
      </p:sp>
      <p:sp>
        <p:nvSpPr>
          <p:cNvPr id="24" name="Shape 4"/>
          <p:cNvSpPr/>
          <p:nvPr/>
        </p:nvSpPr>
        <p:spPr>
          <a:xfrm flipV="1">
            <a:off x="5933067" y="3971740"/>
            <a:ext cx="4736186" cy="50558"/>
          </a:xfrm>
          <a:prstGeom prst="roundRect">
            <a:avLst>
              <a:gd name="adj" fmla="val 641880"/>
            </a:avLst>
          </a:prstGeom>
          <a:solidFill>
            <a:srgbClr val="D5CDBE"/>
          </a:solidFill>
          <a:ln/>
        </p:spPr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861927916"/>
              </p:ext>
            </p:extLst>
          </p:nvPr>
        </p:nvGraphicFramePr>
        <p:xfrm>
          <a:off x="1288349" y="381308"/>
          <a:ext cx="7319320" cy="7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7" name="Text 1"/>
          <p:cNvSpPr/>
          <p:nvPr/>
        </p:nvSpPr>
        <p:spPr>
          <a:xfrm>
            <a:off x="1200324" y="5088147"/>
            <a:ext cx="8190941" cy="13038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 smtClean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Школа гигиены и профориентации Дуцера создает многогранный эффект, который проявляется на всех уровнях — от индивидуального здоровья каждого ребенка до общего благополучия общества.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553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Итог: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79231" y="1688123"/>
          <a:ext cx="7508631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29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9" y="436058"/>
            <a:ext cx="2702477" cy="2547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9570" y="2983706"/>
            <a:ext cx="4246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err="1" smtClean="0">
                <a:solidFill>
                  <a:srgbClr val="007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Ковина</a:t>
            </a:r>
            <a:r>
              <a:rPr lang="ru-RU" b="1" dirty="0" smtClean="0">
                <a:solidFill>
                  <a:srgbClr val="007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</a:t>
            </a:r>
          </a:p>
          <a:p>
            <a:r>
              <a:rPr lang="ru-RU" b="1" dirty="0" smtClean="0">
                <a:solidFill>
                  <a:srgbClr val="007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гигиены </a:t>
            </a:r>
            <a:r>
              <a:rPr lang="ru-RU" b="1" dirty="0" err="1" smtClean="0">
                <a:solidFill>
                  <a:srgbClr val="007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Дуцера</a:t>
            </a:r>
            <a:r>
              <a:rPr lang="ru-RU" b="1" dirty="0" smtClean="0">
                <a:solidFill>
                  <a:srgbClr val="007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Дуцера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область-Кузбасс</a:t>
            </a: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Г.Прокопьевск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Ул.10 микрорайон,3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Тел.8(961)712-8899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3" y="3233073"/>
            <a:ext cx="1614854" cy="1614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39" y="3233073"/>
            <a:ext cx="1614854" cy="1614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6254" y="5097294"/>
            <a:ext cx="301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5"/>
              </a:rPr>
              <a:t>https://www.ducera42.ru/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55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4062" y="2813538"/>
            <a:ext cx="5829299" cy="273440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Добро пожаловать в Школу гигиены и профориентации Дуцера — уникальный проект, созданный для детей и подростков до 18 лет! </a:t>
            </a:r>
            <a:endParaRPr lang="ru-RU" b="1" dirty="0" smtClean="0">
              <a:solidFill>
                <a:srgbClr val="2B3541"/>
              </a:solidFill>
              <a:latin typeface="Times New Roman" panose="02020603050405020304" pitchFamily="18" charset="0"/>
              <a:ea typeface="Funnel Sans" pitchFamily="34" charset="-122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Мы верим, что красивая улыбка и здоровые зубы — это залог уверенности и успешного будущего. </a:t>
            </a:r>
            <a:endParaRPr lang="ru-RU" b="1" dirty="0" smtClean="0">
              <a:solidFill>
                <a:srgbClr val="2B3541"/>
              </a:solidFill>
              <a:latin typeface="Times New Roman" panose="02020603050405020304" pitchFamily="18" charset="0"/>
              <a:ea typeface="Funnel Sans" pitchFamily="34" charset="-122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Наша цель — не только научить правильному уходу за полостью рта</a:t>
            </a:r>
            <a:r>
              <a:rPr lang="ru-RU" b="1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, лечиться без страха и наркоза</a:t>
            </a:r>
            <a:r>
              <a:rPr lang="en-US" b="1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, но и открыть удивительный мир стоматологии, помогая молодым людям найти свое призвание.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0"/>
          <p:cNvSpPr>
            <a:spLocks noGrp="1"/>
          </p:cNvSpPr>
          <p:nvPr>
            <p:ph type="ctrTitle"/>
          </p:nvPr>
        </p:nvSpPr>
        <p:spPr>
          <a:xfrm>
            <a:off x="1507067" y="492370"/>
            <a:ext cx="5702625" cy="852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Школа гигиены </a:t>
            </a:r>
            <a:r>
              <a:rPr lang="en-US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Дуцера</a:t>
            </a:r>
            <a:endParaRPr lang="en-US" sz="44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10" y="656836"/>
            <a:ext cx="4136804" cy="55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1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23192"/>
            <a:ext cx="3854528" cy="1853878"/>
          </a:xfrm>
        </p:spPr>
        <p:txBody>
          <a:bodyPr anchor="t">
            <a:noAutofit/>
          </a:bodyPr>
          <a:lstStyle/>
          <a:p>
            <a:pPr marL="0" indent="0"/>
            <a:r>
              <a:rPr lang="en-US" sz="3200" b="1" spc="-1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Наша Миссия</a:t>
            </a:r>
            <a:r>
              <a:rPr lang="en-US" sz="3200" b="1" spc="-15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:</a:t>
            </a:r>
            <a:r>
              <a:rPr lang="ru-RU" sz="3200" b="1" spc="-15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/>
            </a:r>
            <a:br>
              <a:rPr lang="ru-RU" sz="3200" b="1" spc="-15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</a:br>
            <a:r>
              <a:rPr lang="en-US" sz="3200" b="1" spc="-15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Здоровые </a:t>
            </a:r>
            <a:r>
              <a:rPr lang="en-US" sz="3200" b="1" spc="-15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Улыбки и Яркое Будущее</a:t>
            </a:r>
            <a:endParaRPr lang="en-US" sz="3200" b="1" spc="-15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4785" y="2777069"/>
            <a:ext cx="5460023" cy="258444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Школа </a:t>
            </a:r>
            <a:r>
              <a:rPr lang="ru-RU" sz="18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гигиены </a:t>
            </a:r>
            <a:r>
              <a:rPr lang="en-US" sz="18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Дуцера </a:t>
            </a:r>
            <a:r>
              <a:rPr lang="en-US" sz="18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призвана сформировать у </a:t>
            </a:r>
            <a:r>
              <a:rPr lang="ru-RU" sz="18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детей</a:t>
            </a:r>
            <a:r>
              <a:rPr lang="en-US" sz="18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не только </a:t>
            </a:r>
            <a:r>
              <a:rPr lang="ru-RU" sz="18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навыки правильного ухода за полостью рта, адаптировать детей к лечению без страха</a:t>
            </a:r>
            <a:r>
              <a:rPr lang="en-US" sz="18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но и помочь в выборе профессии в сфере стоматологии и смежных областях</a:t>
            </a:r>
            <a:r>
              <a:rPr lang="ru-RU" sz="18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в будующем</a:t>
            </a:r>
            <a:r>
              <a:rPr lang="en-US" sz="18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rgbClr val="2B3541"/>
              </a:solidFill>
              <a:latin typeface="Times New Roman" panose="02020603050405020304" pitchFamily="18" charset="0"/>
              <a:ea typeface="Funnel Sans" pitchFamily="34" charset="-122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Мы </a:t>
            </a:r>
            <a:r>
              <a:rPr lang="en-US" sz="18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стремимся, чтобы каждый ребенок и подросток в России рос здоровым и осознанным гражданином, готовым к новым открытиям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96" y="611066"/>
            <a:ext cx="4145756" cy="55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0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lnSpc>
                <a:spcPts val="5500"/>
              </a:lnSpc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Глобальные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Цели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 и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Амбициозные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Задачи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1354" y="2160589"/>
            <a:ext cx="3112477" cy="38807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Повышение</a:t>
            </a:r>
            <a:r>
              <a:rPr lang="en-US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стоматологической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грамотности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Сделать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знания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о гигиене полости рта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доступными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интересными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для каждого ребенка и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подростка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Преодолеть страх перед лечением зубов, избежать лечения под наркозом.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47746" y="2107835"/>
            <a:ext cx="4072575" cy="388077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Развитие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 профориентации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Помочь молодым людям открыть для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себя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увлекательный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мир стоматологии и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здравоохранения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90378" y="1718263"/>
            <a:ext cx="3303453" cy="121920"/>
          </a:xfrm>
          <a:prstGeom prst="roundRect">
            <a:avLst>
              <a:gd name="adj" fmla="val 8246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Shape 3"/>
          <p:cNvSpPr/>
          <p:nvPr/>
        </p:nvSpPr>
        <p:spPr>
          <a:xfrm>
            <a:off x="1331961" y="1359230"/>
            <a:ext cx="718066" cy="718066"/>
          </a:xfrm>
          <a:prstGeom prst="roundRect">
            <a:avLst>
              <a:gd name="adj" fmla="val 127342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hape 7"/>
          <p:cNvSpPr/>
          <p:nvPr/>
        </p:nvSpPr>
        <p:spPr>
          <a:xfrm>
            <a:off x="3861587" y="1718263"/>
            <a:ext cx="4158734" cy="121920"/>
          </a:xfrm>
          <a:prstGeom prst="roundRect">
            <a:avLst>
              <a:gd name="adj" fmla="val 8246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hape 8"/>
          <p:cNvSpPr/>
          <p:nvPr/>
        </p:nvSpPr>
        <p:spPr>
          <a:xfrm>
            <a:off x="5510181" y="1389769"/>
            <a:ext cx="718066" cy="718066"/>
          </a:xfrm>
          <a:prstGeom prst="roundRect">
            <a:avLst>
              <a:gd name="adj" fmla="val 127342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hape 12"/>
          <p:cNvSpPr/>
          <p:nvPr/>
        </p:nvSpPr>
        <p:spPr>
          <a:xfrm>
            <a:off x="8124278" y="1718263"/>
            <a:ext cx="3336711" cy="121920"/>
          </a:xfrm>
          <a:prstGeom prst="roundRect">
            <a:avLst>
              <a:gd name="adj" fmla="val 8246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hape 13"/>
          <p:cNvSpPr/>
          <p:nvPr/>
        </p:nvSpPr>
        <p:spPr>
          <a:xfrm>
            <a:off x="9311729" y="1389769"/>
            <a:ext cx="718066" cy="718066"/>
          </a:xfrm>
          <a:prstGeom prst="roundRect">
            <a:avLst>
              <a:gd name="adj" fmla="val 127342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 9"/>
          <p:cNvSpPr/>
          <p:nvPr/>
        </p:nvSpPr>
        <p:spPr>
          <a:xfrm>
            <a:off x="4363079" y="2077296"/>
            <a:ext cx="361914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5620247" y="4516160"/>
            <a:ext cx="361914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17" name="Объект 3"/>
          <p:cNvSpPr txBox="1">
            <a:spLocks/>
          </p:cNvSpPr>
          <p:nvPr/>
        </p:nvSpPr>
        <p:spPr>
          <a:xfrm>
            <a:off x="8103925" y="2258894"/>
            <a:ext cx="3815861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50"/>
              </a:lnSpc>
            </a:pP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Формирование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 здоровых привычек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Внедрить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культуру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профилактики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осознанного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отношения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к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своему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здоровью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с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раннего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возраста</a:t>
            </a:r>
            <a:r>
              <a:rPr lang="en-US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52451" y="5328208"/>
            <a:ext cx="89916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55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Как мы это делаем?-выполняем поставленные задачи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6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08063" y="377904"/>
            <a:ext cx="225716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 err="1" smtClean="0">
                <a:solidFill>
                  <a:srgbClr val="83B330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Задачи</a:t>
            </a:r>
            <a:r>
              <a:rPr lang="ru-RU" sz="4400" b="1" dirty="0" smtClean="0">
                <a:solidFill>
                  <a:srgbClr val="83B330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83B3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252078" y="2309912"/>
            <a:ext cx="2772203" cy="243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60211" y="3303828"/>
            <a:ext cx="3399882" cy="795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924035" y="3125372"/>
            <a:ext cx="45719" cy="1978718"/>
          </a:xfrm>
          <a:prstGeom prst="roundRect">
            <a:avLst>
              <a:gd name="adj" fmla="val 329856"/>
            </a:avLst>
          </a:prstGeom>
          <a:solidFill>
            <a:srgbClr val="D5CDBE"/>
          </a:solidFill>
          <a:ln/>
        </p:spPr>
      </p:sp>
      <p:sp>
        <p:nvSpPr>
          <p:cNvPr id="9" name="Text 7"/>
          <p:cNvSpPr/>
          <p:nvPr/>
        </p:nvSpPr>
        <p:spPr>
          <a:xfrm>
            <a:off x="4318124" y="2505630"/>
            <a:ext cx="2506246" cy="652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4397025" y="3528819"/>
            <a:ext cx="2591435" cy="1305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b="1" u="sng" dirty="0" smtClean="0">
                <a:solidFill>
                  <a:srgbClr val="FF0000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привычек.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11" name="Shape 9"/>
          <p:cNvSpPr/>
          <p:nvPr/>
        </p:nvSpPr>
        <p:spPr>
          <a:xfrm>
            <a:off x="3677029" y="3409716"/>
            <a:ext cx="585399" cy="414273"/>
          </a:xfrm>
          <a:prstGeom prst="roundRect">
            <a:avLst>
              <a:gd name="adj" fmla="val 16801"/>
            </a:avLst>
          </a:prstGeom>
          <a:solidFill>
            <a:srgbClr val="FAF5EB"/>
          </a:solidFill>
          <a:ln w="30480">
            <a:solidFill>
              <a:srgbClr val="D5CDB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837380" y="2552007"/>
            <a:ext cx="2679620" cy="487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8" name="Shape 16"/>
          <p:cNvSpPr/>
          <p:nvPr/>
        </p:nvSpPr>
        <p:spPr>
          <a:xfrm>
            <a:off x="985992" y="5058371"/>
            <a:ext cx="6329208" cy="45719"/>
          </a:xfrm>
          <a:prstGeom prst="roundRect">
            <a:avLst>
              <a:gd name="adj" fmla="val 329856"/>
            </a:avLst>
          </a:prstGeom>
          <a:solidFill>
            <a:srgbClr val="D5CDBE"/>
          </a:solidFill>
          <a:ln/>
        </p:spPr>
      </p:sp>
      <p:sp>
        <p:nvSpPr>
          <p:cNvPr id="27" name="Shape 11"/>
          <p:cNvSpPr/>
          <p:nvPr/>
        </p:nvSpPr>
        <p:spPr>
          <a:xfrm>
            <a:off x="7259194" y="3114146"/>
            <a:ext cx="45719" cy="1978718"/>
          </a:xfrm>
          <a:prstGeom prst="roundRect">
            <a:avLst>
              <a:gd name="adj" fmla="val 329856"/>
            </a:avLst>
          </a:prstGeom>
          <a:solidFill>
            <a:srgbClr val="D5CDBE"/>
          </a:solidFill>
          <a:ln/>
        </p:spPr>
      </p:sp>
      <p:sp>
        <p:nvSpPr>
          <p:cNvPr id="28" name="Shape 14"/>
          <p:cNvSpPr/>
          <p:nvPr/>
        </p:nvSpPr>
        <p:spPr>
          <a:xfrm>
            <a:off x="6962246" y="3399491"/>
            <a:ext cx="585399" cy="414273"/>
          </a:xfrm>
          <a:prstGeom prst="roundRect">
            <a:avLst>
              <a:gd name="adj" fmla="val 16801"/>
            </a:avLst>
          </a:prstGeom>
          <a:solidFill>
            <a:srgbClr val="FAF5EB"/>
          </a:solidFill>
          <a:ln w="30480">
            <a:solidFill>
              <a:srgbClr val="D5CDBE"/>
            </a:solidFill>
            <a:prstDash val="solid"/>
          </a:ln>
        </p:spPr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05078"/>
              </p:ext>
            </p:extLst>
          </p:nvPr>
        </p:nvGraphicFramePr>
        <p:xfrm>
          <a:off x="474784" y="1097160"/>
          <a:ext cx="10032024" cy="548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365">
                  <a:extLst>
                    <a:ext uri="{9D8B030D-6E8A-4147-A177-3AD203B41FA5}">
                      <a16:colId xmlns:a16="http://schemas.microsoft.com/office/drawing/2014/main" val="4253907012"/>
                    </a:ext>
                  </a:extLst>
                </a:gridCol>
                <a:gridCol w="3369040">
                  <a:extLst>
                    <a:ext uri="{9D8B030D-6E8A-4147-A177-3AD203B41FA5}">
                      <a16:colId xmlns:a16="http://schemas.microsoft.com/office/drawing/2014/main" val="512044967"/>
                    </a:ext>
                  </a:extLst>
                </a:gridCol>
                <a:gridCol w="2241034">
                  <a:extLst>
                    <a:ext uri="{9D8B030D-6E8A-4147-A177-3AD203B41FA5}">
                      <a16:colId xmlns:a16="http://schemas.microsoft.com/office/drawing/2014/main" val="433311000"/>
                    </a:ext>
                  </a:extLst>
                </a:gridCol>
                <a:gridCol w="2303585">
                  <a:extLst>
                    <a:ext uri="{9D8B030D-6E8A-4147-A177-3AD203B41FA5}">
                      <a16:colId xmlns:a16="http://schemas.microsoft.com/office/drawing/2014/main" val="947534975"/>
                    </a:ext>
                  </a:extLst>
                </a:gridCol>
              </a:tblGrid>
              <a:tr h="13225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2B3541"/>
                          </a:solidFill>
                          <a:latin typeface="Times New Roman" panose="02020603050405020304" pitchFamily="18" charset="0"/>
                          <a:ea typeface="Funnel Display" pitchFamily="34" charset="-122"/>
                          <a:cs typeface="Times New Roman" panose="02020603050405020304" pitchFamily="18" charset="0"/>
                        </a:rPr>
                        <a:t>Ежедневная гигиена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2B3541"/>
                          </a:solidFill>
                          <a:latin typeface="Times New Roman" panose="02020603050405020304" pitchFamily="18" charset="0"/>
                          <a:ea typeface="Funnel Display" pitchFamily="34" charset="-122"/>
                          <a:cs typeface="Times New Roman" panose="02020603050405020304" pitchFamily="18" charset="0"/>
                        </a:rPr>
                        <a:t>Школа Гигиены </a:t>
                      </a:r>
                      <a:r>
                        <a:rPr lang="ru-RU" sz="1800" dirty="0" err="1" smtClean="0">
                          <a:solidFill>
                            <a:srgbClr val="2B3541"/>
                          </a:solidFill>
                          <a:latin typeface="Times New Roman" panose="02020603050405020304" pitchFamily="18" charset="0"/>
                          <a:ea typeface="Funnel Display" pitchFamily="34" charset="-122"/>
                          <a:cs typeface="Times New Roman" panose="02020603050405020304" pitchFamily="18" charset="0"/>
                        </a:rPr>
                        <a:t>Дуцера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2B3541"/>
                          </a:solidFill>
                          <a:latin typeface="Times New Roman" panose="02020603050405020304" pitchFamily="18" charset="0"/>
                          <a:ea typeface="Funnel Display" pitchFamily="34" charset="-122"/>
                          <a:cs typeface="Times New Roman" panose="02020603050405020304" pitchFamily="18" charset="0"/>
                        </a:rPr>
                        <a:t>Профилактические </a:t>
                      </a:r>
                      <a:r>
                        <a:rPr lang="ru-RU" dirty="0" smtClean="0">
                          <a:solidFill>
                            <a:srgbClr val="2B3541"/>
                          </a:solidFill>
                          <a:latin typeface="Times New Roman" panose="02020603050405020304" pitchFamily="18" charset="0"/>
                          <a:ea typeface="Funnel Display" pitchFamily="34" charset="-122"/>
                          <a:cs typeface="Times New Roman" panose="02020603050405020304" pitchFamily="18" charset="0"/>
                        </a:rPr>
                        <a:t>выезды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2B3541"/>
                          </a:solidFill>
                          <a:latin typeface="Times New Roman" panose="02020603050405020304" pitchFamily="18" charset="0"/>
                          <a:ea typeface="Funnel Display" pitchFamily="34" charset="-122"/>
                          <a:cs typeface="Times New Roman" panose="02020603050405020304" pitchFamily="18" charset="0"/>
                        </a:rPr>
                        <a:t>Вовлечение в профориентацию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98648"/>
                  </a:ext>
                </a:extLst>
              </a:tr>
              <a:tr h="257433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 smtClean="0">
                          <a:solidFill>
                            <a:srgbClr val="2B3541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Информируем о важности и правилах ежедневного </a:t>
                      </a:r>
                      <a:endParaRPr lang="ru-RU" sz="1800" dirty="0" smtClean="0">
                        <a:solidFill>
                          <a:srgbClr val="2B3541"/>
                        </a:solidFill>
                        <a:latin typeface="Times New Roman" panose="02020603050405020304" pitchFamily="18" charset="0"/>
                        <a:ea typeface="Funnel Sans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dirty="0" smtClean="0">
                          <a:solidFill>
                            <a:srgbClr val="2B3541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ухода за зубами.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Организуем </a:t>
                      </a:r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групповые мастер-классы на базе Стоматологии «</a:t>
                      </a:r>
                      <a:r>
                        <a:rPr lang="ru-RU" sz="1800" b="1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Дуцера</a:t>
                      </a:r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преодоления страха лечения, </a:t>
                      </a:r>
                      <a:r>
                        <a:rPr lang="ru-RU" sz="1800" b="1" u="sng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избежания</a:t>
                      </a:r>
                      <a:r>
                        <a:rPr lang="ru-RU" sz="18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 наркоза и </a:t>
                      </a:r>
                      <a:r>
                        <a:rPr lang="ru-RU" sz="1800" b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седации</a:t>
                      </a:r>
                      <a:r>
                        <a:rPr lang="ru-RU" sz="1800" b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формирования здоровых </a:t>
                      </a:r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привычек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solidFill>
                            <a:srgbClr val="2B3541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Организуем мероприятия в школах и детских садах для формирования здоровых привычек.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2B3541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Привлекаем школьников к программам, чтобы они рано могли найти свой интерес к стоматологии</a:t>
                      </a:r>
                      <a:r>
                        <a:rPr lang="en-US" sz="2400" dirty="0" smtClean="0">
                          <a:solidFill>
                            <a:srgbClr val="2B3541"/>
                          </a:solidFill>
                          <a:latin typeface="Times New Roman" panose="02020603050405020304" pitchFamily="18" charset="0"/>
                          <a:ea typeface="Funnel Sans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023119"/>
                  </a:ext>
                </a:extLst>
              </a:tr>
              <a:tr h="14666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Выполняется ежедневно в процессе работы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Детской стоматологии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Дуцера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Проводятся занятия 1-2 раза в неделю для «трусишек», группы от 5 до 10 чел в зависимости от возраста (3-12 лет)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Разрабатывается сценарий, формируется выездная команда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Разрабатываем программу обучения для школьников 7-10 классов, направленную на понимание профессии стоматолога, есть заявки от школ.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374317"/>
                  </a:ext>
                </a:extLst>
              </a:tr>
            </a:tbl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650631" y="1947982"/>
            <a:ext cx="1802423" cy="4837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3165231" y="1924444"/>
            <a:ext cx="1802423" cy="4837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8499251" y="1947982"/>
            <a:ext cx="1802423" cy="4837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087248" y="1920497"/>
            <a:ext cx="1802423" cy="4837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5221099" y="1508980"/>
            <a:ext cx="472026" cy="4664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3199864" y="491276"/>
            <a:ext cx="472026" cy="4664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615061" y="565104"/>
            <a:ext cx="320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-Реализовано неоднократно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1800634" y="1443851"/>
            <a:ext cx="472026" cy="4664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7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62" y="3614521"/>
            <a:ext cx="1480494" cy="2743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32" y="331700"/>
            <a:ext cx="1481924" cy="2800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435" y="1881557"/>
            <a:ext cx="1699791" cy="2800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8"/>
          <a:stretch/>
        </p:blipFill>
        <p:spPr>
          <a:xfrm>
            <a:off x="7912670" y="3614521"/>
            <a:ext cx="1505551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3742"/>
          <a:stretch/>
        </p:blipFill>
        <p:spPr>
          <a:xfrm>
            <a:off x="2672709" y="3640018"/>
            <a:ext cx="1680064" cy="2778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02" y="331700"/>
            <a:ext cx="1580119" cy="2800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1" y="3640017"/>
            <a:ext cx="1682515" cy="2800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1" y="331700"/>
            <a:ext cx="1692899" cy="28009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91" y="331700"/>
            <a:ext cx="1636232" cy="28009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00" y="1912046"/>
            <a:ext cx="2906484" cy="2739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9675" y="331700"/>
            <a:ext cx="218928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Так проходят занятия с детьми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60996860"/>
              </p:ext>
            </p:extLst>
          </p:nvPr>
        </p:nvGraphicFramePr>
        <p:xfrm>
          <a:off x="1317624" y="548216"/>
          <a:ext cx="5848107" cy="507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45793273"/>
              </p:ext>
            </p:extLst>
          </p:nvPr>
        </p:nvGraphicFramePr>
        <p:xfrm>
          <a:off x="7877908" y="4123592"/>
          <a:ext cx="2400300" cy="215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87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1015"/>
            <a:ext cx="3854528" cy="230358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Наша Школа активно работает внутри город</a:t>
            </a:r>
            <a:r>
              <a:rPr lang="ru-RU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а Прокопьевска</a:t>
            </a: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, создавая прочные связи</a:t>
            </a:r>
            <a:r>
              <a:rPr lang="ru-RU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с  </a:t>
            </a: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местными сообществами </a:t>
            </a:r>
            <a:r>
              <a:rPr lang="ru-RU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и </a:t>
            </a: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образовательными учреждениями. Мы стремимся к тому, чтобы каждый ребенок имел доступ к качественным знаниям о здоровье зубов.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46546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Мастер-классы и лекции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Проводим интерактивные занятия по гигиене полости рта</a:t>
            </a:r>
            <a:r>
              <a:rPr lang="ru-RU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преодолению страха лечения зубов</a:t>
            </a: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Представление профессии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50"/>
              </a:lnSpc>
            </a:pPr>
            <a:r>
              <a:rPr lang="en-US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Помогаем</a:t>
            </a:r>
            <a:r>
              <a:rPr lang="ru-RU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детям </a:t>
            </a: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и </a:t>
            </a:r>
            <a:r>
              <a:rPr lang="en-US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подросткам</a:t>
            </a:r>
            <a:r>
              <a:rPr lang="ru-RU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понять</a:t>
            </a: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кто</a:t>
            </a:r>
            <a:r>
              <a:rPr lang="ru-RU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такой</a:t>
            </a:r>
            <a:r>
              <a:rPr lang="ru-RU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стоматолог </a:t>
            </a:r>
            <a:r>
              <a:rPr lang="ru-RU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и чем</a:t>
            </a:r>
            <a:r>
              <a:rPr lang="ru-RU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он</a:t>
            </a:r>
            <a:r>
              <a:rPr lang="ru-RU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з</a:t>
            </a:r>
            <a:r>
              <a:rPr lang="en-US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анимается</a:t>
            </a:r>
            <a:endParaRPr lang="ru-RU" sz="1600" dirty="0" smtClean="0">
              <a:solidFill>
                <a:srgbClr val="2B3541"/>
              </a:solidFill>
              <a:latin typeface="Times New Roman" panose="02020603050405020304" pitchFamily="18" charset="0"/>
              <a:ea typeface="Funnel Sans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155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Display" pitchFamily="34" charset="-122"/>
                <a:cs typeface="Times New Roman" panose="02020603050405020304" pitchFamily="18" charset="0"/>
              </a:rPr>
              <a:t>Работа с учреждениями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50"/>
              </a:lnSpc>
            </a:pPr>
            <a:r>
              <a:rPr lang="ru-RU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Планируем </a:t>
            </a: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Централизованно </a:t>
            </a:r>
            <a:r>
              <a:rPr lang="en-US" sz="1600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внедря</a:t>
            </a:r>
            <a:r>
              <a:rPr lang="ru-RU" sz="1600" dirty="0" err="1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ть</a:t>
            </a: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программы </a:t>
            </a:r>
            <a:r>
              <a:rPr lang="en-US" sz="16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профориентации </a:t>
            </a:r>
            <a:r>
              <a:rPr lang="en-US" sz="16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и гигиенического воспитания в школах.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50"/>
              </a:lnSpc>
            </a:pP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719238"/>
              </p:ext>
            </p:extLst>
          </p:nvPr>
        </p:nvGraphicFramePr>
        <p:xfrm>
          <a:off x="4799012" y="514350"/>
          <a:ext cx="4859337" cy="552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110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0"/>
          <p:cNvSpPr/>
          <p:nvPr/>
        </p:nvSpPr>
        <p:spPr>
          <a:xfrm>
            <a:off x="705840" y="321826"/>
            <a:ext cx="2456855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НАЦИОНАЛЬНЫЙ УРОВЕНЬ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"/>
          <p:cNvSpPr/>
          <p:nvPr/>
        </p:nvSpPr>
        <p:spPr>
          <a:xfrm>
            <a:off x="614659" y="658535"/>
            <a:ext cx="6165175" cy="668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chemeClr val="accent1">
                    <a:lumMod val="50000"/>
                  </a:schemeClr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Влияние на Всю Страну</a:t>
            </a:r>
            <a:endParaRPr lang="en-US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2"/>
          <p:cNvSpPr/>
          <p:nvPr/>
        </p:nvSpPr>
        <p:spPr>
          <a:xfrm>
            <a:off x="614659" y="1380292"/>
            <a:ext cx="8842607" cy="10868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dirty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Дуцера стремится к масштабированию своих инициатив, чтобы охватить всю страну. Мы работаем над созданием единых стандартов и программ, которые принесут пользу каждому </a:t>
            </a:r>
            <a:r>
              <a:rPr lang="ru-RU" sz="1600" dirty="0" smtClean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ребенку и каждому </a:t>
            </a:r>
            <a:r>
              <a:rPr lang="en-US" sz="1600" dirty="0" smtClean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региону.</a:t>
            </a:r>
            <a:r>
              <a:rPr lang="ru-RU" sz="1600" dirty="0" smtClean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Планируем оформить франшизу «Школа гигиены </a:t>
            </a:r>
            <a:r>
              <a:rPr lang="ru-RU" sz="1600" dirty="0" err="1" smtClean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Дуцера</a:t>
            </a:r>
            <a:r>
              <a:rPr lang="ru-RU" sz="1600" dirty="0" smtClean="0">
                <a:solidFill>
                  <a:srgbClr val="2B3541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».</a:t>
            </a:r>
            <a:endParaRPr lang="en-US" sz="1600" dirty="0"/>
          </a:p>
        </p:txBody>
      </p:sp>
      <p:sp>
        <p:nvSpPr>
          <p:cNvPr id="24" name="Shape 3"/>
          <p:cNvSpPr/>
          <p:nvPr/>
        </p:nvSpPr>
        <p:spPr>
          <a:xfrm>
            <a:off x="410348" y="2467094"/>
            <a:ext cx="5040884" cy="1709252"/>
          </a:xfrm>
          <a:prstGeom prst="roundRect">
            <a:avLst>
              <a:gd name="adj" fmla="val 7159"/>
            </a:avLst>
          </a:prstGeom>
          <a:solidFill>
            <a:srgbClr val="FAF5EB"/>
          </a:solidFill>
          <a:ln w="30480">
            <a:solidFill>
              <a:srgbClr val="D5CDBE"/>
            </a:solidFill>
            <a:prstDash val="solid"/>
          </a:ln>
        </p:spPr>
      </p:sp>
      <p:sp>
        <p:nvSpPr>
          <p:cNvPr id="25" name="Shape 4"/>
          <p:cNvSpPr/>
          <p:nvPr/>
        </p:nvSpPr>
        <p:spPr>
          <a:xfrm>
            <a:off x="432713" y="2467094"/>
            <a:ext cx="96489" cy="1709252"/>
          </a:xfrm>
          <a:prstGeom prst="roundRect">
            <a:avLst>
              <a:gd name="adj" fmla="val 78341"/>
            </a:avLst>
          </a:prstGeom>
          <a:solidFill>
            <a:schemeClr val="accent2"/>
          </a:solidFill>
          <a:ln/>
        </p:spPr>
      </p:sp>
      <p:sp>
        <p:nvSpPr>
          <p:cNvPr id="26" name="Text 5"/>
          <p:cNvSpPr/>
          <p:nvPr/>
        </p:nvSpPr>
        <p:spPr>
          <a:xfrm>
            <a:off x="614660" y="2724983"/>
            <a:ext cx="4171056" cy="279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Внедрение национальных стандартов</a:t>
            </a:r>
            <a:endParaRPr lang="en-US" sz="2100" dirty="0"/>
          </a:p>
        </p:txBody>
      </p:sp>
      <p:sp>
        <p:nvSpPr>
          <p:cNvPr id="27" name="Text 6"/>
          <p:cNvSpPr/>
          <p:nvPr/>
        </p:nvSpPr>
        <p:spPr>
          <a:xfrm>
            <a:off x="614659" y="3188851"/>
            <a:ext cx="4758187" cy="889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Создаем и поддерживаем единые программы просвещения и профориентации в сфере стоматологии для всей страны.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hape 7"/>
          <p:cNvSpPr/>
          <p:nvPr/>
        </p:nvSpPr>
        <p:spPr>
          <a:xfrm>
            <a:off x="5884537" y="2467094"/>
            <a:ext cx="4525556" cy="1709252"/>
          </a:xfrm>
          <a:prstGeom prst="roundRect">
            <a:avLst>
              <a:gd name="adj" fmla="val 7159"/>
            </a:avLst>
          </a:prstGeom>
          <a:solidFill>
            <a:srgbClr val="FAF5EB"/>
          </a:solidFill>
          <a:ln w="30480">
            <a:solidFill>
              <a:srgbClr val="D5CDBE"/>
            </a:solidFill>
            <a:prstDash val="solid"/>
          </a:ln>
        </p:spPr>
      </p:sp>
      <p:sp>
        <p:nvSpPr>
          <p:cNvPr id="29" name="Shape 8"/>
          <p:cNvSpPr/>
          <p:nvPr/>
        </p:nvSpPr>
        <p:spPr>
          <a:xfrm>
            <a:off x="5854056" y="2467094"/>
            <a:ext cx="86625" cy="1709252"/>
          </a:xfrm>
          <a:prstGeom prst="roundRect">
            <a:avLst>
              <a:gd name="adj" fmla="val 78341"/>
            </a:avLst>
          </a:prstGeom>
          <a:solidFill>
            <a:schemeClr val="accent2"/>
          </a:solidFill>
          <a:ln/>
        </p:spPr>
      </p:sp>
      <p:sp>
        <p:nvSpPr>
          <p:cNvPr id="30" name="Text 9"/>
          <p:cNvSpPr/>
          <p:nvPr/>
        </p:nvSpPr>
        <p:spPr>
          <a:xfrm>
            <a:off x="6233865" y="2724983"/>
            <a:ext cx="2267812" cy="279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Обучение специалистов</a:t>
            </a:r>
            <a:endParaRPr lang="en-US" sz="2100" dirty="0"/>
          </a:p>
        </p:txBody>
      </p:sp>
      <p:sp>
        <p:nvSpPr>
          <p:cNvPr id="31" name="Text 10"/>
          <p:cNvSpPr/>
          <p:nvPr/>
        </p:nvSpPr>
        <p:spPr>
          <a:xfrm>
            <a:off x="6233865" y="3188851"/>
            <a:ext cx="4094124" cy="889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4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Ориентируем подростков на работу в сфере стоматологии</a:t>
            </a:r>
            <a:endParaRPr lang="en-US" sz="1400" dirty="0">
              <a:solidFill>
                <a:srgbClr val="2B3541"/>
              </a:solidFill>
              <a:latin typeface="Times New Roman" panose="02020603050405020304" pitchFamily="18" charset="0"/>
              <a:ea typeface="Funnel Sans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Shape 11"/>
          <p:cNvSpPr/>
          <p:nvPr/>
        </p:nvSpPr>
        <p:spPr>
          <a:xfrm>
            <a:off x="432713" y="4469624"/>
            <a:ext cx="5018519" cy="2043708"/>
          </a:xfrm>
          <a:prstGeom prst="roundRect">
            <a:avLst>
              <a:gd name="adj" fmla="val 7159"/>
            </a:avLst>
          </a:prstGeom>
          <a:solidFill>
            <a:srgbClr val="FAF5EB"/>
          </a:solidFill>
          <a:ln w="30480">
            <a:solidFill>
              <a:srgbClr val="D5CDBE"/>
            </a:solidFill>
            <a:prstDash val="solid"/>
          </a:ln>
        </p:spPr>
      </p:sp>
      <p:sp>
        <p:nvSpPr>
          <p:cNvPr id="33" name="Shape 12"/>
          <p:cNvSpPr/>
          <p:nvPr/>
        </p:nvSpPr>
        <p:spPr>
          <a:xfrm>
            <a:off x="402233" y="4469624"/>
            <a:ext cx="96061" cy="2043708"/>
          </a:xfrm>
          <a:prstGeom prst="roundRect">
            <a:avLst>
              <a:gd name="adj" fmla="val 78341"/>
            </a:avLst>
          </a:prstGeom>
          <a:solidFill>
            <a:schemeClr val="accent2"/>
          </a:solidFill>
          <a:ln/>
        </p:spPr>
      </p:sp>
      <p:sp>
        <p:nvSpPr>
          <p:cNvPr id="34" name="Text 13"/>
          <p:cNvSpPr/>
          <p:nvPr/>
        </p:nvSpPr>
        <p:spPr>
          <a:xfrm>
            <a:off x="782042" y="4727513"/>
            <a:ext cx="2665311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Поддержка исследований</a:t>
            </a:r>
            <a:endParaRPr lang="en-US" sz="2100" dirty="0"/>
          </a:p>
        </p:txBody>
      </p:sp>
      <p:sp>
        <p:nvSpPr>
          <p:cNvPr id="35" name="Text 14"/>
          <p:cNvSpPr/>
          <p:nvPr/>
        </p:nvSpPr>
        <p:spPr>
          <a:xfrm>
            <a:off x="782042" y="5191381"/>
            <a:ext cx="4540091" cy="1064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14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Проводим</a:t>
            </a:r>
            <a:r>
              <a:rPr lang="en-US" sz="1400" dirty="0" smtClean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мониторинг состояния гигиены полости рта среди молодежи для постоянного улучшения программ.</a:t>
            </a:r>
          </a:p>
        </p:txBody>
      </p:sp>
      <p:sp>
        <p:nvSpPr>
          <p:cNvPr id="36" name="Shape 15"/>
          <p:cNvSpPr/>
          <p:nvPr/>
        </p:nvSpPr>
        <p:spPr>
          <a:xfrm>
            <a:off x="5854056" y="4512564"/>
            <a:ext cx="4556037" cy="2000768"/>
          </a:xfrm>
          <a:prstGeom prst="roundRect">
            <a:avLst>
              <a:gd name="adj" fmla="val 7159"/>
            </a:avLst>
          </a:prstGeom>
          <a:solidFill>
            <a:srgbClr val="FAF5EB"/>
          </a:solidFill>
          <a:ln w="30480">
            <a:solidFill>
              <a:srgbClr val="D5CDBE"/>
            </a:solidFill>
            <a:prstDash val="solid"/>
          </a:ln>
        </p:spPr>
      </p:sp>
      <p:sp>
        <p:nvSpPr>
          <p:cNvPr id="37" name="Shape 16"/>
          <p:cNvSpPr/>
          <p:nvPr/>
        </p:nvSpPr>
        <p:spPr>
          <a:xfrm>
            <a:off x="5854056" y="4512564"/>
            <a:ext cx="87208" cy="2000768"/>
          </a:xfrm>
          <a:prstGeom prst="roundRect">
            <a:avLst>
              <a:gd name="adj" fmla="val 78341"/>
            </a:avLst>
          </a:prstGeom>
          <a:solidFill>
            <a:schemeClr val="accent2"/>
          </a:solidFill>
          <a:ln/>
        </p:spPr>
      </p:sp>
      <p:sp>
        <p:nvSpPr>
          <p:cNvPr id="38" name="Text 17"/>
          <p:cNvSpPr/>
          <p:nvPr/>
        </p:nvSpPr>
        <p:spPr>
          <a:xfrm>
            <a:off x="6401226" y="4727513"/>
            <a:ext cx="2510645" cy="327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2B3541"/>
                </a:solidFill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Стимулирование развития</a:t>
            </a:r>
            <a:endParaRPr lang="en-US" sz="2100" dirty="0"/>
          </a:p>
        </p:txBody>
      </p:sp>
      <p:sp>
        <p:nvSpPr>
          <p:cNvPr id="39" name="Text 18"/>
          <p:cNvSpPr/>
          <p:nvPr/>
        </p:nvSpPr>
        <p:spPr>
          <a:xfrm>
            <a:off x="6233866" y="5191381"/>
            <a:ext cx="3894872" cy="1041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Помогаем развиваться стоматологической профессии и профилактическим </a:t>
            </a:r>
            <a:r>
              <a:rPr lang="ru-RU" sz="14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мерам в области стоматологии</a:t>
            </a:r>
            <a:r>
              <a:rPr lang="en-US" sz="1400" dirty="0">
                <a:solidFill>
                  <a:srgbClr val="2B3541"/>
                </a:solidFill>
                <a:latin typeface="Times New Roman" panose="02020603050405020304" pitchFamily="18" charset="0"/>
                <a:ea typeface="Funnel Sans" pitchFamily="34" charset="-122"/>
                <a:cs typeface="Times New Roman" panose="02020603050405020304" pitchFamily="18" charset="0"/>
              </a:rPr>
              <a:t> в каждом уголке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8458012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549</TotalTime>
  <Words>695</Words>
  <Application>Microsoft Office PowerPoint</Application>
  <PresentationFormat>Широкоэкранный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Funnel Display</vt:lpstr>
      <vt:lpstr>Funnel Sans</vt:lpstr>
      <vt:lpstr>Times New Roman</vt:lpstr>
      <vt:lpstr>Trebuchet MS</vt:lpstr>
      <vt:lpstr>Wingdings</vt:lpstr>
      <vt:lpstr>Wingdings 3</vt:lpstr>
      <vt:lpstr>Аспект</vt:lpstr>
      <vt:lpstr>Школа гигиены Дуцера</vt:lpstr>
      <vt:lpstr>Школа гигиены Дуцера</vt:lpstr>
      <vt:lpstr>Наша Миссия: Здоровые Улыбки и Яркое Будущее</vt:lpstr>
      <vt:lpstr>Глобальные Цели и Амбициозные Задачи</vt:lpstr>
      <vt:lpstr>Презентация PowerPoint</vt:lpstr>
      <vt:lpstr>Презентация PowerPoint</vt:lpstr>
      <vt:lpstr>Презентация PowerPoint</vt:lpstr>
      <vt:lpstr>Наша Школа активно работает внутри города Прокопьевска, создавая прочные связи с  местными сообществами и образовательными учреждениями. Мы стремимся к тому, чтобы каждый ребенок имел доступ к качественным знаниям о здоровье зубов. </vt:lpstr>
      <vt:lpstr>Презентация PowerPoint</vt:lpstr>
      <vt:lpstr>Презентация PowerPoint</vt:lpstr>
      <vt:lpstr>Итог: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гигиены Дуцера</dc:title>
  <dc:creator>Татьяна</dc:creator>
  <cp:lastModifiedBy>Татьяна</cp:lastModifiedBy>
  <cp:revision>26</cp:revision>
  <dcterms:created xsi:type="dcterms:W3CDTF">2026-03-03T00:22:56Z</dcterms:created>
  <dcterms:modified xsi:type="dcterms:W3CDTF">2026-03-04T07:20:04Z</dcterms:modified>
</cp:coreProperties>
</file>