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3" r:id="rId9"/>
    <p:sldId id="271" r:id="rId10"/>
    <p:sldId id="266" r:id="rId11"/>
    <p:sldId id="269" r:id="rId12"/>
    <p:sldId id="272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9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72E8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-114" y="-96"/>
      </p:cViewPr>
      <p:guideLst>
        <p:guide orient="horz" pos="109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23E31-D998-4F86-9961-E2E7B1A8015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CAA7B-7578-4CBA-B559-C354C475C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46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6gwDNRPVS5WdWw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CAA7B-7578-4CBA-B559-C354C475C38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3144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CAA7B-7578-4CBA-B559-C354C475C38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3814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hlinkClick r:id="rId3"/>
              </a:rPr>
              <a:t>СМИ Стоп старение!.docx — Яндекс Диск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CAA7B-7578-4CBA-B559-C354C475C38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583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9A6624-D390-451C-B544-AAA54FAE67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500F2DE-73DB-4C63-9DF2-2CE77DA4A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0889BCA-D314-409C-ADC6-0C017D9C0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1671C9C-2AE4-42CE-B1DC-C92BB477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1CE0FE3-3966-4F48-84F7-8D719DA7C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085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4ABE86D-F28C-466C-9194-CF8475C34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C39BA1F-F81F-40C9-8A4A-B845E45C8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DF9932E-5CD4-4CFA-8F57-F28183E62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2371578-478F-461C-97DE-0E34BBBD7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DEA2B63-4567-4F1C-9C2C-BE22B480F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447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D223F97-A7D6-453C-AF09-C956B85A3B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E23DD32-FC8C-4AED-BF78-15F470913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40F689C-835C-4E62-BE29-C2153F5B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156F5C9-52E8-4B64-AA33-475205CB2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F5926DB-84C0-4D4F-A69F-1339510C4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108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8B8F8FE-5FAC-46CC-AD2D-CBD015039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6543B74-1016-4CEE-914A-751C2BFCC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E20844E-2A86-4749-A24B-F997F952A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3DE164A-B6F3-4415-86EE-2AAB96430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FCCCA90-40BD-418E-AFD7-A6748C5A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231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405B971-05A3-4598-9E71-D6039ACA8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6925166-6C6E-4F97-8397-6490008E2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6DFF676-A232-4C91-99E4-B4FF7F48B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E1E73FD-5618-41F0-8FFE-281BA8670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13DCC1E-5D57-428B-B3E2-399E14112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58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1E5C865-2B4A-466B-BB58-22779931C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53994EE-7565-4AF0-8FA8-62C1FF2E7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B5227F5-23AC-4515-87C0-FB34D7D0E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E406DED-FE58-4AE2-B5F6-DF8BFC31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F02EBC3-7D74-48A2-8605-6BAE82D04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16BBB97-7AC1-4AF8-BBB4-0AFB015B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960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245A30-EF69-4F4C-9E38-8D4103D1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DC646F5-9D34-471D-8426-6A4725E80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188E427-569F-4CAB-BB65-200B64BD1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B448CDD8-9DDC-4DEC-BFDA-DE0646ABF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42050ECF-E30E-4F58-8CB5-F01693809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77DC0FA6-B04B-4363-994C-E449FE936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554BC68-2F92-4403-AD8A-CAB7F37FB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A2859F24-521C-40E6-94AA-55A1498B2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356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8500AD-F701-4127-A024-0D37C0D9F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23C7CA3-5C51-4343-AA41-E0DE97DDF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CFC0E80-4F65-49F6-8793-C9E5AFB56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FB81F4B-4875-4765-B692-F146B958F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11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B06F2F41-7917-41BA-9983-924FCCFC8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B3BAC04-FD42-4DFD-8FBD-87B0B656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EA4C3AC-46DA-4F44-890A-391A63402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643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54199F7-AECF-4D0D-96AD-0C81361B7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89F128B-CB6E-4174-BA17-D49CC7CEA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FA1435E-EBAF-4CD4-90B6-448362F7D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54F2ED5-10AE-40C8-9266-8D40FB8D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B12679C-FF27-4CA2-A050-91A12525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30599AA-8703-4D2E-A7CF-7BA059335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18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1229E15-4A69-4CE8-82C7-4151138C5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672E14A-EBF5-4E8F-B2B2-7BF8BEC21C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B54830C-6930-4937-BB3A-A3468C3AE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687C04E-D582-4E5D-8027-6BF6B352A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96753A3-A837-4B5A-97DB-BEB4A4D96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96C1B0A-5860-494E-9251-42B086B63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666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1B59552-7676-4E49-B273-739D47ABB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925BB37-0B23-47BA-9CAB-1DD676D9C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C522D3D-B5E3-4370-A93E-4EBE895E1F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35DA1-BEC1-4DD5-8491-B0A4571441D8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A20A504-E718-4BCF-8AD5-C5819AB82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E843831-4C5C-476F-965D-2BBF6A2B2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66AFA-7A24-4464-A364-11BBAD505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862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disk.yandex.ru/i/6gwDNRPVS5WdW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k.com/kultura_lip" TargetMode="External"/><Relationship Id="rId5" Type="http://schemas.openxmlformats.org/officeDocument/2006/relationships/hyperlink" Target="https://vk.com/away.php?to=https://culture.lipetskcity.ru/&amp;utf=1" TargetMode="External"/><Relationship Id="rId4" Type="http://schemas.openxmlformats.org/officeDocument/2006/relationships/hyperlink" Target="https://vk.com/away.php?to=https://liplib.ru&amp;utf=1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="" xmlns:a16="http://schemas.microsoft.com/office/drawing/2014/main" id="{BC2C3183-3BA4-DC45-A563-EB07D8457435}"/>
              </a:ext>
            </a:extLst>
          </p:cNvPr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B475A95-DB94-754D-B3E8-90058E16748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B63974C-299F-3A42-928D-66554BBDC41B}"/>
              </a:ext>
            </a:extLst>
          </p:cNvPr>
          <p:cNvSpPr txBox="1"/>
          <p:nvPr/>
        </p:nvSpPr>
        <p:spPr>
          <a:xfrm>
            <a:off x="767255" y="1848585"/>
            <a:ext cx="5979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A9B813D-2B66-114A-A35A-8916837DF786}"/>
              </a:ext>
            </a:extLst>
          </p:cNvPr>
          <p:cNvSpPr txBox="1"/>
          <p:nvPr/>
        </p:nvSpPr>
        <p:spPr>
          <a:xfrm>
            <a:off x="767255" y="2921934"/>
            <a:ext cx="5328745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00"/>
              </a:lnSpc>
            </a:pPr>
            <a:endParaRPr lang="ru-RU" sz="4800" dirty="0">
              <a:solidFill>
                <a:schemeClr val="bg1"/>
              </a:solidFill>
              <a:latin typeface="Playfair Display" pitchFamily="2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09C0A55-CA0E-4A40-B358-6A83C9303414}"/>
              </a:ext>
            </a:extLst>
          </p:cNvPr>
          <p:cNvSpPr txBox="1"/>
          <p:nvPr/>
        </p:nvSpPr>
        <p:spPr>
          <a:xfrm>
            <a:off x="759440" y="5275385"/>
            <a:ext cx="9399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Руководитель команды: </a:t>
            </a:r>
            <a:r>
              <a:rPr lang="ru-RU" sz="2000" dirty="0" err="1">
                <a:solidFill>
                  <a:schemeClr val="bg1"/>
                </a:solidFill>
              </a:rPr>
              <a:t>Колаева</a:t>
            </a:r>
            <a:r>
              <a:rPr lang="ru-RU" sz="2000" dirty="0">
                <a:solidFill>
                  <a:schemeClr val="bg1"/>
                </a:solidFill>
              </a:rPr>
              <a:t> Ирина Викторовна, автор и руководитель проекта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Россия, Липецкая область, г.Липецк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8E84038-B740-F244-89E0-809A1E3F117D}"/>
              </a:ext>
            </a:extLst>
          </p:cNvPr>
          <p:cNvSpPr txBox="1"/>
          <p:nvPr/>
        </p:nvSpPr>
        <p:spPr>
          <a:xfrm>
            <a:off x="767255" y="4523602"/>
            <a:ext cx="9775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Playfair Display" pitchFamily="2" charset="-52"/>
              </a:rPr>
              <a:t>Номинация: «Здоровый образ жизни»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72308" y="2797174"/>
            <a:ext cx="792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12290" name="AutoShape 2" descr="data:image/png;base64,iVBORw0KGgoAAAANSUhEUgAABKUAAAI1CAYAAAAHC0kyAAAAAXNSR0IArs4c6QAAIABJREFUeF7t3UGIngedx/H/805d61ZXuqU3i4eKG0jmDQtSA1WpLKvtZUWKMW8TXBfqxYsHW5J34joJtn0nGoTtRS89SE1mTMWD6EJ1oYJVN+6l86atBtweugGxS3sIFdpt5n2WdzSladPMTPK+v9i+n8CCbGae3/t8/J++ZMamruKfY/OD6+faub/tzLU3rK2N/voqfhTTBAgQIECAAAECBAgQIECAAIGZEDjXGZ3tzLXPv+PlV57f/fThF6/WSzeJ4WM7j9wy147+qa26rapuGP9fW3VDU9VJ7NsgQIAAAQIECBAgQIAAAQIECBC4qMDLVfV8U/V829bzTVOPvHyu+dE/P33g2Wl7TS1Krcwv3TGq0R1NNXdUUx+Y9ot4PgECBAgQIECAAAECBAgQIECAwIQE2vpZ26kfdc41/7HnqQOrE3rqBY+ZaJRarMXOtvlr762qu4WoafzX5ZkECBAgQIAAAQIECBAgQIAAgbjAyU7Vv3122F+e5PLEotTx7uDOpuqeqto1yQ/oWQQIECBAgAABAgQIECBAgAABAldfoK16pG3Wju5d/cqvJ/FprjhKrWxf2tl22nuqqX2T+ECeQYAAAQIECBAgQIAAAQIECBAg8BcrcK6qvjG39tLR3U8dfuFKPuUVRalj3fsPdaoz/tdR113Jh/C9BAgQIECAAAECBAgQIECAAAECbymB31bTPtBbXXj4cj/1ZUWp9d8d1X3Xt6vaL1zusO8jQIAAAQIECBAgQIAAAQIECBB4qws0R3vDA+PfL77lP1uOUss77rupOnOPVNWHt7zmGwgQIECAAAECBAgQIECAAAECBN5eAm39pHeq/8mtvtSWotRK98iutka/2uqIrydAgAABAgQIECBAgAABAgQIEHhbC/xhrTof2jfcf2azb7npKPXn3x+1uNkH+zoCBAgQIECAAAECBAgQIECAAIFZE2h39YYLJzfz1puKUsd3Lu1u2vZ7m3mgryFAgAABAgQIECBAgAABAgQIEJhdgVfqmnd/bnjvHzcS2DBKfXd+aX6uaYcbPcjfEyBAgAABAgQIECBAgAABAgQIEKiqk71hf9dGEpeMUic+c2Ju7fQzp6vamzd6kL8nQIAAAQIECBAgQIAAAQIECBAgsC7Q1JHeav/ApTQuGaWW5wc/qKY+jZMAAQIECBAgQIAAAQIECBAgQIDA1gTaL/WGCw++2fe8aZTyi823xuyrCRAgQIAAAQIECBAgQIAAAQIEXi/Qfqo3XPjhxVwuGqVWti/tbOfaX1TVdTAJECBAgAABAgQIECBAgAABAgQIXI5AW/X4XcP+RzcdpZbnBw9XU/suZ8z3ECBAgAABAgQIECBAgAABAgQIEDgv0DTtl/esLnzz9SJv+JdSx7uDO5uq76MjQIAAAQIECBAgQIAAAQIECBAgcMUCTf1+NKqP7D3Vf+a1z7ogSi3WYmdb99rxj+1t+D/bd8UfyAMIECBAgAABAgQIECBAgAABAgRmRKD9Vm+48MU3jVLL84P91dTSjGh4TQIECBAgQIAAAQIECBAgQIAAgZBA2+l84q4n9v/0/NwF/1JquTs4XVUfDH0WMwQIECBAgAABAgQIECBAgAABArMj8J3esP/5N0Sp5R2D26pTj82OgzclQIAAAQIECBAgQIAAAQIECBAICjzbG/bf/4Yodbw7uK+pOhj8IKYIECBAgAABAgQIECBAgAABAgRmSqD9WG+48PPxK7/643vL3cGTVbV9phy8LAECBAgQIECAAAECBAgQIECAQE6gra/1TvW/+mqUWtm+tLOda5/IfQJLBAgQIECAAAECBAgQIECAAAECMyfQ1C97q/1bX41Sx7r3H+pUZ3HmILwwAQIECBAgQIAAAQIECBAgQIBAVGDu3Evv2f304RfXf3xvuTt4vKrWK5U/BAgQIECAAAECBAgQIECAAAECBKYlMGpGt+9dPfjo+Sj1m6raNq0xzyVAgAABAgQIECBAgAABAgQIECDwJ4H27t5w4aHzUeq5qroRDQECBAgQIECAAAECBAgQIECAAIFpCoxqdHjv8OCh9Sh1vDtYa6o60xz0bAIECBAgQIAAAQIECBAgQIAAAQJV7UO94cLdzbH5wfWdpl5AQoAAAQIECBAgQIAAAQIECBAgQGDaAk21j+4ZLtzerOz4+s1tZ+130x70fAIECBAgQIAAAQIECBAgQIAAAQJV9VRv2N/RnNh55Ja1dnQSCQECBAgQIECAAAECBAgQIECAAIGpC7R1tneq/95mecfgturUY1MfNECAAAECBAgQIECAAAECBAgQIECgqnrDfiNKOQUCBAgQIECAAAECBAgQIECAAIGogCgV5TZGgAABAgQIECBAgAABAgQIECAwFhCl3AE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AhCErFAAAZsUlEQVR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AQpdwAAQIECBAgQIAAAQIECBAgQIBAXECUipMbJECAAAECBAgQIECAAAECBAgQEKXcAAECBAgQIECAAAECBAgQIECAQFxAlIqTGyRAgAABAgQIECBAgAABAgQIEBCl3AABAgQIECBAgAABAgQIECBAgEBcQJSKkxskQIAAAQIECBAgQIAAAQIECBBYj1Indh65Za0dncRBgAABAgQIECBAgAABAgQIECBAYOoCbZ3tneq/t1nZ8fWb287a76Y+aIAAAQIECBAgQIAAAQIECBAgQIBA1VO9YX9Hc2x+cH2nqReIECBAgAABAgQIECBAgAABAgQIEJi2QFPto3uGC7c346Hj3cFaU9WZ9qjnEyBAgAABAgQIECBAgAABAgQIzLpA+1BvuHD3epRa7g6eq6obZ53E+xMgQIAAAQIECBAgQIAAAQIECExXYFSjw3uHBw+dj1K/qapt0530dAIECBAgQIAAAQIECBAgQIAAAQLt3b3hwkPno9TjVXUrFAIECBAgQIAAAQIECBAgQIAAAQLTFBg1o9v3rh58dD1KHevef6hTncVpDno2AQIECBAgQIAAAQIECBAgQIAAgblzL71n99OHX1yPUivbl3a2c+0TWAgQIECAAAECBAgQIECAAAECBAhMTaCpX/ZW++s/rbcepcZ/lruDJ6tq+9RGPZgAAQIECBAgQIAAAQIECBAgQGC2Bdr6Wu9U/6sXRKnj3cF9TdXB2Zbx9gQIECBAgAABAgQIECBAgAABAtMTaD/WGy78/IIotbxjcFt16rHpjXoyAQIECBAgQIAAAQIECBAgQIDADAs82xv233/+/V/98b3x/2O5OzhdVR+cYRyvToAAAQIECBAgQIAAAQIECBAgMB2B7/SG/c9fPErND/ZXU0vT2fVUAgQIECBAgAABAgQIECBAgACBWRVoO51P3PXE/p9eNEot1mJnW/faX1TVrlkF8t4ECBAgQIAAAQIECBAgQIAAAQKTFmi/1RsufPG1T73gx/fGf3G8O7izqfr+pKc9jwABAgQIECBAgAABAgQIECBAYAYFmvr9aFQf2Xuq/8wlo9T4L5fnBw9XU/tmkMkrEyBAgAABAgQIECBAgAABAgQITFCgadov71ld+ObrH/mGfyk1/oKV7Us727l2/GN8103wM3gUAQIECBAgQIAAAQIECBAgQIDADAm0VY/fNex/9GKvfNEoNf7CY937D3WqszhDTl6VAAECBAgQIECAAAECBAgQIEBgogLtp3rDhR9uKUqNv3h5fvCDaurTE/0sHkaAAAECBAgQIECAAAECBAgQIDADAu2XesOFB9/sRd/0X0qNv+HEZ07MrZ1+5nRVe/MMSHlFAgQIECBAgAABAgQIECBAgACBSQg0daS32j9wqUddMkqNv/G780vzc007nMTn8QwCBAgQIECAAAECBAgQIECAAIG3vcDJ3rC/a6O33DBKjR9wfOfS7qZtv7fRw/w9AQIECBAgQIAAAQIECBAgQIDAbAu8Ute8+3PDe/+4kcKmotT4IX7x+UaU/p4AAQIECBAgQIAAAQIECBAgMOsC7a7ecOHkZhQ2HaXGD1vpHtnV1uhXm3mwryFAgAABAgQIECBAgAABAgQIEJgZgT+sVedD+4b7z2z2jbcUpcYPXd5x303VmXukqj682RFfR4AAAQIECBAgQIAAAQIECBAg8DYVaOsnvVP9T2717bYcpcYDi7XY2dZ917er2i9sddDXEyBAgAABAgQIECBAgAABAgQIvF0EmqO94YF7L+dtLitKnR/68++Zuqeqrruccd9DgAABAgQIECBAgAABAgQIECDwlhT4bTXtA73VhYcv99NfUZQaj65sX9rZdtp7qql9l/shfB8BAgQIECBAgAABAgQIECBAgMBbQuBcVX1jbu2lo7ufOvzClXziK45S58ePdwd3NlXjfzW160o+kO8lQIAAAQIECBAgQIAAAQIECBD4yxNoqx5pm7Wje1e/8utJfLqJRanxh1n/XVPz197bNvUvTdXfTeIDegYBAgQIECBAgAABAgQIECBAgMBVFfjPTtWDnx32lyf5KSYapV77wVa6R3aNavQPTbUfb6v5eFPVmeQH9ywCBAgQIECAAAECBAgQIECAAIGpCPxvNfXjtm1/1hmtPb7nyX/972msTC1KvfbD/vsHHnzn2ete/MfRqG5tqnlfVb2vmvam+tN/fuc0XswzCRAgQIAAAQIECBAgQIAAAQIELiHQ1tlq6n+aas+0VWdG1Z6Z63R+vOeJ/n8l3CJR6lIvcuLvH7jx5bX2pmtGnb9JvLANAgQIECBAgAABAgQIECBAgMAsC8y9o33u//7q5TP7Th4+ezUd/h/nHdK9s62xJQAAAABJRU5ErkJggg=="/>
          <p:cNvSpPr>
            <a:spLocks noChangeAspect="1" noChangeArrowheads="1"/>
          </p:cNvSpPr>
          <p:nvPr/>
        </p:nvSpPr>
        <p:spPr bwMode="auto">
          <a:xfrm>
            <a:off x="155575" y="-2574925"/>
            <a:ext cx="11315700" cy="537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2A9B813D-2B66-114A-A35A-8916837DF786}"/>
              </a:ext>
            </a:extLst>
          </p:cNvPr>
          <p:cNvSpPr txBox="1"/>
          <p:nvPr/>
        </p:nvSpPr>
        <p:spPr>
          <a:xfrm>
            <a:off x="767255" y="2797174"/>
            <a:ext cx="8564314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00"/>
              </a:lnSpc>
            </a:pPr>
            <a:r>
              <a:rPr lang="ru-RU" sz="5400" dirty="0">
                <a:solidFill>
                  <a:schemeClr val="bg1"/>
                </a:solidFill>
                <a:latin typeface="Playfair Display" pitchFamily="2" charset="-52"/>
              </a:rPr>
              <a:t>«Стоп старение!</a:t>
            </a:r>
          </a:p>
          <a:p>
            <a:pPr>
              <a:lnSpc>
                <a:spcPts val="5700"/>
              </a:lnSpc>
            </a:pPr>
            <a:r>
              <a:rPr lang="ru-RU" sz="5400" dirty="0">
                <a:solidFill>
                  <a:schemeClr val="bg1"/>
                </a:solidFill>
                <a:latin typeface="Playfair Display" pitchFamily="2" charset="-52"/>
              </a:rPr>
              <a:t>Независимая старость»</a:t>
            </a:r>
            <a:endParaRPr lang="ru-RU" sz="4800" dirty="0">
              <a:solidFill>
                <a:schemeClr val="bg1"/>
              </a:solidFill>
              <a:latin typeface="Playfair Display" pitchFamily="2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624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A3B4EC6-9801-A646-9E70-2AE8325B5C6E}"/>
              </a:ext>
            </a:extLst>
          </p:cNvPr>
          <p:cNvSpPr txBox="1"/>
          <p:nvPr/>
        </p:nvSpPr>
        <p:spPr>
          <a:xfrm>
            <a:off x="599090" y="588577"/>
            <a:ext cx="5553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Каналы продвижения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="" xmlns:a16="http://schemas.microsoft.com/office/drawing/2014/main" id="{DC3B501B-B269-614F-917B-772DB15CA874}"/>
              </a:ext>
            </a:extLst>
          </p:cNvPr>
          <p:cNvSpPr/>
          <p:nvPr/>
        </p:nvSpPr>
        <p:spPr>
          <a:xfrm>
            <a:off x="602011" y="1315282"/>
            <a:ext cx="3034211" cy="1116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ru-RU" sz="1600" b="0" i="0" dirty="0">
                <a:solidFill>
                  <a:schemeClr val="bg1"/>
                </a:solidFill>
                <a:effectLst/>
              </a:rPr>
              <a:t>Сайт МУ «ЦБС» </a:t>
            </a:r>
          </a:p>
          <a:p>
            <a:pPr algn="ctr"/>
            <a:r>
              <a:rPr lang="en-US" sz="1600" b="0" i="0" u="sng" dirty="0">
                <a:solidFill>
                  <a:schemeClr val="bg1"/>
                </a:solidFill>
                <a:effectLst/>
              </a:rPr>
              <a:t>https:// </a:t>
            </a:r>
            <a:r>
              <a:rPr lang="en-US" sz="1600" b="0" i="0" u="sng" strike="noStrike" dirty="0">
                <a:solidFill>
                  <a:schemeClr val="bg1"/>
                </a:solidFill>
                <a:effectLst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liplib.ru</a:t>
            </a:r>
            <a:endParaRPr lang="ru-RU" sz="1600" u="sng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="" xmlns:a16="http://schemas.microsoft.com/office/drawing/2014/main" id="{7C7832D9-CBDF-B945-8F10-B649688DA286}"/>
              </a:ext>
            </a:extLst>
          </p:cNvPr>
          <p:cNvSpPr/>
          <p:nvPr/>
        </p:nvSpPr>
        <p:spPr>
          <a:xfrm>
            <a:off x="4559501" y="2116105"/>
            <a:ext cx="3255182" cy="2989169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lang="ru-RU" sz="1700" dirty="0">
                <a:solidFill>
                  <a:schemeClr val="bg1"/>
                </a:solidFill>
              </a:rPr>
              <a:t>И</a:t>
            </a:r>
            <a:r>
              <a:rPr lang="ru-RU" sz="1700" b="0" i="0" dirty="0">
                <a:solidFill>
                  <a:schemeClr val="bg1"/>
                </a:solidFill>
                <a:effectLst/>
              </a:rPr>
              <a:t>нформационная поддержка (освещение проекта в целом и его ключевых мероприятиях); реклама(реклама о проекте, приглашения, релизы, анонсы, отзывы, фотографии, освещение проекта в целом и его ключевых мероприятиях)</a:t>
            </a:r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="" xmlns:a16="http://schemas.microsoft.com/office/drawing/2014/main" id="{80EBE8EA-8E2C-004C-ABBC-D37E06429DD1}"/>
              </a:ext>
            </a:extLst>
          </p:cNvPr>
          <p:cNvSpPr/>
          <p:nvPr/>
        </p:nvSpPr>
        <p:spPr>
          <a:xfrm>
            <a:off x="602012" y="2578613"/>
            <a:ext cx="3034210" cy="1116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ru-RU" sz="1600" b="0" i="0" dirty="0">
                <a:solidFill>
                  <a:schemeClr val="bg1"/>
                </a:solidFill>
                <a:effectLst/>
              </a:rPr>
              <a:t>Сайт Министерства культуры Липецкой области </a:t>
            </a:r>
            <a:r>
              <a:rPr lang="en-US" sz="1600" b="0" i="0" u="sng" dirty="0">
                <a:solidFill>
                  <a:schemeClr val="bg1"/>
                </a:solidFill>
                <a:effectLst/>
              </a:rPr>
              <a:t>https://kultura48.ru</a:t>
            </a:r>
            <a:endParaRPr lang="ru-RU" sz="1600" u="sng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: скругленные углы 25">
            <a:extLst>
              <a:ext uri="{FF2B5EF4-FFF2-40B4-BE49-F238E27FC236}">
                <a16:creationId xmlns="" xmlns:a16="http://schemas.microsoft.com/office/drawing/2014/main" id="{63CFB881-8CB1-C745-BF4E-362C9249D0BD}"/>
              </a:ext>
            </a:extLst>
          </p:cNvPr>
          <p:cNvSpPr/>
          <p:nvPr/>
        </p:nvSpPr>
        <p:spPr>
          <a:xfrm>
            <a:off x="599090" y="3841944"/>
            <a:ext cx="3034209" cy="1116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П</a:t>
            </a:r>
            <a:r>
              <a:rPr lang="ru-RU" sz="1600" b="0" i="0" dirty="0">
                <a:solidFill>
                  <a:schemeClr val="bg1"/>
                </a:solidFill>
                <a:effectLst/>
              </a:rPr>
              <a:t>ресс-служба Администрации города Липецка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: скругленные углы 25">
            <a:extLst>
              <a:ext uri="{FF2B5EF4-FFF2-40B4-BE49-F238E27FC236}">
                <a16:creationId xmlns="" xmlns:a16="http://schemas.microsoft.com/office/drawing/2014/main" id="{40ACE284-2FA2-40D3-BFD5-10DBFFDFB5C1}"/>
              </a:ext>
            </a:extLst>
          </p:cNvPr>
          <p:cNvSpPr/>
          <p:nvPr/>
        </p:nvSpPr>
        <p:spPr>
          <a:xfrm>
            <a:off x="599091" y="5105274"/>
            <a:ext cx="3034208" cy="1116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Сайт департамента культуры города Липецка</a:t>
            </a:r>
          </a:p>
          <a:p>
            <a:pPr algn="ctr"/>
            <a:r>
              <a:rPr lang="en-US" sz="1600" b="0" i="0" u="none" strike="noStrike" dirty="0">
                <a:solidFill>
                  <a:schemeClr val="bg1"/>
                </a:solidFill>
                <a:effectLst/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https://culture.lipetskcity.ru/</a:t>
            </a:r>
            <a:endParaRPr lang="ru-RU" sz="1600" dirty="0">
              <a:solidFill>
                <a:schemeClr val="bg1"/>
              </a:solidFill>
            </a:endParaRPr>
          </a:p>
        </p:txBody>
      </p:sp>
      <p:cxnSp>
        <p:nvCxnSpPr>
          <p:cNvPr id="18" name="Соединитель: уступ 17">
            <a:extLst>
              <a:ext uri="{FF2B5EF4-FFF2-40B4-BE49-F238E27FC236}">
                <a16:creationId xmlns="" xmlns:a16="http://schemas.microsoft.com/office/drawing/2014/main" id="{94B0A703-FB5F-4873-AA32-7EDA13CDE73B}"/>
              </a:ext>
            </a:extLst>
          </p:cNvPr>
          <p:cNvCxnSpPr>
            <a:stCxn id="8" idx="3"/>
          </p:cNvCxnSpPr>
          <p:nvPr/>
        </p:nvCxnSpPr>
        <p:spPr>
          <a:xfrm>
            <a:off x="3636222" y="1873282"/>
            <a:ext cx="923278" cy="810994"/>
          </a:xfrm>
          <a:prstGeom prst="bentConnector3">
            <a:avLst/>
          </a:prstGeom>
          <a:ln w="28575">
            <a:solidFill>
              <a:srgbClr val="A72E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: уступ 18">
            <a:extLst>
              <a:ext uri="{FF2B5EF4-FFF2-40B4-BE49-F238E27FC236}">
                <a16:creationId xmlns="" xmlns:a16="http://schemas.microsoft.com/office/drawing/2014/main" id="{AAFDD234-595E-4150-A622-711ACE0CC46A}"/>
              </a:ext>
            </a:extLst>
          </p:cNvPr>
          <p:cNvCxnSpPr>
            <a:cxnSpLocks/>
          </p:cNvCxnSpPr>
          <p:nvPr/>
        </p:nvCxnSpPr>
        <p:spPr>
          <a:xfrm flipV="1">
            <a:off x="3636222" y="4672822"/>
            <a:ext cx="923278" cy="810994"/>
          </a:xfrm>
          <a:prstGeom prst="bentConnector3">
            <a:avLst/>
          </a:prstGeom>
          <a:ln w="28575">
            <a:solidFill>
              <a:srgbClr val="A72E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="" xmlns:a16="http://schemas.microsoft.com/office/drawing/2014/main" id="{39981ED3-77E9-4ACD-981F-1CF67AA4E33E}"/>
              </a:ext>
            </a:extLst>
          </p:cNvPr>
          <p:cNvCxnSpPr>
            <a:stCxn id="10" idx="3"/>
          </p:cNvCxnSpPr>
          <p:nvPr/>
        </p:nvCxnSpPr>
        <p:spPr>
          <a:xfrm>
            <a:off x="3636222" y="3136613"/>
            <a:ext cx="923278" cy="0"/>
          </a:xfrm>
          <a:prstGeom prst="straightConnector1">
            <a:avLst/>
          </a:prstGeom>
          <a:ln w="28575">
            <a:solidFill>
              <a:srgbClr val="A72E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="" xmlns:a16="http://schemas.microsoft.com/office/drawing/2014/main" id="{65F9EC0F-A884-44D8-ADD7-12F6F654DA2F}"/>
              </a:ext>
            </a:extLst>
          </p:cNvPr>
          <p:cNvCxnSpPr>
            <a:stCxn id="12" idx="3"/>
          </p:cNvCxnSpPr>
          <p:nvPr/>
        </p:nvCxnSpPr>
        <p:spPr>
          <a:xfrm>
            <a:off x="3633299" y="4399944"/>
            <a:ext cx="926201" cy="0"/>
          </a:xfrm>
          <a:prstGeom prst="straightConnector1">
            <a:avLst/>
          </a:prstGeom>
          <a:ln w="28575">
            <a:solidFill>
              <a:srgbClr val="A72E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: скругленные углы 19">
            <a:extLst>
              <a:ext uri="{FF2B5EF4-FFF2-40B4-BE49-F238E27FC236}">
                <a16:creationId xmlns="" xmlns:a16="http://schemas.microsoft.com/office/drawing/2014/main" id="{1ABE1B15-1C41-407B-865D-AD6E2F578BC3}"/>
              </a:ext>
            </a:extLst>
          </p:cNvPr>
          <p:cNvSpPr/>
          <p:nvPr/>
        </p:nvSpPr>
        <p:spPr>
          <a:xfrm>
            <a:off x="8787923" y="1315282"/>
            <a:ext cx="3034211" cy="1116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ru-RU" sz="1600" b="0" i="0" dirty="0">
                <a:solidFill>
                  <a:schemeClr val="bg1"/>
                </a:solidFill>
                <a:effectLst/>
              </a:rPr>
              <a:t>Страница в ВК МУ «ЦБС» </a:t>
            </a:r>
          </a:p>
          <a:p>
            <a:pPr algn="ctr"/>
            <a:r>
              <a:rPr lang="en-US" sz="1600" b="0" i="0" u="sng" dirty="0">
                <a:solidFill>
                  <a:schemeClr val="bg1"/>
                </a:solidFill>
                <a:effectLst/>
              </a:rPr>
              <a:t>https://vk.com/liplib</a:t>
            </a:r>
            <a:endParaRPr lang="ru-RU" sz="1600" u="sng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: скругленные углы 21">
            <a:extLst>
              <a:ext uri="{FF2B5EF4-FFF2-40B4-BE49-F238E27FC236}">
                <a16:creationId xmlns="" xmlns:a16="http://schemas.microsoft.com/office/drawing/2014/main" id="{D0029866-B00A-4BBC-90FA-5617C43EDC37}"/>
              </a:ext>
            </a:extLst>
          </p:cNvPr>
          <p:cNvSpPr/>
          <p:nvPr/>
        </p:nvSpPr>
        <p:spPr>
          <a:xfrm>
            <a:off x="8787924" y="2578613"/>
            <a:ext cx="3034210" cy="1116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Страница в ВК Департамента культуры и туризма города Липецка</a:t>
            </a:r>
          </a:p>
          <a:p>
            <a:pPr algn="ctr"/>
            <a:r>
              <a:rPr lang="en-US" sz="1600" u="sng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https://vk.com/kultura_lip</a:t>
            </a:r>
            <a:endParaRPr lang="ru-RU" sz="1600" u="sng" dirty="0">
              <a:solidFill>
                <a:schemeClr val="bg1"/>
              </a:solidFill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="" xmlns:a16="http://schemas.microsoft.com/office/drawing/2014/main" id="{115DF6AD-3DBC-4E5B-8740-951578DD56C8}"/>
              </a:ext>
            </a:extLst>
          </p:cNvPr>
          <p:cNvSpPr/>
          <p:nvPr/>
        </p:nvSpPr>
        <p:spPr>
          <a:xfrm>
            <a:off x="8785002" y="3841944"/>
            <a:ext cx="3034209" cy="1116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Детский журнал "Золотой ключик"</a:t>
            </a:r>
          </a:p>
          <a:p>
            <a:pPr algn="ctr"/>
            <a:r>
              <a:rPr lang="en-US" sz="1600" u="sng" dirty="0">
                <a:solidFill>
                  <a:schemeClr val="bg1"/>
                </a:solidFill>
              </a:rPr>
              <a:t>https://vk.com/mygoldkey</a:t>
            </a:r>
            <a:endParaRPr lang="ru-RU" sz="1600" u="sng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: скругленные углы 25">
            <a:extLst>
              <a:ext uri="{FF2B5EF4-FFF2-40B4-BE49-F238E27FC236}">
                <a16:creationId xmlns="" xmlns:a16="http://schemas.microsoft.com/office/drawing/2014/main" id="{4E740F59-7541-4365-AA00-B4A3668271E5}"/>
              </a:ext>
            </a:extLst>
          </p:cNvPr>
          <p:cNvSpPr/>
          <p:nvPr/>
        </p:nvSpPr>
        <p:spPr>
          <a:xfrm>
            <a:off x="8785003" y="5105274"/>
            <a:ext cx="3034208" cy="1116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Молодежный онлайн журнал «ЁЖ»</a:t>
            </a:r>
          </a:p>
          <a:p>
            <a:pPr algn="ctr"/>
            <a:r>
              <a:rPr lang="en-US" sz="1600" u="sng" dirty="0">
                <a:solidFill>
                  <a:schemeClr val="bg1"/>
                </a:solidFill>
              </a:rPr>
              <a:t>https://vk.com/ezhonlineru</a:t>
            </a:r>
            <a:endParaRPr lang="ru-RU" sz="1600" u="sng" dirty="0">
              <a:solidFill>
                <a:schemeClr val="bg1"/>
              </a:solidFill>
            </a:endParaRPr>
          </a:p>
        </p:txBody>
      </p:sp>
      <p:cxnSp>
        <p:nvCxnSpPr>
          <p:cNvPr id="28" name="Соединитель: уступ 27">
            <a:extLst>
              <a:ext uri="{FF2B5EF4-FFF2-40B4-BE49-F238E27FC236}">
                <a16:creationId xmlns="" xmlns:a16="http://schemas.microsoft.com/office/drawing/2014/main" id="{51CDCFD1-7BF1-418A-AE45-18305AA61A63}"/>
              </a:ext>
            </a:extLst>
          </p:cNvPr>
          <p:cNvCxnSpPr>
            <a:cxnSpLocks/>
          </p:cNvCxnSpPr>
          <p:nvPr/>
        </p:nvCxnSpPr>
        <p:spPr>
          <a:xfrm flipH="1">
            <a:off x="7817605" y="1873282"/>
            <a:ext cx="923278" cy="810994"/>
          </a:xfrm>
          <a:prstGeom prst="bentConnector3">
            <a:avLst/>
          </a:prstGeom>
          <a:ln w="28575">
            <a:solidFill>
              <a:srgbClr val="A72E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: уступ 28">
            <a:extLst>
              <a:ext uri="{FF2B5EF4-FFF2-40B4-BE49-F238E27FC236}">
                <a16:creationId xmlns="" xmlns:a16="http://schemas.microsoft.com/office/drawing/2014/main" id="{764D593E-B2F2-4E19-B0F7-9FFF09A57B63}"/>
              </a:ext>
            </a:extLst>
          </p:cNvPr>
          <p:cNvCxnSpPr>
            <a:cxnSpLocks/>
          </p:cNvCxnSpPr>
          <p:nvPr/>
        </p:nvCxnSpPr>
        <p:spPr>
          <a:xfrm flipH="1" flipV="1">
            <a:off x="7817605" y="4672822"/>
            <a:ext cx="923278" cy="810994"/>
          </a:xfrm>
          <a:prstGeom prst="bentConnector3">
            <a:avLst/>
          </a:prstGeom>
          <a:ln w="28575">
            <a:solidFill>
              <a:srgbClr val="A72E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="" xmlns:a16="http://schemas.microsoft.com/office/drawing/2014/main" id="{1F73124D-8E26-4196-BC40-F4EF7679C00B}"/>
              </a:ext>
            </a:extLst>
          </p:cNvPr>
          <p:cNvCxnSpPr>
            <a:cxnSpLocks/>
          </p:cNvCxnSpPr>
          <p:nvPr/>
        </p:nvCxnSpPr>
        <p:spPr>
          <a:xfrm flipH="1">
            <a:off x="7817605" y="3136613"/>
            <a:ext cx="923278" cy="0"/>
          </a:xfrm>
          <a:prstGeom prst="straightConnector1">
            <a:avLst/>
          </a:prstGeom>
          <a:ln w="28575">
            <a:solidFill>
              <a:srgbClr val="A72E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="" xmlns:a16="http://schemas.microsoft.com/office/drawing/2014/main" id="{9D06FD0B-4314-457B-A3B7-B2D7989FF414}"/>
              </a:ext>
            </a:extLst>
          </p:cNvPr>
          <p:cNvCxnSpPr>
            <a:cxnSpLocks/>
          </p:cNvCxnSpPr>
          <p:nvPr/>
        </p:nvCxnSpPr>
        <p:spPr>
          <a:xfrm flipH="1">
            <a:off x="7814682" y="4399944"/>
            <a:ext cx="926201" cy="0"/>
          </a:xfrm>
          <a:prstGeom prst="straightConnector1">
            <a:avLst/>
          </a:prstGeom>
          <a:ln w="28575">
            <a:solidFill>
              <a:srgbClr val="A72E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6B20D788-6C2A-40FE-A383-8525F6E47DF6}"/>
              </a:ext>
            </a:extLst>
          </p:cNvPr>
          <p:cNvSpPr txBox="1"/>
          <p:nvPr/>
        </p:nvSpPr>
        <p:spPr>
          <a:xfrm>
            <a:off x="6234285" y="6366378"/>
            <a:ext cx="42679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hlinkClick r:id="rId7"/>
              </a:rPr>
              <a:t>СМИ Стоп старение!.docx — Яндекс Диск</a:t>
            </a:r>
            <a:endParaRPr lang="ru-RU" dirty="0"/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D459594A-768A-43C8-B3D3-792E55A8D9C5}"/>
              </a:ext>
            </a:extLst>
          </p:cNvPr>
          <p:cNvSpPr txBox="1"/>
          <p:nvPr/>
        </p:nvSpPr>
        <p:spPr>
          <a:xfrm>
            <a:off x="1689775" y="6357168"/>
            <a:ext cx="49536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Полный список публикаций в СМИ о проекте</a:t>
            </a:r>
          </a:p>
        </p:txBody>
      </p:sp>
    </p:spTree>
    <p:extLst>
      <p:ext uri="{BB962C8B-B14F-4D97-AF65-F5344CB8AC3E}">
        <p14:creationId xmlns="" xmlns:p14="http://schemas.microsoft.com/office/powerpoint/2010/main" val="276251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71F3F78-4164-C442-B1F3-0D24135B3721}"/>
              </a:ext>
            </a:extLst>
          </p:cNvPr>
          <p:cNvSpPr txBox="1"/>
          <p:nvPr/>
        </p:nvSpPr>
        <p:spPr>
          <a:xfrm>
            <a:off x="599089" y="588577"/>
            <a:ext cx="2003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smtClean="0">
                <a:solidFill>
                  <a:srgbClr val="A72E88"/>
                </a:solidFill>
                <a:latin typeface="Playfair Display SemiBold" pitchFamily="2" charset="-52"/>
              </a:rPr>
              <a:t>Ресурсы: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DEE874E-3323-BF4D-9B75-DF953D69A747}"/>
              </a:ext>
            </a:extLst>
          </p:cNvPr>
          <p:cNvSpPr txBox="1"/>
          <p:nvPr/>
        </p:nvSpPr>
        <p:spPr>
          <a:xfrm>
            <a:off x="654096" y="1472735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2B1303B-4984-EF43-9CF9-35A1F375DD81}"/>
              </a:ext>
            </a:extLst>
          </p:cNvPr>
          <p:cNvSpPr txBox="1"/>
          <p:nvPr/>
        </p:nvSpPr>
        <p:spPr>
          <a:xfrm>
            <a:off x="652977" y="235723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2F2C625-2AC4-0B4D-B712-C83866954A68}"/>
              </a:ext>
            </a:extLst>
          </p:cNvPr>
          <p:cNvSpPr txBox="1"/>
          <p:nvPr/>
        </p:nvSpPr>
        <p:spPr>
          <a:xfrm>
            <a:off x="652977" y="3127416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CFBDE54-120F-D048-86E3-8F4AFF1F5D24}"/>
              </a:ext>
            </a:extLst>
          </p:cNvPr>
          <p:cNvSpPr txBox="1"/>
          <p:nvPr/>
        </p:nvSpPr>
        <p:spPr>
          <a:xfrm>
            <a:off x="1316725" y="1933926"/>
            <a:ext cx="2082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</a:rPr>
              <a:t>М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отивационные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446D28A-C696-C14B-ADEF-559FBD28C51A}"/>
              </a:ext>
            </a:extLst>
          </p:cNvPr>
          <p:cNvSpPr txBox="1"/>
          <p:nvPr/>
        </p:nvSpPr>
        <p:spPr>
          <a:xfrm>
            <a:off x="1316725" y="3518176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</a:rPr>
              <a:t>И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нформационные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16C6BCC-4033-BA49-82B0-5C88AD80D52D}"/>
              </a:ext>
            </a:extLst>
          </p:cNvPr>
          <p:cNvSpPr txBox="1"/>
          <p:nvPr/>
        </p:nvSpPr>
        <p:spPr>
          <a:xfrm>
            <a:off x="652977" y="3897600"/>
            <a:ext cx="6687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4.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A4FA4F9-94E1-1144-8DE5-0D8925FF38C7}"/>
              </a:ext>
            </a:extLst>
          </p:cNvPr>
          <p:cNvSpPr txBox="1"/>
          <p:nvPr/>
        </p:nvSpPr>
        <p:spPr>
          <a:xfrm>
            <a:off x="652977" y="4697577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5.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3BBEFB7-12E9-3A4E-9AA1-6E4D32AD633C}"/>
              </a:ext>
            </a:extLst>
          </p:cNvPr>
          <p:cNvSpPr txBox="1"/>
          <p:nvPr/>
        </p:nvSpPr>
        <p:spPr>
          <a:xfrm>
            <a:off x="1316725" y="4310301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</a:rPr>
              <a:t>О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рганизационные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A5D5F436-7DDA-D64A-A811-BF722EC6DE01}"/>
              </a:ext>
            </a:extLst>
          </p:cNvPr>
          <p:cNvSpPr txBox="1"/>
          <p:nvPr/>
        </p:nvSpPr>
        <p:spPr>
          <a:xfrm>
            <a:off x="1316725" y="5102426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</a:rPr>
              <a:t>Н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ормативно-правовые</a:t>
            </a: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CBB3DE1F-071B-45ED-A313-EABE1F552DA4}"/>
              </a:ext>
            </a:extLst>
          </p:cNvPr>
          <p:cNvSpPr txBox="1"/>
          <p:nvPr/>
        </p:nvSpPr>
        <p:spPr>
          <a:xfrm>
            <a:off x="1316725" y="2726051"/>
            <a:ext cx="3072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</a:rPr>
              <a:t>М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атериально-технические</a:t>
            </a:r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E65064CF-C32B-41A8-97A7-BC813798555B}"/>
              </a:ext>
            </a:extLst>
          </p:cNvPr>
          <p:cNvSpPr txBox="1"/>
          <p:nvPr/>
        </p:nvSpPr>
        <p:spPr>
          <a:xfrm>
            <a:off x="6291778" y="2553728"/>
            <a:ext cx="433633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0" i="0" dirty="0">
                <a:solidFill>
                  <a:srgbClr val="000000"/>
                </a:solidFill>
                <a:effectLst/>
              </a:rPr>
              <a:t>Велотренажер 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(</a:t>
            </a:r>
            <a:r>
              <a:rPr lang="ru-RU" sz="1600" b="0" i="0" dirty="0">
                <a:solidFill>
                  <a:srgbClr val="000000"/>
                </a:solidFill>
                <a:effectLst/>
              </a:rPr>
              <a:t>3 </a:t>
            </a:r>
            <a:r>
              <a:rPr lang="ru-RU" sz="1600" dirty="0">
                <a:solidFill>
                  <a:srgbClr val="000000"/>
                </a:solidFill>
              </a:rPr>
              <a:t>шт.)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0" i="0" dirty="0">
                <a:solidFill>
                  <a:srgbClr val="000000"/>
                </a:solidFill>
                <a:effectLst/>
              </a:rPr>
              <a:t>Гантели для фитнеса (8 </a:t>
            </a:r>
            <a:r>
              <a:rPr lang="ru-RU" sz="1600" dirty="0">
                <a:solidFill>
                  <a:srgbClr val="000000"/>
                </a:solidFill>
              </a:rPr>
              <a:t>шт.)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0" i="0" dirty="0">
                <a:solidFill>
                  <a:srgbClr val="000000"/>
                </a:solidFill>
                <a:effectLst/>
              </a:rPr>
              <a:t>Обруч для фитнеса 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(</a:t>
            </a:r>
            <a:r>
              <a:rPr lang="ru-RU" sz="1600" b="0" i="0" dirty="0">
                <a:solidFill>
                  <a:srgbClr val="000000"/>
                </a:solidFill>
                <a:effectLst/>
              </a:rPr>
              <a:t>3 </a:t>
            </a:r>
            <a:r>
              <a:rPr lang="ru-RU" sz="1600" dirty="0">
                <a:solidFill>
                  <a:srgbClr val="000000"/>
                </a:solidFill>
              </a:rPr>
              <a:t>шт.)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0" i="0" dirty="0">
                <a:solidFill>
                  <a:srgbClr val="000000"/>
                </a:solidFill>
                <a:effectLst/>
              </a:rPr>
              <a:t>Обруч массажный 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(</a:t>
            </a:r>
            <a:r>
              <a:rPr lang="ru-RU" sz="1600" b="0" i="0" dirty="0">
                <a:solidFill>
                  <a:srgbClr val="000000"/>
                </a:solidFill>
                <a:effectLst/>
              </a:rPr>
              <a:t>3 </a:t>
            </a:r>
            <a:r>
              <a:rPr lang="ru-RU" sz="1600" dirty="0">
                <a:solidFill>
                  <a:srgbClr val="000000"/>
                </a:solidFill>
              </a:rPr>
              <a:t>шт.)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0" i="0" dirty="0">
                <a:solidFill>
                  <a:srgbClr val="000000"/>
                </a:solidFill>
                <a:effectLst/>
              </a:rPr>
              <a:t>Ролик массажный 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(</a:t>
            </a:r>
            <a:r>
              <a:rPr lang="ru-RU" sz="1600" dirty="0">
                <a:solidFill>
                  <a:srgbClr val="000000"/>
                </a:solidFill>
              </a:rPr>
              <a:t>10</a:t>
            </a:r>
            <a:r>
              <a:rPr lang="ru-RU" sz="16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1600" dirty="0">
                <a:solidFill>
                  <a:srgbClr val="000000"/>
                </a:solidFill>
              </a:rPr>
              <a:t>шт.)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0" i="0" dirty="0">
                <a:solidFill>
                  <a:srgbClr val="000000"/>
                </a:solidFill>
                <a:effectLst/>
              </a:rPr>
              <a:t>Краски для рисования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 (</a:t>
            </a:r>
            <a:r>
              <a:rPr lang="ru-RU" sz="1600" dirty="0">
                <a:solidFill>
                  <a:srgbClr val="000000"/>
                </a:solidFill>
              </a:rPr>
              <a:t>20</a:t>
            </a:r>
            <a:r>
              <a:rPr lang="ru-RU" sz="16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1600" dirty="0">
                <a:solidFill>
                  <a:srgbClr val="000000"/>
                </a:solidFill>
              </a:rPr>
              <a:t>шт.)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0" i="0" dirty="0">
                <a:solidFill>
                  <a:srgbClr val="000000"/>
                </a:solidFill>
                <a:effectLst/>
              </a:rPr>
              <a:t>Бумага </a:t>
            </a:r>
            <a:r>
              <a:rPr lang="ru-RU" sz="1600" b="0" i="0" dirty="0" err="1">
                <a:solidFill>
                  <a:srgbClr val="000000"/>
                </a:solidFill>
                <a:effectLst/>
              </a:rPr>
              <a:t>ColorCOPI</a:t>
            </a:r>
            <a:r>
              <a:rPr lang="ru-RU" sz="1600" b="0" i="0" dirty="0">
                <a:solidFill>
                  <a:srgbClr val="000000"/>
                </a:solidFill>
                <a:effectLst/>
              </a:rPr>
              <a:t> A4 160 гм 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(</a:t>
            </a:r>
            <a:r>
              <a:rPr lang="ru-RU" sz="1600" dirty="0">
                <a:solidFill>
                  <a:srgbClr val="000000"/>
                </a:solidFill>
              </a:rPr>
              <a:t>3</a:t>
            </a:r>
            <a:r>
              <a:rPr lang="ru-RU" sz="16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1600" dirty="0">
                <a:solidFill>
                  <a:srgbClr val="000000"/>
                </a:solidFill>
              </a:rPr>
              <a:t>шт.)</a:t>
            </a:r>
          </a:p>
          <a:p>
            <a:r>
              <a:rPr lang="ru-RU" sz="1600" b="0" i="0" dirty="0">
                <a:solidFill>
                  <a:srgbClr val="000000"/>
                </a:solidFill>
                <a:effectLst/>
              </a:rPr>
              <a:t>(для печати благодарственных писем активным участникам проекта, оформления выставок)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0" i="0" dirty="0">
                <a:solidFill>
                  <a:srgbClr val="000000"/>
                </a:solidFill>
                <a:effectLst/>
              </a:rPr>
              <a:t>Альбомы для акварели 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(</a:t>
            </a:r>
            <a:r>
              <a:rPr lang="ru-RU" sz="1600" b="0" i="0" dirty="0">
                <a:solidFill>
                  <a:srgbClr val="000000"/>
                </a:solidFill>
                <a:effectLst/>
              </a:rPr>
              <a:t>30 </a:t>
            </a:r>
            <a:r>
              <a:rPr lang="ru-RU" sz="1600" dirty="0">
                <a:solidFill>
                  <a:srgbClr val="000000"/>
                </a:solidFill>
              </a:rPr>
              <a:t>шт.)</a:t>
            </a:r>
            <a:endParaRPr lang="ru-RU" sz="1600" dirty="0"/>
          </a:p>
        </p:txBody>
      </p:sp>
      <p:sp>
        <p:nvSpPr>
          <p:cNvPr id="22" name="Rounded Rectangle 4">
            <a:extLst>
              <a:ext uri="{FF2B5EF4-FFF2-40B4-BE49-F238E27FC236}">
                <a16:creationId xmlns="" xmlns:a16="http://schemas.microsoft.com/office/drawing/2014/main" id="{D6C1EF84-2866-4689-8062-BE85C9EB1490}"/>
              </a:ext>
            </a:extLst>
          </p:cNvPr>
          <p:cNvSpPr/>
          <p:nvPr/>
        </p:nvSpPr>
        <p:spPr>
          <a:xfrm>
            <a:off x="6175739" y="2262867"/>
            <a:ext cx="4485588" cy="3162268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B989DB50-4299-46C8-B3D0-C92677AD4AAF}"/>
              </a:ext>
            </a:extLst>
          </p:cNvPr>
          <p:cNvSpPr txBox="1"/>
          <p:nvPr/>
        </p:nvSpPr>
        <p:spPr>
          <a:xfrm>
            <a:off x="6175739" y="1819842"/>
            <a:ext cx="448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</a:rPr>
              <a:t>Требуется для расширения проекта: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5422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1C12802-D0DB-8349-B613-80C69CA111E6}"/>
              </a:ext>
            </a:extLst>
          </p:cNvPr>
          <p:cNvSpPr txBox="1"/>
          <p:nvPr/>
        </p:nvSpPr>
        <p:spPr>
          <a:xfrm>
            <a:off x="599090" y="588577"/>
            <a:ext cx="3765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Команда </a:t>
            </a:r>
            <a:r>
              <a:rPr lang="ru-RU" sz="2800" dirty="0" smtClean="0">
                <a:solidFill>
                  <a:srgbClr val="A72E88"/>
                </a:solidFill>
                <a:latin typeface="Playfair Display SemiBold" pitchFamily="2" charset="-52"/>
              </a:rPr>
              <a:t>проекта: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39D5AE49-FCC8-D949-836F-A74AD3355702}"/>
              </a:ext>
            </a:extLst>
          </p:cNvPr>
          <p:cNvSpPr txBox="1"/>
          <p:nvPr/>
        </p:nvSpPr>
        <p:spPr>
          <a:xfrm>
            <a:off x="2558274" y="1973467"/>
            <a:ext cx="311840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0" i="0" dirty="0">
                <a:solidFill>
                  <a:srgbClr val="A72E88"/>
                </a:solidFill>
                <a:effectLst/>
              </a:rPr>
              <a:t>Колаева Ирина Викторовна – руководитель проекта, заместитель директора МУ «ЦБС» </a:t>
            </a:r>
          </a:p>
          <a:p>
            <a:r>
              <a:rPr lang="ru-RU" sz="1400" b="0" i="0" dirty="0">
                <a:solidFill>
                  <a:srgbClr val="000000"/>
                </a:solidFill>
                <a:effectLst/>
              </a:rPr>
              <a:t>Образование высшее педагогическое. Стаж библиотечно-педагогической работы 28 лет. Будет заниматься организационной работой по проекту (приглашением специалистов, рекламой проекта, выступлением в учреждениях и организациях, в средствах массовой информации, подготовкой документов и отчетов, анализом промежуточной работы, приобретением материалов и оборудования), координированием участников проекта, распределением обязанностей.</a:t>
            </a:r>
            <a:endParaRPr lang="ru-RU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23A5C35F-2BAF-3D4B-ACCF-DC530FD2EB68}"/>
              </a:ext>
            </a:extLst>
          </p:cNvPr>
          <p:cNvSpPr txBox="1"/>
          <p:nvPr/>
        </p:nvSpPr>
        <p:spPr>
          <a:xfrm>
            <a:off x="570244" y="1373302"/>
            <a:ext cx="2685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A72E88"/>
                </a:solidFill>
                <a:latin typeface="Playfair Display SemiBold" pitchFamily="2" charset="-52"/>
              </a:rPr>
              <a:t>Руководитель проекта: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C5EC3108-C79B-47AC-9A8A-6449172BFCD2}"/>
              </a:ext>
            </a:extLst>
          </p:cNvPr>
          <p:cNvSpPr txBox="1"/>
          <p:nvPr/>
        </p:nvSpPr>
        <p:spPr>
          <a:xfrm>
            <a:off x="7640033" y="2016324"/>
            <a:ext cx="38985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0" i="0" u="sng" dirty="0" err="1">
                <a:solidFill>
                  <a:srgbClr val="A72E88"/>
                </a:solidFill>
                <a:effectLst/>
              </a:rPr>
              <a:t>Крутских</a:t>
            </a:r>
            <a:r>
              <a:rPr lang="ru-RU" sz="1400" b="0" i="0" u="sng" dirty="0">
                <a:solidFill>
                  <a:srgbClr val="A72E88"/>
                </a:solidFill>
                <a:effectLst/>
              </a:rPr>
              <a:t> Мария Викторовна - дизайнер </a:t>
            </a:r>
            <a:r>
              <a:rPr lang="ru-RU" sz="1400" b="0" i="0" dirty="0">
                <a:solidFill>
                  <a:srgbClr val="000000"/>
                </a:solidFill>
                <a:effectLst/>
              </a:rPr>
              <a:t>проекта. Образование высшее профессиональное.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-apple-system"/>
              </a:rPr>
              <a:t> Стаж работы 9 лет. Будет заниматься проведением мастер – классов, разработкой дизайна экспозиций творческих работ,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-apple-system"/>
              </a:rPr>
              <a:t>книжно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-apple-system"/>
              </a:rPr>
              <a:t> - иллюстративных выставок, разработкой дизайна буклетов, афиш, листовок.</a:t>
            </a:r>
            <a:endParaRPr lang="ru-RU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032FB6A-A714-4B0C-8739-FC221A4960D2}"/>
              </a:ext>
            </a:extLst>
          </p:cNvPr>
          <p:cNvSpPr txBox="1"/>
          <p:nvPr/>
        </p:nvSpPr>
        <p:spPr>
          <a:xfrm>
            <a:off x="7640033" y="4111341"/>
            <a:ext cx="38340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0" u="sng" dirty="0">
                <a:solidFill>
                  <a:srgbClr val="A72E88"/>
                </a:solidFill>
                <a:effectLst/>
              </a:rPr>
              <a:t>Зайцева Надежда Ивановна – модератор </a:t>
            </a:r>
            <a:r>
              <a:rPr lang="ru-RU" sz="1400" b="0" i="0" dirty="0">
                <a:solidFill>
                  <a:srgbClr val="000000"/>
                </a:solidFill>
                <a:effectLst/>
              </a:rPr>
              <a:t>проекта по литературному чтению Образование среднее профессиональное. Стаж </a:t>
            </a:r>
            <a:r>
              <a:rPr lang="ru-RU" sz="1400" b="0" i="0" dirty="0" err="1">
                <a:solidFill>
                  <a:srgbClr val="000000"/>
                </a:solidFill>
                <a:effectLst/>
              </a:rPr>
              <a:t>библиотечно</a:t>
            </a:r>
            <a:r>
              <a:rPr lang="ru-RU" sz="1400" b="0" i="0" dirty="0">
                <a:solidFill>
                  <a:srgbClr val="000000"/>
                </a:solidFill>
                <a:effectLst/>
              </a:rPr>
              <a:t> – педагогической работы лет более 30 лет. Будет заниматься подготовкой литературы ко всем мастер-классам, консультированием, подбором, разработкой книжных выставок, техническим сопровождением мероприятий в рамках проекта.</a:t>
            </a:r>
            <a:endParaRPr lang="ru-RU" sz="1400" dirty="0"/>
          </a:p>
        </p:txBody>
      </p:sp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BECC4C6B-F31E-462A-ACF4-5D3FC913F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44" y="2278296"/>
            <a:ext cx="1894917" cy="2838433"/>
          </a:xfrm>
          <a:prstGeom prst="round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B407ED0B-8E65-4DF8-9267-D21AE8C9E9AB}"/>
              </a:ext>
            </a:extLst>
          </p:cNvPr>
          <p:cNvSpPr txBox="1"/>
          <p:nvPr/>
        </p:nvSpPr>
        <p:spPr>
          <a:xfrm>
            <a:off x="6174827" y="1373302"/>
            <a:ext cx="3183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B9D04A"/>
                </a:solidFill>
                <a:latin typeface="Playfair Display SemiBold" pitchFamily="2" charset="-52"/>
              </a:rPr>
              <a:t>Ключевые члены команды: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BDD2D02-7D9A-460A-8B22-92BCF34D471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37" r="7181"/>
          <a:stretch/>
        </p:blipFill>
        <p:spPr>
          <a:xfrm>
            <a:off x="6174827" y="1866651"/>
            <a:ext cx="1144376" cy="1911754"/>
          </a:xfrm>
          <a:prstGeom prst="round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D1400267-5242-4787-B8EB-7FA02D30B47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/>
          <a:srcRect l="14706" t="10710" r="18866" b="7242"/>
          <a:stretch/>
        </p:blipFill>
        <p:spPr>
          <a:xfrm>
            <a:off x="6134382" y="4031408"/>
            <a:ext cx="1225266" cy="2170642"/>
          </a:xfrm>
          <a:prstGeom prst="round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1533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i.kolaeva\Pictures\Downloads\a6c2507e-ad22-4dca-8074-9d82a88cabdf.jpg"/>
          <p:cNvPicPr>
            <a:picLocks noChangeAspect="1" noChangeArrowheads="1"/>
          </p:cNvPicPr>
          <p:nvPr/>
        </p:nvPicPr>
        <p:blipFill>
          <a:blip r:embed="rId2" cstate="print"/>
          <a:srcRect l="4070" t="8350" r="3884" b="8687"/>
          <a:stretch>
            <a:fillRect/>
          </a:stretch>
        </p:blipFill>
        <p:spPr bwMode="auto">
          <a:xfrm>
            <a:off x="906583" y="1312985"/>
            <a:ext cx="9958145" cy="5048739"/>
          </a:xfrm>
          <a:prstGeom prst="rect">
            <a:avLst/>
          </a:prstGeom>
          <a:noFill/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23A5C35F-2BAF-3D4B-ACCF-DC530FD2EB68}"/>
              </a:ext>
            </a:extLst>
          </p:cNvPr>
          <p:cNvSpPr txBox="1"/>
          <p:nvPr/>
        </p:nvSpPr>
        <p:spPr>
          <a:xfrm>
            <a:off x="1177429" y="719769"/>
            <a:ext cx="34067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A72E88"/>
                </a:solidFill>
                <a:latin typeface="Playfair Display SemiBold" pitchFamily="2" charset="-52"/>
              </a:rPr>
              <a:t>Руководитель проекта:</a:t>
            </a:r>
          </a:p>
        </p:txBody>
      </p:sp>
    </p:spTree>
    <p:extLst>
      <p:ext uri="{BB962C8B-B14F-4D97-AF65-F5344CB8AC3E}">
        <p14:creationId xmlns="" xmlns:p14="http://schemas.microsoft.com/office/powerpoint/2010/main" val="316562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0FA4AC9-FA2A-F546-B98E-179AC30F4925}"/>
              </a:ext>
            </a:extLst>
          </p:cNvPr>
          <p:cNvSpPr txBox="1"/>
          <p:nvPr/>
        </p:nvSpPr>
        <p:spPr>
          <a:xfrm>
            <a:off x="599090" y="58857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rgbClr val="A72E88"/>
                </a:solidFill>
                <a:latin typeface="Playfair Display SemiBold" pitchFamily="2" charset="-52"/>
              </a:rPr>
              <a:t>Проблематизация</a:t>
            </a: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. Актуальность проекта</a:t>
            </a:r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="" xmlns:a16="http://schemas.microsoft.com/office/drawing/2014/main" id="{9F6E69A9-5301-7B4E-92FA-1F8457768E3C}"/>
              </a:ext>
            </a:extLst>
          </p:cNvPr>
          <p:cNvSpPr/>
          <p:nvPr/>
        </p:nvSpPr>
        <p:spPr>
          <a:xfrm>
            <a:off x="1526388" y="1257415"/>
            <a:ext cx="10179804" cy="1006319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D910EEE-BC29-304B-9E47-CEEC63703760}"/>
              </a:ext>
            </a:extLst>
          </p:cNvPr>
          <p:cNvSpPr txBox="1"/>
          <p:nvPr/>
        </p:nvSpPr>
        <p:spPr>
          <a:xfrm>
            <a:off x="1549572" y="1339018"/>
            <a:ext cx="10100265" cy="78483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</a:rPr>
              <a:t>Социальная  эффективность от данного проекта очень велика. Проект позволил одиноким пенсионерам  избежать одиночества, приобщил  к практикам здорового образа жизни, оказал поддержку социальному и физическому  статусу людей пожилого возраста; дал возможность  интеграции людей 60+в интерфейсы современной цифровой экономики. </a:t>
            </a:r>
          </a:p>
        </p:txBody>
      </p:sp>
      <p:sp>
        <p:nvSpPr>
          <p:cNvPr id="10" name="Прямоугольник: скругленные углы 5">
            <a:extLst>
              <a:ext uri="{FF2B5EF4-FFF2-40B4-BE49-F238E27FC236}">
                <a16:creationId xmlns="" xmlns:a16="http://schemas.microsoft.com/office/drawing/2014/main" id="{1F6F8E8F-AB9C-4A7E-AE3A-88863D2A7F07}"/>
              </a:ext>
            </a:extLst>
          </p:cNvPr>
          <p:cNvSpPr/>
          <p:nvPr/>
        </p:nvSpPr>
        <p:spPr>
          <a:xfrm>
            <a:off x="1509802" y="2412183"/>
            <a:ext cx="10179804" cy="923330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C7650F7-2AD4-4219-855B-568E062087D1}"/>
              </a:ext>
            </a:extLst>
          </p:cNvPr>
          <p:cNvSpPr txBox="1"/>
          <p:nvPr/>
        </p:nvSpPr>
        <p:spPr>
          <a:xfrm>
            <a:off x="1509802" y="2442405"/>
            <a:ext cx="10091028" cy="78483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</a:rPr>
              <a:t>Участие в проекте  позволило обучить людей серебряного возраста навыкам работы с компьютером и использованию сервисов сети Интернет, наполнить жизни людей серебряного возраста смыслом, позитивом и положительными эмоциями.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ru-RU" sz="1500" dirty="0">
                <a:solidFill>
                  <a:schemeClr val="bg1"/>
                </a:solidFill>
              </a:rPr>
              <a:t>Проект реализовывался в городе Липецке, в библиотеке семейного чтения.</a:t>
            </a:r>
          </a:p>
        </p:txBody>
      </p:sp>
      <p:sp>
        <p:nvSpPr>
          <p:cNvPr id="13" name="Прямоугольник: скругленные углы 5">
            <a:extLst>
              <a:ext uri="{FF2B5EF4-FFF2-40B4-BE49-F238E27FC236}">
                <a16:creationId xmlns="" xmlns:a16="http://schemas.microsoft.com/office/drawing/2014/main" id="{4B43EF57-BAF6-42A3-BBBA-837AF117B123}"/>
              </a:ext>
            </a:extLst>
          </p:cNvPr>
          <p:cNvSpPr/>
          <p:nvPr/>
        </p:nvSpPr>
        <p:spPr>
          <a:xfrm>
            <a:off x="1509802" y="3483962"/>
            <a:ext cx="10179805" cy="1382369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9353752-A126-4BD0-8C7E-B6B4ABB97A02}"/>
              </a:ext>
            </a:extLst>
          </p:cNvPr>
          <p:cNvSpPr txBox="1"/>
          <p:nvPr/>
        </p:nvSpPr>
        <p:spPr>
          <a:xfrm>
            <a:off x="1537604" y="3509011"/>
            <a:ext cx="10091028" cy="124649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fontAlgn="auto"/>
            <a:r>
              <a:rPr lang="ru-RU" sz="1500" dirty="0">
                <a:solidFill>
                  <a:schemeClr val="bg1"/>
                </a:solidFill>
              </a:rPr>
              <a:t>Физическое и психическое здоровье, активность, полноценное общение, востребованность – важные составляющие долголетия пожилого человека. Вопросы работы с людьми старшего поколения, работа с незащищёнными слоями населения является одним из важнейших направлений деятельности БИЦ семейного чтения. Территориальная расположенность библиотеки позволила стать библиотеке точкой притяжения для людей серебряного возраста и для молодежи.</a:t>
            </a:r>
          </a:p>
        </p:txBody>
      </p:sp>
      <p:sp>
        <p:nvSpPr>
          <p:cNvPr id="15" name="Прямоугольник: скругленные углы 5">
            <a:extLst>
              <a:ext uri="{FF2B5EF4-FFF2-40B4-BE49-F238E27FC236}">
                <a16:creationId xmlns="" xmlns:a16="http://schemas.microsoft.com/office/drawing/2014/main" id="{3AEB2467-5BBC-43D3-B470-399C3C875ACF}"/>
              </a:ext>
            </a:extLst>
          </p:cNvPr>
          <p:cNvSpPr/>
          <p:nvPr/>
        </p:nvSpPr>
        <p:spPr>
          <a:xfrm>
            <a:off x="1509800" y="5014779"/>
            <a:ext cx="10179806" cy="1400261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ACA1C8D-CA70-4AFF-A8EC-EDF8B4B4DF05}"/>
              </a:ext>
            </a:extLst>
          </p:cNvPr>
          <p:cNvSpPr txBox="1"/>
          <p:nvPr/>
        </p:nvSpPr>
        <p:spPr>
          <a:xfrm>
            <a:off x="1509800" y="5087775"/>
            <a:ext cx="10091029" cy="124649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</a:rPr>
              <a:t>По окончанию календарного плана проекта, люди 60+ по-прежнему приходят в библиотеку, чтобы пообщаться, встретить своих единомышленников, друзей и отправиться на занятия по скандинавской ходьбе, с волонтерами здоровья. </a:t>
            </a:r>
            <a:endParaRPr lang="en-US" sz="1500" dirty="0">
              <a:solidFill>
                <a:schemeClr val="bg1"/>
              </a:solidFill>
            </a:endParaRPr>
          </a:p>
          <a:p>
            <a:r>
              <a:rPr lang="ru-RU" sz="1500" dirty="0">
                <a:solidFill>
                  <a:schemeClr val="bg1"/>
                </a:solidFill>
              </a:rPr>
              <a:t>В проекте приняли участие 3583 человека, при планировании проекта предполагалось около 700 участников</a:t>
            </a:r>
          </a:p>
          <a:p>
            <a:r>
              <a:rPr lang="ru-RU" sz="1500" dirty="0">
                <a:solidFill>
                  <a:schemeClr val="bg1"/>
                </a:solidFill>
              </a:rPr>
              <a:t>Фактические результаты превысили ожидания в 5 раз, что позволяет говорить о решении задач</a:t>
            </a:r>
            <a:r>
              <a:rPr lang="en-US" sz="1500" dirty="0">
                <a:solidFill>
                  <a:schemeClr val="bg1"/>
                </a:solidFill>
              </a:rPr>
              <a:t>,</a:t>
            </a:r>
            <a:r>
              <a:rPr lang="ru-RU" sz="1500" dirty="0">
                <a:solidFill>
                  <a:schemeClr val="bg1"/>
                </a:solidFill>
              </a:rPr>
              <a:t> сформулированных в заявке.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F10331E-6D07-44DA-AF8A-1F29056F26A1}"/>
              </a:ext>
            </a:extLst>
          </p:cNvPr>
          <p:cNvSpPr txBox="1"/>
          <p:nvPr/>
        </p:nvSpPr>
        <p:spPr>
          <a:xfrm>
            <a:off x="599090" y="1391724"/>
            <a:ext cx="7104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44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7444C97C-9715-4EE1-845F-83E8AACC32EF}"/>
              </a:ext>
            </a:extLst>
          </p:cNvPr>
          <p:cNvSpPr txBox="1"/>
          <p:nvPr/>
        </p:nvSpPr>
        <p:spPr>
          <a:xfrm>
            <a:off x="599090" y="2418078"/>
            <a:ext cx="7104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A72E88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5AD365AD-8855-4C48-A4C7-DA4D30830489}"/>
              </a:ext>
            </a:extLst>
          </p:cNvPr>
          <p:cNvSpPr txBox="1"/>
          <p:nvPr/>
        </p:nvSpPr>
        <p:spPr>
          <a:xfrm>
            <a:off x="599090" y="3526931"/>
            <a:ext cx="7104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A72E88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5998BDEC-F60C-41E9-B1A8-4EF37264C612}"/>
              </a:ext>
            </a:extLst>
          </p:cNvPr>
          <p:cNvSpPr txBox="1"/>
          <p:nvPr/>
        </p:nvSpPr>
        <p:spPr>
          <a:xfrm>
            <a:off x="599090" y="5055543"/>
            <a:ext cx="7104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A72E88"/>
                </a:solidFill>
                <a:latin typeface="Dita Sweet" panose="02000503090000020004" pitchFamily="50" charset="0"/>
              </a:rPr>
              <a:t>4.</a:t>
            </a:r>
          </a:p>
        </p:txBody>
      </p:sp>
    </p:spTree>
    <p:extLst>
      <p:ext uri="{BB962C8B-B14F-4D97-AF65-F5344CB8AC3E}">
        <p14:creationId xmlns="" xmlns:p14="http://schemas.microsoft.com/office/powerpoint/2010/main" val="30535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0BFE4FB-DBD4-3046-8961-57C86C99613F}"/>
              </a:ext>
            </a:extLst>
          </p:cNvPr>
          <p:cNvSpPr txBox="1"/>
          <p:nvPr/>
        </p:nvSpPr>
        <p:spPr>
          <a:xfrm>
            <a:off x="599090" y="588577"/>
            <a:ext cx="621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Основная целевая аудитория проекта: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A3FE0D1-C6A5-C04E-AEFC-D4902E28A74D}"/>
              </a:ext>
            </a:extLst>
          </p:cNvPr>
          <p:cNvSpPr txBox="1"/>
          <p:nvPr/>
        </p:nvSpPr>
        <p:spPr>
          <a:xfrm>
            <a:off x="738668" y="1527264"/>
            <a:ext cx="9688213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2400" u="sng">
                <a:solidFill>
                  <a:srgbClr val="A72E88"/>
                </a:solidFill>
                <a:latin typeface="Playfair Display SemiBold" pitchFamily="2" charset="-52"/>
              </a:defRPr>
            </a:lvl1pPr>
          </a:lstStyle>
          <a:p>
            <a:r>
              <a:rPr lang="ru-RU" sz="1800" u="none" dirty="0">
                <a:solidFill>
                  <a:schemeClr val="tx1"/>
                </a:solidFill>
                <a:latin typeface="+mn-lt"/>
              </a:rPr>
              <a:t>Мужчины и женщины 60+, независимо от возраста, пола, социального статуса, уровня образования, занятости или ее отсутствие и пр. </a:t>
            </a:r>
          </a:p>
        </p:txBody>
      </p:sp>
    </p:spTree>
    <p:extLst>
      <p:ext uri="{BB962C8B-B14F-4D97-AF65-F5344CB8AC3E}">
        <p14:creationId xmlns="" xmlns:p14="http://schemas.microsoft.com/office/powerpoint/2010/main" val="153252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8FD9C88-5035-B741-9EF2-4D25C8FCEB64}"/>
              </a:ext>
            </a:extLst>
          </p:cNvPr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49E9D96-F053-B14C-97B3-0191C1B7F1A9}"/>
              </a:ext>
            </a:extLst>
          </p:cNvPr>
          <p:cNvSpPr txBox="1"/>
          <p:nvPr/>
        </p:nvSpPr>
        <p:spPr>
          <a:xfrm>
            <a:off x="1039528" y="1918069"/>
            <a:ext cx="10290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/>
              <a:t>Завершённый проект/успешная практика (кейс) (проект продуман, есть команда, ресурсы, проект прошел внедрение на целевой аудитории, может быть использован как «лучшая практика» для масштабирования на других площадках или расширении целевой аудитории)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="" xmlns:a16="http://schemas.microsoft.com/office/drawing/2014/main" id="{A17177B6-1C68-8E47-9657-8BC211F975BA}"/>
              </a:ext>
            </a:extLst>
          </p:cNvPr>
          <p:cNvSpPr/>
          <p:nvPr/>
        </p:nvSpPr>
        <p:spPr>
          <a:xfrm>
            <a:off x="707844" y="198321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677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4D0987B-83B4-AA46-BFCD-AB6618EC16FA}"/>
              </a:ext>
            </a:extLst>
          </p:cNvPr>
          <p:cNvSpPr txBox="1"/>
          <p:nvPr/>
        </p:nvSpPr>
        <p:spPr>
          <a:xfrm>
            <a:off x="599089" y="588577"/>
            <a:ext cx="8224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03A1142-CF42-E546-891A-29A412372602}"/>
              </a:ext>
            </a:extLst>
          </p:cNvPr>
          <p:cNvSpPr txBox="1"/>
          <p:nvPr/>
        </p:nvSpPr>
        <p:spPr>
          <a:xfrm>
            <a:off x="520308" y="3673454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7C7FB12-663E-BB45-B0AE-A412BADB16B3}"/>
              </a:ext>
            </a:extLst>
          </p:cNvPr>
          <p:cNvSpPr txBox="1"/>
          <p:nvPr/>
        </p:nvSpPr>
        <p:spPr>
          <a:xfrm>
            <a:off x="536200" y="4487026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6AF7BDC-95D7-3642-91FF-A8B00E650BBC}"/>
              </a:ext>
            </a:extLst>
          </p:cNvPr>
          <p:cNvSpPr txBox="1"/>
          <p:nvPr/>
        </p:nvSpPr>
        <p:spPr>
          <a:xfrm>
            <a:off x="521046" y="531861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BA06FC8-20DC-1442-B6F9-1D752E470FFA}"/>
              </a:ext>
            </a:extLst>
          </p:cNvPr>
          <p:cNvSpPr txBox="1"/>
          <p:nvPr/>
        </p:nvSpPr>
        <p:spPr>
          <a:xfrm>
            <a:off x="1130459" y="1187939"/>
            <a:ext cx="297261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>
                <a:solidFill>
                  <a:srgbClr val="A72E88"/>
                </a:solidFill>
                <a:latin typeface="Playfair Display SemiBold" pitchFamily="2" charset="-52"/>
              </a:defRPr>
            </a:lvl1pPr>
          </a:lstStyle>
          <a:p>
            <a:r>
              <a:rPr lang="ru-RU" sz="2400" u="sng" dirty="0"/>
              <a:t>Цель проекта: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EAEF22A-80F6-934F-814E-7A34502A8484}"/>
              </a:ext>
            </a:extLst>
          </p:cNvPr>
          <p:cNvSpPr txBox="1"/>
          <p:nvPr/>
        </p:nvSpPr>
        <p:spPr>
          <a:xfrm>
            <a:off x="1138274" y="1827120"/>
            <a:ext cx="1026113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ru-RU" sz="1600" dirty="0"/>
              <a:t>Проект направлен на улучшение качества жизни людей серебряного возраста  и поддержку их </a:t>
            </a:r>
            <a:r>
              <a:rPr lang="ru-RU" u="sng" dirty="0">
                <a:solidFill>
                  <a:srgbClr val="A72E88"/>
                </a:solidFill>
                <a:latin typeface="Playfair Display SemiBold" pitchFamily="2" charset="-52"/>
              </a:rPr>
              <a:t>активного долголетия </a:t>
            </a:r>
            <a:r>
              <a:rPr lang="ru-RU" sz="1600" dirty="0"/>
              <a:t>(создание комфортной среды и благоприятного психологического климата, развитию активной жизненной позиции, творческой деятельности, раскрытию талантов, получению интересной информации, расширения круга общения)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93B1BA54-CEA8-324D-A51C-67190010D735}"/>
              </a:ext>
            </a:extLst>
          </p:cNvPr>
          <p:cNvSpPr txBox="1"/>
          <p:nvPr/>
        </p:nvSpPr>
        <p:spPr>
          <a:xfrm>
            <a:off x="1259103" y="3821032"/>
            <a:ext cx="9439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fontAlgn="auto">
              <a:defRPr sz="1600"/>
            </a:lvl1pPr>
          </a:lstStyle>
          <a:p>
            <a:r>
              <a:rPr lang="ru-RU" dirty="0"/>
              <a:t>Вовлечь людей серебряного возраста в оздоровительные, культурно - массовые и просветительские мероприятия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BEC083BC-A197-F644-8276-D16BE958C6FF}"/>
              </a:ext>
            </a:extLst>
          </p:cNvPr>
          <p:cNvSpPr txBox="1"/>
          <p:nvPr/>
        </p:nvSpPr>
        <p:spPr>
          <a:xfrm>
            <a:off x="1298177" y="4657493"/>
            <a:ext cx="9400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auto"/>
            <a:r>
              <a:rPr lang="ru-RU" sz="1600" dirty="0"/>
              <a:t>Помочь людям серебряного возраста рационально использовать своё свободное время для интеллектуального, эстетического и физического развития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13142D69-389E-FA41-B6F5-C90265FC495B}"/>
              </a:ext>
            </a:extLst>
          </p:cNvPr>
          <p:cNvSpPr txBox="1"/>
          <p:nvPr/>
        </p:nvSpPr>
        <p:spPr>
          <a:xfrm>
            <a:off x="1266090" y="5553361"/>
            <a:ext cx="9276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auto"/>
            <a:r>
              <a:rPr lang="ru-RU" sz="1600" dirty="0"/>
              <a:t>Оказать помощь пожилым людям в восстановлении утраченных и формирование новых коммуникативных навыков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138274" y="3173609"/>
            <a:ext cx="236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solidFill>
                  <a:srgbClr val="A72E88"/>
                </a:solidFill>
                <a:latin typeface="Playfair Display SemiBold" pitchFamily="2" charset="-52"/>
              </a:rPr>
              <a:t>Задачи проекта:</a:t>
            </a:r>
          </a:p>
        </p:txBody>
      </p:sp>
    </p:spTree>
    <p:extLst>
      <p:ext uri="{BB962C8B-B14F-4D97-AF65-F5344CB8AC3E}">
        <p14:creationId xmlns="" xmlns:p14="http://schemas.microsoft.com/office/powerpoint/2010/main" val="147870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4690254-2E86-BE45-BDF3-C531AFA98911}"/>
              </a:ext>
            </a:extLst>
          </p:cNvPr>
          <p:cNvSpPr txBox="1"/>
          <p:nvPr/>
        </p:nvSpPr>
        <p:spPr>
          <a:xfrm>
            <a:off x="677244" y="627654"/>
            <a:ext cx="7122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проекта:</a:t>
            </a:r>
          </a:p>
        </p:txBody>
      </p:sp>
      <p:sp>
        <p:nvSpPr>
          <p:cNvPr id="8" name="Прямоугольник: скругленные углы 11">
            <a:extLst>
              <a:ext uri="{FF2B5EF4-FFF2-40B4-BE49-F238E27FC236}">
                <a16:creationId xmlns="" xmlns:a16="http://schemas.microsoft.com/office/drawing/2014/main" id="{A94B22EA-478D-ED42-A6D1-AF33314DED96}"/>
              </a:ext>
            </a:extLst>
          </p:cNvPr>
          <p:cNvSpPr/>
          <p:nvPr/>
        </p:nvSpPr>
        <p:spPr>
          <a:xfrm>
            <a:off x="593834" y="1397959"/>
            <a:ext cx="5040000" cy="4987284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CFBDE54-120F-D048-86E3-8F4AFF1F5D24}"/>
              </a:ext>
            </a:extLst>
          </p:cNvPr>
          <p:cNvSpPr txBox="1"/>
          <p:nvPr/>
        </p:nvSpPr>
        <p:spPr>
          <a:xfrm>
            <a:off x="972708" y="1631127"/>
            <a:ext cx="42822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Проект   направлен на  улучшение качества жизни людей серебряного возраста и поддержку их активного долголетия, развитию активной жизненной позиции, творческой деятельности, получению интересной информации, расширения круга общения.</a:t>
            </a:r>
          </a:p>
          <a:p>
            <a:endParaRPr lang="ru-RU" sz="1600" dirty="0">
              <a:solidFill>
                <a:schemeClr val="bg1"/>
              </a:solidFill>
            </a:endParaRPr>
          </a:p>
          <a:p>
            <a:r>
              <a:rPr lang="ru-RU" sz="1600" dirty="0">
                <a:solidFill>
                  <a:schemeClr val="bg1"/>
                </a:solidFill>
              </a:rPr>
              <a:t>Также мероприятия  проекта направлены на профилактику когнитивных нарушений и включали  в себя: мастер-классы по рукоделию, </a:t>
            </a:r>
            <a:r>
              <a:rPr lang="ru-RU" sz="1600" dirty="0" err="1">
                <a:solidFill>
                  <a:schemeClr val="bg1"/>
                </a:solidFill>
              </a:rPr>
              <a:t>арт</a:t>
            </a:r>
            <a:r>
              <a:rPr lang="ru-RU" sz="1600" dirty="0">
                <a:solidFill>
                  <a:schemeClr val="bg1"/>
                </a:solidFill>
              </a:rPr>
              <a:t>- терапию, часы физических  упражнений и пальчиковой гимнастики. В  этом проекте  приняли участие 72 человека  серебряного возраста.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3062AAC-EDC6-4B48-8769-D7E03B35AA98}"/>
              </a:ext>
            </a:extLst>
          </p:cNvPr>
          <p:cNvSpPr/>
          <p:nvPr/>
        </p:nvSpPr>
        <p:spPr>
          <a:xfrm>
            <a:off x="6475363" y="1537262"/>
            <a:ext cx="4743929" cy="4411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b="1" kern="100" dirty="0">
                <a:solidFill>
                  <a:srgbClr val="A72E8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Еженедельно</a:t>
            </a: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члены клуба «Родник здоровья» занимались скандинавской ходьбой   с инструкторами.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b="1" kern="100" dirty="0">
                <a:solidFill>
                  <a:srgbClr val="A72E88"/>
                </a:solidFill>
                <a:cs typeface="Times New Roman" panose="02020603050405020304" pitchFamily="18" charset="0"/>
              </a:rPr>
              <a:t>Еженедельно</a:t>
            </a: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в творческом объединении собирались любители декоративно-прикладного творчества, рукоделия, интуитивного рисования.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b="1" kern="100" dirty="0">
                <a:solidFill>
                  <a:srgbClr val="A72E88"/>
                </a:solidFill>
                <a:cs typeface="Times New Roman" panose="02020603050405020304" pitchFamily="18" charset="0"/>
              </a:rPr>
              <a:t>2 раза в месяц </a:t>
            </a: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проходили встречи с врачами, юристами, представителями пенсионных и социальных ведомств, психологами, интересными людьми, знакомство с книгами по пропаганде здорового образа жизни.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b="1" kern="100" dirty="0">
                <a:solidFill>
                  <a:srgbClr val="A72E88"/>
                </a:solidFill>
                <a:cs typeface="Times New Roman" panose="02020603050405020304" pitchFamily="18" charset="0"/>
              </a:rPr>
              <a:t>2 раза в месяц </a:t>
            </a: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проводились встречи в клубе любителей песни под гармонь «Альтернатива», где они имели возможность проявить уровень своих музыкальных творческих способностей.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b="1" kern="100" dirty="0">
                <a:solidFill>
                  <a:srgbClr val="A72E88"/>
                </a:solidFill>
                <a:cs typeface="Times New Roman" panose="02020603050405020304" pitchFamily="18" charset="0"/>
              </a:rPr>
              <a:t>1 раз в месяц </a:t>
            </a: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приглашали любителей чтения, знакомили их с новинками русской и зарубежной литературы, лауреатами различных премий для общения и обсуждения.</a:t>
            </a:r>
          </a:p>
        </p:txBody>
      </p:sp>
      <p:sp>
        <p:nvSpPr>
          <p:cNvPr id="9" name="Rounded Rectangle 4">
            <a:extLst>
              <a:ext uri="{FF2B5EF4-FFF2-40B4-BE49-F238E27FC236}">
                <a16:creationId xmlns="" xmlns:a16="http://schemas.microsoft.com/office/drawing/2014/main" id="{769D0FBB-FB37-4B99-9E42-3D6515B45FB6}"/>
              </a:ext>
            </a:extLst>
          </p:cNvPr>
          <p:cNvSpPr/>
          <p:nvPr/>
        </p:nvSpPr>
        <p:spPr>
          <a:xfrm>
            <a:off x="6285204" y="1397959"/>
            <a:ext cx="5040000" cy="4987284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61039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: скругленные углы 19">
            <a:extLst>
              <a:ext uri="{FF2B5EF4-FFF2-40B4-BE49-F238E27FC236}">
                <a16:creationId xmlns="" xmlns:a16="http://schemas.microsoft.com/office/drawing/2014/main" id="{2102F886-B67F-462A-97E1-370B26A72F9A}"/>
              </a:ext>
            </a:extLst>
          </p:cNvPr>
          <p:cNvSpPr/>
          <p:nvPr/>
        </p:nvSpPr>
        <p:spPr>
          <a:xfrm>
            <a:off x="7257262" y="3323149"/>
            <a:ext cx="2160000" cy="1620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ru-RU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388475A-0C6F-9641-A042-B188E420BA4B}"/>
              </a:ext>
            </a:extLst>
          </p:cNvPr>
          <p:cNvSpPr txBox="1"/>
          <p:nvPr/>
        </p:nvSpPr>
        <p:spPr>
          <a:xfrm>
            <a:off x="599090" y="588577"/>
            <a:ext cx="11424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проекта: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="" xmlns:a16="http://schemas.microsoft.com/office/drawing/2014/main" id="{C4169BAA-4B12-B14F-A2F9-009A19F16532}"/>
              </a:ext>
            </a:extLst>
          </p:cNvPr>
          <p:cNvSpPr/>
          <p:nvPr/>
        </p:nvSpPr>
        <p:spPr>
          <a:xfrm>
            <a:off x="2484639" y="1449027"/>
            <a:ext cx="6840000" cy="1277082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F18DC483-62F4-4D56-9EE4-650B97D7D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26261334"/>
              </p:ext>
            </p:extLst>
          </p:nvPr>
        </p:nvGraphicFramePr>
        <p:xfrm>
          <a:off x="2293852" y="1574685"/>
          <a:ext cx="6820582" cy="1051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20582">
                  <a:extLst>
                    <a:ext uri="{9D8B030D-6E8A-4147-A177-3AD203B41FA5}">
                      <a16:colId xmlns="" xmlns:a16="http://schemas.microsoft.com/office/drawing/2014/main" val="3959317593"/>
                    </a:ext>
                  </a:extLst>
                </a:gridCol>
              </a:tblGrid>
              <a:tr h="1016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Определить основные направления работы, разработать концептуальные подходы к данному  проекту, составить программу проекта  взаимодействия библиотеки и социальных партнеров. Подготовить материально-техническую базу, создать необходимые условия:(мотивационные, организационные, нормативно-правовые, программно-методические, информационные, материально-технические). Составление плана реализации проекта.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89537123"/>
                  </a:ext>
                </a:extLst>
              </a:tr>
            </a:tbl>
          </a:graphicData>
        </a:graphic>
      </p:graphicFrame>
      <p:sp>
        <p:nvSpPr>
          <p:cNvPr id="18" name="Прямоугольник: скругленные углы 19">
            <a:extLst>
              <a:ext uri="{FF2B5EF4-FFF2-40B4-BE49-F238E27FC236}">
                <a16:creationId xmlns="" xmlns:a16="http://schemas.microsoft.com/office/drawing/2014/main" id="{F0719FEC-AC25-4A84-B795-502D719925EC}"/>
              </a:ext>
            </a:extLst>
          </p:cNvPr>
          <p:cNvSpPr/>
          <p:nvPr/>
        </p:nvSpPr>
        <p:spPr>
          <a:xfrm>
            <a:off x="2484639" y="5346380"/>
            <a:ext cx="6840000" cy="1116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ru-RU" dirty="0"/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="" xmlns:a16="http://schemas.microsoft.com/office/drawing/2014/main" id="{AE6ADFD1-A700-4832-B9F9-48BB8CDD6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09064706"/>
              </p:ext>
            </p:extLst>
          </p:nvPr>
        </p:nvGraphicFramePr>
        <p:xfrm>
          <a:off x="2499070" y="5544952"/>
          <a:ext cx="6820582" cy="7442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20582">
                  <a:extLst>
                    <a:ext uri="{9D8B030D-6E8A-4147-A177-3AD203B41FA5}">
                      <a16:colId xmlns="" xmlns:a16="http://schemas.microsoft.com/office/drawing/2014/main" val="3959317593"/>
                    </a:ext>
                  </a:extLst>
                </a:gridCol>
              </a:tblGrid>
              <a:tr h="744227"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Систематизация накопленных материалов, подведение итогов реализации проекта, обобщение полученного опыта; осмысление его в виде модели взаимодействия библиотеки, семьи, и городских служб, обеспечивающих  права и обязанности жизнедеятельности человека. Оформление  отчетных документов по проекту.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89537123"/>
                  </a:ext>
                </a:extLst>
              </a:tr>
            </a:tbl>
          </a:graphicData>
        </a:graphic>
      </p:graphicFrame>
      <p:sp>
        <p:nvSpPr>
          <p:cNvPr id="26" name="Прямоугольник: скругленные углы 19">
            <a:extLst>
              <a:ext uri="{FF2B5EF4-FFF2-40B4-BE49-F238E27FC236}">
                <a16:creationId xmlns="" xmlns:a16="http://schemas.microsoft.com/office/drawing/2014/main" id="{EB5A76FA-4649-489A-9258-C85813F530AE}"/>
              </a:ext>
            </a:extLst>
          </p:cNvPr>
          <p:cNvSpPr/>
          <p:nvPr/>
        </p:nvSpPr>
        <p:spPr>
          <a:xfrm>
            <a:off x="531241" y="3323149"/>
            <a:ext cx="2160000" cy="1620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ru-RU" dirty="0"/>
          </a:p>
        </p:txBody>
      </p:sp>
      <p:graphicFrame>
        <p:nvGraphicFramePr>
          <p:cNvPr id="27" name="Таблица 26">
            <a:extLst>
              <a:ext uri="{FF2B5EF4-FFF2-40B4-BE49-F238E27FC236}">
                <a16:creationId xmlns="" xmlns:a16="http://schemas.microsoft.com/office/drawing/2014/main" id="{7EEAE58D-E9A5-482F-9858-7B5F0F51F8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2714719"/>
              </p:ext>
            </p:extLst>
          </p:nvPr>
        </p:nvGraphicFramePr>
        <p:xfrm>
          <a:off x="591446" y="3391324"/>
          <a:ext cx="2050459" cy="1261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0459">
                  <a:extLst>
                    <a:ext uri="{9D8B030D-6E8A-4147-A177-3AD203B41FA5}">
                      <a16:colId xmlns="" xmlns:a16="http://schemas.microsoft.com/office/drawing/2014/main" val="3959317593"/>
                    </a:ext>
                  </a:extLst>
                </a:gridCol>
              </a:tblGrid>
              <a:tr h="10504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Клуб здоровья скандинавской  ходьбы (1 раз в неделю занятия   скандинавской ходьбой   с инструкторами МУ «Спортивный город»)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89537123"/>
                  </a:ext>
                </a:extLst>
              </a:tr>
            </a:tbl>
          </a:graphicData>
        </a:graphic>
      </p:graphicFrame>
      <p:graphicFrame>
        <p:nvGraphicFramePr>
          <p:cNvPr id="31" name="Таблица 30">
            <a:extLst>
              <a:ext uri="{FF2B5EF4-FFF2-40B4-BE49-F238E27FC236}">
                <a16:creationId xmlns="" xmlns:a16="http://schemas.microsoft.com/office/drawing/2014/main" id="{987B4D2D-5098-4166-9606-C8F048553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38878604"/>
              </p:ext>
            </p:extLst>
          </p:nvPr>
        </p:nvGraphicFramePr>
        <p:xfrm>
          <a:off x="7294446" y="3470823"/>
          <a:ext cx="2025206" cy="1292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5206">
                  <a:extLst>
                    <a:ext uri="{9D8B030D-6E8A-4147-A177-3AD203B41FA5}">
                      <a16:colId xmlns="" xmlns:a16="http://schemas.microsoft.com/office/drawing/2014/main" val="3959317593"/>
                    </a:ext>
                  </a:extLst>
                </a:gridCol>
              </a:tblGrid>
              <a:tr h="12929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Еженедельно в творческом объединении собираются любители декоративно-прикладного творчества, рукоделия. арт- терапии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89537123"/>
                  </a:ext>
                </a:extLst>
              </a:tr>
            </a:tbl>
          </a:graphicData>
        </a:graphic>
      </p:graphicFrame>
      <p:sp>
        <p:nvSpPr>
          <p:cNvPr id="32" name="Прямоугольник: скругленные углы 31">
            <a:extLst>
              <a:ext uri="{FF2B5EF4-FFF2-40B4-BE49-F238E27FC236}">
                <a16:creationId xmlns="" xmlns:a16="http://schemas.microsoft.com/office/drawing/2014/main" id="{A31F0EF1-2084-40CB-858F-4278666C77AD}"/>
              </a:ext>
            </a:extLst>
          </p:cNvPr>
          <p:cNvSpPr/>
          <p:nvPr/>
        </p:nvSpPr>
        <p:spPr>
          <a:xfrm>
            <a:off x="2773248" y="3323149"/>
            <a:ext cx="2160000" cy="1620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ru-RU" dirty="0"/>
          </a:p>
        </p:txBody>
      </p:sp>
      <p:graphicFrame>
        <p:nvGraphicFramePr>
          <p:cNvPr id="33" name="Таблица 32">
            <a:extLst>
              <a:ext uri="{FF2B5EF4-FFF2-40B4-BE49-F238E27FC236}">
                <a16:creationId xmlns="" xmlns:a16="http://schemas.microsoft.com/office/drawing/2014/main" id="{EAB555BD-B59B-47C7-8A26-B16907194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31972769"/>
              </p:ext>
            </p:extLst>
          </p:nvPr>
        </p:nvGraphicFramePr>
        <p:xfrm>
          <a:off x="2819997" y="3423156"/>
          <a:ext cx="2074231" cy="1428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4231">
                  <a:extLst>
                    <a:ext uri="{9D8B030D-6E8A-4147-A177-3AD203B41FA5}">
                      <a16:colId xmlns="" xmlns:a16="http://schemas.microsoft.com/office/drawing/2014/main" val="3959317593"/>
                    </a:ext>
                  </a:extLst>
                </a:gridCol>
              </a:tblGrid>
              <a:tr h="14280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в месяц клуб любителей чтения, знакомящий с новинками русской и зарубежной литературы, лауреатами различных премий.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89537123"/>
                  </a:ext>
                </a:extLst>
              </a:tr>
            </a:tbl>
          </a:graphicData>
        </a:graphic>
      </p:graphicFrame>
      <p:sp>
        <p:nvSpPr>
          <p:cNvPr id="34" name="Прямоугольник: скругленные углы 19">
            <a:extLst>
              <a:ext uri="{FF2B5EF4-FFF2-40B4-BE49-F238E27FC236}">
                <a16:creationId xmlns="" xmlns:a16="http://schemas.microsoft.com/office/drawing/2014/main" id="{892535EB-986F-4114-A2CD-276B8476191B}"/>
              </a:ext>
            </a:extLst>
          </p:cNvPr>
          <p:cNvSpPr/>
          <p:nvPr/>
        </p:nvSpPr>
        <p:spPr>
          <a:xfrm>
            <a:off x="5015255" y="3323149"/>
            <a:ext cx="2160000" cy="1050411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ru-RU" dirty="0"/>
          </a:p>
        </p:txBody>
      </p:sp>
      <p:graphicFrame>
        <p:nvGraphicFramePr>
          <p:cNvPr id="35" name="Таблица 34">
            <a:extLst>
              <a:ext uri="{FF2B5EF4-FFF2-40B4-BE49-F238E27FC236}">
                <a16:creationId xmlns="" xmlns:a16="http://schemas.microsoft.com/office/drawing/2014/main" id="{662E5014-C7F9-4BAD-9BB6-F03FE6B65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34899764"/>
              </p:ext>
            </p:extLst>
          </p:nvPr>
        </p:nvGraphicFramePr>
        <p:xfrm>
          <a:off x="5052485" y="3457524"/>
          <a:ext cx="2029548" cy="862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9548">
                  <a:extLst>
                    <a:ext uri="{9D8B030D-6E8A-4147-A177-3AD203B41FA5}">
                      <a16:colId xmlns="" xmlns:a16="http://schemas.microsoft.com/office/drawing/2014/main" val="3959317593"/>
                    </a:ext>
                  </a:extLst>
                </a:gridCol>
              </a:tblGrid>
              <a:tr h="8620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раза в месяц проводятся встречи в клубе любителей  музыки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89537123"/>
                  </a:ext>
                </a:extLst>
              </a:tr>
            </a:tbl>
          </a:graphicData>
        </a:graphic>
      </p:graphicFrame>
      <p:sp>
        <p:nvSpPr>
          <p:cNvPr id="36" name="Прямоугольник: скругленные углы 19">
            <a:extLst>
              <a:ext uri="{FF2B5EF4-FFF2-40B4-BE49-F238E27FC236}">
                <a16:creationId xmlns="" xmlns:a16="http://schemas.microsoft.com/office/drawing/2014/main" id="{2E8ED611-65C4-46D1-AB5A-5F4227A37F41}"/>
              </a:ext>
            </a:extLst>
          </p:cNvPr>
          <p:cNvSpPr/>
          <p:nvPr/>
        </p:nvSpPr>
        <p:spPr>
          <a:xfrm>
            <a:off x="9499267" y="3323149"/>
            <a:ext cx="2160000" cy="2086386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ru-RU" dirty="0"/>
          </a:p>
        </p:txBody>
      </p:sp>
      <p:graphicFrame>
        <p:nvGraphicFramePr>
          <p:cNvPr id="29" name="Таблица 28">
            <a:extLst>
              <a:ext uri="{FF2B5EF4-FFF2-40B4-BE49-F238E27FC236}">
                <a16:creationId xmlns="" xmlns:a16="http://schemas.microsoft.com/office/drawing/2014/main" id="{014ED114-A06F-417C-83FE-146797717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83118534"/>
              </p:ext>
            </p:extLst>
          </p:nvPr>
        </p:nvGraphicFramePr>
        <p:xfrm>
          <a:off x="9606253" y="3408250"/>
          <a:ext cx="2059313" cy="1892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9313">
                  <a:extLst>
                    <a:ext uri="{9D8B030D-6E8A-4147-A177-3AD203B41FA5}">
                      <a16:colId xmlns="" xmlns:a16="http://schemas.microsoft.com/office/drawing/2014/main" val="3959317593"/>
                    </a:ext>
                  </a:extLst>
                </a:gridCol>
              </a:tblGrid>
              <a:tr h="1486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раз в месяц проходят встречи с врачами, юристами, представителями пенсионных, социальных ведомств, психологами, интересными людьми, знакомство с книгами  по пропаганде здорового образа жизни. 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89537123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934C1F96-B0DE-453A-821F-846F84685724}"/>
              </a:ext>
            </a:extLst>
          </p:cNvPr>
          <p:cNvSpPr txBox="1"/>
          <p:nvPr/>
        </p:nvSpPr>
        <p:spPr>
          <a:xfrm>
            <a:off x="4562469" y="926625"/>
            <a:ext cx="2630206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800" u="sng" dirty="0">
                <a:solidFill>
                  <a:srgbClr val="A72E88"/>
                </a:solidFill>
                <a:effectLst/>
              </a:rPr>
              <a:t>Подготовительный этап:</a:t>
            </a:r>
            <a:endParaRPr lang="ru-RU" sz="1800" dirty="0">
              <a:solidFill>
                <a:srgbClr val="A72E88"/>
              </a:solidFill>
              <a:effectLst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7AFD3D11-DFD7-40E9-A33B-034941FF7457}"/>
              </a:ext>
            </a:extLst>
          </p:cNvPr>
          <p:cNvSpPr txBox="1"/>
          <p:nvPr/>
        </p:nvSpPr>
        <p:spPr>
          <a:xfrm>
            <a:off x="4977510" y="2751138"/>
            <a:ext cx="1854259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defRPr u="sng">
                <a:solidFill>
                  <a:srgbClr val="A72E88"/>
                </a:solidFill>
                <a:effectLst/>
              </a:defRPr>
            </a:lvl1pPr>
          </a:lstStyle>
          <a:p>
            <a:r>
              <a:rPr lang="ru-RU" dirty="0"/>
              <a:t>Основной этап: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EF75C6F1-FC7A-44AB-8092-DF856793A1AD}"/>
              </a:ext>
            </a:extLst>
          </p:cNvPr>
          <p:cNvSpPr txBox="1"/>
          <p:nvPr/>
        </p:nvSpPr>
        <p:spPr>
          <a:xfrm>
            <a:off x="4616604" y="4911165"/>
            <a:ext cx="25760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defRPr u="sng">
                <a:solidFill>
                  <a:srgbClr val="A72E88"/>
                </a:solidFill>
                <a:effectLst/>
              </a:defRPr>
            </a:lvl1pPr>
          </a:lstStyle>
          <a:p>
            <a:r>
              <a:rPr lang="ru-RU" dirty="0"/>
              <a:t> Заключительный этап:</a:t>
            </a:r>
          </a:p>
        </p:txBody>
      </p:sp>
    </p:spTree>
    <p:extLst>
      <p:ext uri="{BB962C8B-B14F-4D97-AF65-F5344CB8AC3E}">
        <p14:creationId xmlns="" xmlns:p14="http://schemas.microsoft.com/office/powerpoint/2010/main" val="25529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02DB4CB-73D1-2148-924A-D3D1A20C3243}"/>
              </a:ext>
            </a:extLst>
          </p:cNvPr>
          <p:cNvSpPr txBox="1"/>
          <p:nvPr/>
        </p:nvSpPr>
        <p:spPr>
          <a:xfrm>
            <a:off x="599090" y="58857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Основные результаты проекта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580A3469-7681-4D80-8BDF-844F55677CE7}"/>
              </a:ext>
            </a:extLst>
          </p:cNvPr>
          <p:cNvGrpSpPr/>
          <p:nvPr/>
        </p:nvGrpSpPr>
        <p:grpSpPr>
          <a:xfrm>
            <a:off x="682112" y="1388976"/>
            <a:ext cx="10921309" cy="677108"/>
            <a:chOff x="682112" y="1388976"/>
            <a:chExt cx="10921309" cy="677108"/>
          </a:xfrm>
        </p:grpSpPr>
        <p:sp>
          <p:nvSpPr>
            <p:cNvPr id="9" name="Овал 10">
              <a:extLst>
                <a:ext uri="{FF2B5EF4-FFF2-40B4-BE49-F238E27FC236}">
                  <a16:creationId xmlns="" xmlns:a16="http://schemas.microsoft.com/office/drawing/2014/main" id="{F97F9C59-89C4-ED46-BC9F-0D3E4EABDB46}"/>
                </a:ext>
              </a:extLst>
            </p:cNvPr>
            <p:cNvSpPr/>
            <p:nvPr/>
          </p:nvSpPr>
          <p:spPr>
            <a:xfrm>
              <a:off x="682112" y="1469390"/>
              <a:ext cx="239283" cy="239283"/>
            </a:xfrm>
            <a:prstGeom prst="ellipse">
              <a:avLst/>
            </a:prstGeom>
            <a:solidFill>
              <a:srgbClr val="B9D0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234830" y="1388976"/>
              <a:ext cx="1036859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В проекте приняли участие люди серебряного возраста 60+, в количестве </a:t>
              </a:r>
              <a:r>
                <a:rPr lang="ru-RU" sz="2000" dirty="0">
                  <a:solidFill>
                    <a:srgbClr val="A72E88"/>
                  </a:solidFill>
                </a:rPr>
                <a:t>72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человек.  Для них было проведено </a:t>
              </a:r>
              <a:r>
                <a:rPr lang="ru-RU" sz="2000" dirty="0">
                  <a:solidFill>
                    <a:srgbClr val="A72E88"/>
                  </a:solidFill>
                </a:rPr>
                <a:t>108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мероприятий, посещения с которых  составили </a:t>
              </a:r>
              <a:r>
                <a:rPr lang="ru-RU" kern="0" dirty="0">
                  <a:solidFill>
                    <a:srgbClr val="A72E88"/>
                  </a:solidFill>
                  <a:ea typeface="Arial Unicode MS" pitchFamily="34" charset="-128"/>
                  <a:cs typeface="Times New Roman" pitchFamily="18" charset="0"/>
                </a:rPr>
                <a:t>3583. 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EF9BE523-2B21-4395-B99C-58773C90E0D1}"/>
              </a:ext>
            </a:extLst>
          </p:cNvPr>
          <p:cNvGrpSpPr/>
          <p:nvPr/>
        </p:nvGrpSpPr>
        <p:grpSpPr>
          <a:xfrm>
            <a:off x="658666" y="1834339"/>
            <a:ext cx="10921310" cy="677108"/>
            <a:chOff x="682112" y="1982605"/>
            <a:chExt cx="10921310" cy="677108"/>
          </a:xfrm>
        </p:grpSpPr>
        <p:sp>
          <p:nvSpPr>
            <p:cNvPr id="13" name="Овал 10">
              <a:extLst>
                <a:ext uri="{FF2B5EF4-FFF2-40B4-BE49-F238E27FC236}">
                  <a16:creationId xmlns="" xmlns:a16="http://schemas.microsoft.com/office/drawing/2014/main" id="{81254158-CC52-4E96-8871-35C90D31B64E}"/>
                </a:ext>
              </a:extLst>
            </p:cNvPr>
            <p:cNvSpPr/>
            <p:nvPr/>
          </p:nvSpPr>
          <p:spPr>
            <a:xfrm>
              <a:off x="682112" y="2201518"/>
              <a:ext cx="239283" cy="239283"/>
            </a:xfrm>
            <a:prstGeom prst="ellipse">
              <a:avLst/>
            </a:prstGeom>
            <a:solidFill>
              <a:srgbClr val="B9D0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E4073807-20C2-45F9-9E9E-F7B0DCE8E764}"/>
                </a:ext>
              </a:extLst>
            </p:cNvPr>
            <p:cNvSpPr/>
            <p:nvPr/>
          </p:nvSpPr>
          <p:spPr>
            <a:xfrm>
              <a:off x="1215836" y="1982605"/>
              <a:ext cx="1038758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В клубе «Родник здоровья» было успешно проведено </a:t>
              </a:r>
              <a:r>
                <a:rPr lang="ru-RU" sz="2000" dirty="0">
                  <a:solidFill>
                    <a:srgbClr val="A72E88"/>
                  </a:solidFill>
                </a:rPr>
                <a:t>30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занятий.</a:t>
              </a:r>
              <a:r>
                <a:rPr lang="ru-RU" sz="1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Более </a:t>
              </a:r>
              <a:r>
                <a:rPr lang="ru-RU" sz="2000" dirty="0">
                  <a:solidFill>
                    <a:srgbClr val="A72E88"/>
                  </a:solidFill>
                </a:rPr>
                <a:t>450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человек приняли участие в занятиях скандинавской ходьбой</a:t>
              </a:r>
              <a:r>
                <a:rPr lang="ru-RU" kern="0" dirty="0">
                  <a:ea typeface="Arial Unicode MS" pitchFamily="34" charset="-128"/>
                  <a:cs typeface="Times New Roman" panose="02020603050405020304" pitchFamily="18" charset="0"/>
                </a:rPr>
                <a:t>.</a:t>
              </a:r>
              <a:endParaRPr lang="ru-RU" sz="1400" kern="0" dirty="0">
                <a:ea typeface="Arial Unicode MS" pitchFamily="34" charset="-128"/>
                <a:cs typeface="Times New Roman" pitchFamily="18" charset="0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4763419A-6824-40C0-B1D0-E23DFF9E29AF}"/>
              </a:ext>
            </a:extLst>
          </p:cNvPr>
          <p:cNvGrpSpPr/>
          <p:nvPr/>
        </p:nvGrpSpPr>
        <p:grpSpPr>
          <a:xfrm>
            <a:off x="682112" y="2556700"/>
            <a:ext cx="10921310" cy="707886"/>
            <a:chOff x="682112" y="2637789"/>
            <a:chExt cx="10921310" cy="707886"/>
          </a:xfrm>
        </p:grpSpPr>
        <p:sp>
          <p:nvSpPr>
            <p:cNvPr id="15" name="Овал 10">
              <a:extLst>
                <a:ext uri="{FF2B5EF4-FFF2-40B4-BE49-F238E27FC236}">
                  <a16:creationId xmlns="" xmlns:a16="http://schemas.microsoft.com/office/drawing/2014/main" id="{106B4B2C-C53A-4620-BE5D-BFFFED1C5E6C}"/>
                </a:ext>
              </a:extLst>
            </p:cNvPr>
            <p:cNvSpPr/>
            <p:nvPr/>
          </p:nvSpPr>
          <p:spPr>
            <a:xfrm>
              <a:off x="682112" y="2872091"/>
              <a:ext cx="239283" cy="239283"/>
            </a:xfrm>
            <a:prstGeom prst="ellipse">
              <a:avLst/>
            </a:prstGeom>
            <a:solidFill>
              <a:srgbClr val="B9D0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="" xmlns:a16="http://schemas.microsoft.com/office/drawing/2014/main" id="{1E3838AD-0314-4D09-A47A-4A91433F9EE0}"/>
                </a:ext>
              </a:extLst>
            </p:cNvPr>
            <p:cNvSpPr/>
            <p:nvPr/>
          </p:nvSpPr>
          <p:spPr>
            <a:xfrm>
              <a:off x="1215836" y="2637789"/>
              <a:ext cx="1038758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По проекту было запланировано </a:t>
              </a:r>
              <a:r>
                <a:rPr lang="ru-RU" sz="2000" dirty="0">
                  <a:solidFill>
                    <a:srgbClr val="A72E88"/>
                  </a:solidFill>
                </a:rPr>
                <a:t>14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встреч с разными интересными людьми: психологами, врачами, киноведами, юристами и другие, которые были успешно проведены </a:t>
              </a:r>
              <a:r>
                <a:rPr lang="ru-RU" sz="2000" dirty="0">
                  <a:solidFill>
                    <a:srgbClr val="A72E88"/>
                  </a:solidFill>
                </a:rPr>
                <a:t>219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человек приняли участие в них</a:t>
              </a: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FBF6DFCB-4E63-466C-A1D1-7C45555F7ED9}"/>
              </a:ext>
            </a:extLst>
          </p:cNvPr>
          <p:cNvGrpSpPr/>
          <p:nvPr/>
        </p:nvGrpSpPr>
        <p:grpSpPr>
          <a:xfrm>
            <a:off x="682112" y="3309839"/>
            <a:ext cx="10921310" cy="615553"/>
            <a:chOff x="682112" y="3297608"/>
            <a:chExt cx="10921310" cy="615553"/>
          </a:xfrm>
        </p:grpSpPr>
        <p:sp>
          <p:nvSpPr>
            <p:cNvPr id="17" name="Овал 10">
              <a:extLst>
                <a:ext uri="{FF2B5EF4-FFF2-40B4-BE49-F238E27FC236}">
                  <a16:creationId xmlns="" xmlns:a16="http://schemas.microsoft.com/office/drawing/2014/main" id="{99442397-164E-4D18-A53C-C11233B62679}"/>
                </a:ext>
              </a:extLst>
            </p:cNvPr>
            <p:cNvSpPr/>
            <p:nvPr/>
          </p:nvSpPr>
          <p:spPr>
            <a:xfrm>
              <a:off x="682112" y="3485743"/>
              <a:ext cx="239283" cy="239283"/>
            </a:xfrm>
            <a:prstGeom prst="ellipse">
              <a:avLst/>
            </a:prstGeom>
            <a:solidFill>
              <a:srgbClr val="B9D0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="" xmlns:a16="http://schemas.microsoft.com/office/drawing/2014/main" id="{6BF89009-2C9E-44AD-BF29-4452FC76DB4D}"/>
                </a:ext>
              </a:extLst>
            </p:cNvPr>
            <p:cNvSpPr/>
            <p:nvPr/>
          </p:nvSpPr>
          <p:spPr>
            <a:xfrm>
              <a:off x="1215836" y="3297608"/>
              <a:ext cx="10387586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Еженедельно проводились встречи, мастер-классы в творческом объединении любителей декоративно-прикладного творчества, рукоделия, арт-терапии, было запланировано </a:t>
              </a:r>
              <a:r>
                <a:rPr lang="ru-RU" sz="2000" dirty="0">
                  <a:solidFill>
                    <a:srgbClr val="A72E88"/>
                  </a:solidFill>
                </a:rPr>
                <a:t>30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занятий, которые посетили </a:t>
              </a:r>
              <a:r>
                <a:rPr lang="ru-RU" sz="2000" dirty="0">
                  <a:solidFill>
                    <a:srgbClr val="A72E88"/>
                  </a:solidFill>
                </a:rPr>
                <a:t>396 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человек.</a:t>
              </a: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="" xmlns:a16="http://schemas.microsoft.com/office/drawing/2014/main" id="{BC1FB7FE-84A3-4B4D-853A-A6E19CBD8912}"/>
              </a:ext>
            </a:extLst>
          </p:cNvPr>
          <p:cNvGrpSpPr/>
          <p:nvPr/>
        </p:nvGrpSpPr>
        <p:grpSpPr>
          <a:xfrm>
            <a:off x="682112" y="3970645"/>
            <a:ext cx="10921310" cy="707886"/>
            <a:chOff x="682112" y="3867919"/>
            <a:chExt cx="10921310" cy="707886"/>
          </a:xfrm>
        </p:grpSpPr>
        <p:sp>
          <p:nvSpPr>
            <p:cNvPr id="19" name="Овал 10">
              <a:extLst>
                <a:ext uri="{FF2B5EF4-FFF2-40B4-BE49-F238E27FC236}">
                  <a16:creationId xmlns="" xmlns:a16="http://schemas.microsoft.com/office/drawing/2014/main" id="{5D3A2EF2-35D8-4A80-9CC8-2800A5219B64}"/>
                </a:ext>
              </a:extLst>
            </p:cNvPr>
            <p:cNvSpPr/>
            <p:nvPr/>
          </p:nvSpPr>
          <p:spPr>
            <a:xfrm>
              <a:off x="682112" y="4102221"/>
              <a:ext cx="239283" cy="239283"/>
            </a:xfrm>
            <a:prstGeom prst="ellipse">
              <a:avLst/>
            </a:prstGeom>
            <a:solidFill>
              <a:srgbClr val="B9D0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>
              <a:extLst>
                <a:ext uri="{FF2B5EF4-FFF2-40B4-BE49-F238E27FC236}">
                  <a16:creationId xmlns="" xmlns:a16="http://schemas.microsoft.com/office/drawing/2014/main" id="{49B55062-4C0F-4194-A771-A6861E8DCCEE}"/>
                </a:ext>
              </a:extLst>
            </p:cNvPr>
            <p:cNvSpPr/>
            <p:nvPr/>
          </p:nvSpPr>
          <p:spPr>
            <a:xfrm>
              <a:off x="1215836" y="3867919"/>
              <a:ext cx="1038758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В клубе любителей музыки «Альтернатива» были запланированы </a:t>
              </a:r>
              <a:r>
                <a:rPr lang="ru-RU" sz="2000" dirty="0">
                  <a:solidFill>
                    <a:srgbClr val="A72E88"/>
                  </a:solidFill>
                </a:rPr>
                <a:t>11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занятий, которые все были успешно   проведены, и их посетило </a:t>
              </a:r>
              <a:r>
                <a:rPr lang="ru-RU" sz="2000" dirty="0">
                  <a:solidFill>
                    <a:srgbClr val="A72E88"/>
                  </a:solidFill>
                </a:rPr>
                <a:t>342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человек.</a:t>
              </a:r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1E17AEB8-A816-412E-A115-DC742CB26B9F}"/>
              </a:ext>
            </a:extLst>
          </p:cNvPr>
          <p:cNvGrpSpPr/>
          <p:nvPr/>
        </p:nvGrpSpPr>
        <p:grpSpPr>
          <a:xfrm>
            <a:off x="682112" y="4723784"/>
            <a:ext cx="10921310" cy="615553"/>
            <a:chOff x="682112" y="4576979"/>
            <a:chExt cx="10921310" cy="615553"/>
          </a:xfrm>
        </p:grpSpPr>
        <p:sp>
          <p:nvSpPr>
            <p:cNvPr id="21" name="Овал 10">
              <a:extLst>
                <a:ext uri="{FF2B5EF4-FFF2-40B4-BE49-F238E27FC236}">
                  <a16:creationId xmlns="" xmlns:a16="http://schemas.microsoft.com/office/drawing/2014/main" id="{93D670E5-BB8C-4541-9621-D5FF05233A28}"/>
                </a:ext>
              </a:extLst>
            </p:cNvPr>
            <p:cNvSpPr/>
            <p:nvPr/>
          </p:nvSpPr>
          <p:spPr>
            <a:xfrm>
              <a:off x="682112" y="4765114"/>
              <a:ext cx="239283" cy="239283"/>
            </a:xfrm>
            <a:prstGeom prst="ellipse">
              <a:avLst/>
            </a:prstGeom>
            <a:solidFill>
              <a:srgbClr val="B9D0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="" xmlns:a16="http://schemas.microsoft.com/office/drawing/2014/main" id="{E79FEF50-7500-46D0-8EDB-0BA6EAAD54B0}"/>
                </a:ext>
              </a:extLst>
            </p:cNvPr>
            <p:cNvSpPr/>
            <p:nvPr/>
          </p:nvSpPr>
          <p:spPr>
            <a:xfrm>
              <a:off x="1215836" y="4576979"/>
              <a:ext cx="10387586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Благодаря данному проекту у библиотеки появилась группа из </a:t>
              </a:r>
              <a:r>
                <a:rPr lang="ru-RU" sz="2000" dirty="0">
                  <a:solidFill>
                    <a:srgbClr val="A72E88"/>
                  </a:solidFill>
                </a:rPr>
                <a:t>26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активных волонтеров пенсионеров, которые стали активом библиотеки и продолжают проект после его календарного завершения. </a:t>
              </a: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A12E5454-CD32-4B16-87B2-6B9D90F567F1}"/>
              </a:ext>
            </a:extLst>
          </p:cNvPr>
          <p:cNvGrpSpPr/>
          <p:nvPr/>
        </p:nvGrpSpPr>
        <p:grpSpPr>
          <a:xfrm>
            <a:off x="682112" y="5384590"/>
            <a:ext cx="10921310" cy="400110"/>
            <a:chOff x="682112" y="5196971"/>
            <a:chExt cx="10921310" cy="400110"/>
          </a:xfrm>
        </p:grpSpPr>
        <p:sp>
          <p:nvSpPr>
            <p:cNvPr id="24" name="Овал 10">
              <a:extLst>
                <a:ext uri="{FF2B5EF4-FFF2-40B4-BE49-F238E27FC236}">
                  <a16:creationId xmlns="" xmlns:a16="http://schemas.microsoft.com/office/drawing/2014/main" id="{D1FF7961-A75C-4A50-8E9E-815735C620FB}"/>
                </a:ext>
              </a:extLst>
            </p:cNvPr>
            <p:cNvSpPr/>
            <p:nvPr/>
          </p:nvSpPr>
          <p:spPr>
            <a:xfrm>
              <a:off x="682112" y="5277385"/>
              <a:ext cx="239283" cy="239283"/>
            </a:xfrm>
            <a:prstGeom prst="ellipse">
              <a:avLst/>
            </a:prstGeom>
            <a:solidFill>
              <a:srgbClr val="B9D0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>
              <a:extLst>
                <a:ext uri="{FF2B5EF4-FFF2-40B4-BE49-F238E27FC236}">
                  <a16:creationId xmlns="" xmlns:a16="http://schemas.microsoft.com/office/drawing/2014/main" id="{61E7926A-E7A8-43C0-920C-1F54B5326C98}"/>
                </a:ext>
              </a:extLst>
            </p:cNvPr>
            <p:cNvSpPr/>
            <p:nvPr/>
          </p:nvSpPr>
          <p:spPr>
            <a:xfrm>
              <a:off x="1215836" y="5196971"/>
              <a:ext cx="1038758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Создана выставка творческих работ (</a:t>
              </a:r>
              <a:r>
                <a:rPr lang="ru-RU" sz="2000" dirty="0">
                  <a:solidFill>
                    <a:srgbClr val="A72E88"/>
                  </a:solidFill>
                </a:rPr>
                <a:t>более 200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) , как показатель творчества участников, их фантазии и рукоделия на досуге.</a:t>
              </a: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="" xmlns:a16="http://schemas.microsoft.com/office/drawing/2014/main" id="{3CEABC77-5D0D-4CDA-9BD0-2593EB3002B0}"/>
              </a:ext>
            </a:extLst>
          </p:cNvPr>
          <p:cNvGrpSpPr/>
          <p:nvPr/>
        </p:nvGrpSpPr>
        <p:grpSpPr>
          <a:xfrm>
            <a:off x="682112" y="5829955"/>
            <a:ext cx="10921310" cy="400110"/>
            <a:chOff x="682112" y="5829955"/>
            <a:chExt cx="10921310" cy="400110"/>
          </a:xfrm>
        </p:grpSpPr>
        <p:sp>
          <p:nvSpPr>
            <p:cNvPr id="26" name="Овал 10">
              <a:extLst>
                <a:ext uri="{FF2B5EF4-FFF2-40B4-BE49-F238E27FC236}">
                  <a16:creationId xmlns="" xmlns:a16="http://schemas.microsoft.com/office/drawing/2014/main" id="{E9CA7CFC-A448-49A3-903B-3239E569E842}"/>
                </a:ext>
              </a:extLst>
            </p:cNvPr>
            <p:cNvSpPr/>
            <p:nvPr/>
          </p:nvSpPr>
          <p:spPr>
            <a:xfrm>
              <a:off x="682112" y="5910369"/>
              <a:ext cx="239283" cy="239283"/>
            </a:xfrm>
            <a:prstGeom prst="ellipse">
              <a:avLst/>
            </a:prstGeom>
            <a:solidFill>
              <a:srgbClr val="B9D0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>
              <a:extLst>
                <a:ext uri="{FF2B5EF4-FFF2-40B4-BE49-F238E27FC236}">
                  <a16:creationId xmlns="" xmlns:a16="http://schemas.microsoft.com/office/drawing/2014/main" id="{E149B5A0-C95B-45A5-9EDF-37153E8CA405}"/>
                </a:ext>
              </a:extLst>
            </p:cNvPr>
            <p:cNvSpPr/>
            <p:nvPr/>
          </p:nvSpPr>
          <p:spPr>
            <a:xfrm>
              <a:off x="1215836" y="5829955"/>
              <a:ext cx="1038758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Во время реализации проекта было организовано </a:t>
              </a:r>
              <a:r>
                <a:rPr lang="ru-RU" sz="2000" dirty="0">
                  <a:solidFill>
                    <a:srgbClr val="A72E88"/>
                  </a:solidFill>
                </a:rPr>
                <a:t>28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книжных выставок, на которых представлено более </a:t>
              </a:r>
              <a:r>
                <a:rPr lang="ru-RU" sz="2000" dirty="0">
                  <a:solidFill>
                    <a:srgbClr val="A72E88"/>
                  </a:solidFill>
                </a:rPr>
                <a:t>800</a:t>
              </a:r>
              <a:r>
                <a:rPr lang="ru-RU" sz="1400" kern="0" dirty="0">
                  <a:ea typeface="Arial Unicode MS" pitchFamily="34" charset="-128"/>
                  <a:cs typeface="Times New Roman" pitchFamily="18" charset="0"/>
                </a:rPr>
                <a:t> экземпляров книг. 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71316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388475A-0C6F-9641-A042-B188E420BA4B}"/>
              </a:ext>
            </a:extLst>
          </p:cNvPr>
          <p:cNvSpPr txBox="1"/>
          <p:nvPr/>
        </p:nvSpPr>
        <p:spPr>
          <a:xfrm>
            <a:off x="599089" y="588577"/>
            <a:ext cx="9983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реализации проекта</a:t>
            </a: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="" xmlns:a16="http://schemas.microsoft.com/office/drawing/2014/main" id="{444AD552-A7DD-B541-B481-B576E7BAE03B}"/>
              </a:ext>
            </a:extLst>
          </p:cNvPr>
          <p:cNvSpPr/>
          <p:nvPr/>
        </p:nvSpPr>
        <p:spPr>
          <a:xfrm>
            <a:off x="599089" y="4559040"/>
            <a:ext cx="4894418" cy="1832882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700" dirty="0">
                <a:solidFill>
                  <a:schemeClr val="bg1"/>
                </a:solidFill>
              </a:rPr>
              <a:t>через областной детский журнал "Золотой ключик", на сайте Липецкой региональной общественной организации "Коллегия психологов", на сайте ГБУ центра "</a:t>
            </a:r>
            <a:r>
              <a:rPr lang="ru-RU" sz="1700" dirty="0" err="1">
                <a:solidFill>
                  <a:schemeClr val="bg1"/>
                </a:solidFill>
              </a:rPr>
              <a:t>СемьЯ</a:t>
            </a:r>
            <a:r>
              <a:rPr lang="ru-RU" sz="1700" dirty="0">
                <a:solidFill>
                  <a:schemeClr val="bg1"/>
                </a:solidFill>
              </a:rPr>
              <a:t>", газета "Первый номер"," Липецкая газета", "</a:t>
            </a:r>
            <a:r>
              <a:rPr lang="ru-RU" sz="1700" dirty="0" err="1">
                <a:solidFill>
                  <a:schemeClr val="bg1"/>
                </a:solidFill>
              </a:rPr>
              <a:t>Липецкмедиа</a:t>
            </a:r>
            <a:r>
              <a:rPr lang="ru-RU" sz="1700" dirty="0">
                <a:solidFill>
                  <a:schemeClr val="bg1"/>
                </a:solidFill>
              </a:rPr>
              <a:t>", на радио.</a:t>
            </a: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="" xmlns:a16="http://schemas.microsoft.com/office/drawing/2014/main" id="{6925F8D5-4A90-3449-9C15-AFA3927AC4E0}"/>
              </a:ext>
            </a:extLst>
          </p:cNvPr>
          <p:cNvSpPr/>
          <p:nvPr/>
        </p:nvSpPr>
        <p:spPr>
          <a:xfrm>
            <a:off x="6533726" y="4559041"/>
            <a:ext cx="5216837" cy="1832881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800" b="0" i="0" dirty="0">
                <a:effectLst/>
              </a:rPr>
              <a:t>в обычном в онлайн-формате (на сайте учреждения), в группах </a:t>
            </a:r>
            <a:r>
              <a:rPr lang="ru-RU" sz="1800" b="0" i="0" dirty="0" err="1">
                <a:effectLst/>
              </a:rPr>
              <a:t>вк</a:t>
            </a:r>
            <a:r>
              <a:rPr lang="ru-RU" sz="1800" b="0" i="0" dirty="0">
                <a:effectLst/>
              </a:rPr>
              <a:t> библиотеки семейного чтения и других библиотек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29F979A0-EA67-4DA4-9CEB-F601FABB7807}"/>
              </a:ext>
            </a:extLst>
          </p:cNvPr>
          <p:cNvSpPr txBox="1"/>
          <p:nvPr/>
        </p:nvSpPr>
        <p:spPr>
          <a:xfrm>
            <a:off x="529548" y="1282260"/>
            <a:ext cx="1107387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>
                <a:solidFill>
                  <a:srgbClr val="000000"/>
                </a:solidFill>
                <a:effectLst/>
              </a:rPr>
              <a:t>Социальная эффективность от данного проекта очень велика. </a:t>
            </a:r>
          </a:p>
          <a:p>
            <a:r>
              <a:rPr lang="ru-RU" sz="2000" b="0" i="0" dirty="0">
                <a:solidFill>
                  <a:srgbClr val="000000"/>
                </a:solidFill>
                <a:effectLst/>
              </a:rPr>
              <a:t>Проект позволил одиноким пенсионерам избежать одиночества, приобщил к практикам здорового образа жизни, оказал поддержку социальному и физическому статусу людей пожилого возраста; дал возможность интеграции людей 60+ в интерфейсы современной цифровой экономики. Участие в проекте позволило обучить людей серебряного возраста навыкам работы с компьютером и использованию сервисов сети Интернет, наполнить жизни людей серебряного возраста смыслом, позитивом и положительными эмоциями.</a:t>
            </a:r>
            <a:endParaRPr lang="ru-RU" sz="20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CDD506E-4C6A-46CF-9563-0F8956C90C0D}"/>
              </a:ext>
            </a:extLst>
          </p:cNvPr>
          <p:cNvSpPr txBox="1"/>
          <p:nvPr/>
        </p:nvSpPr>
        <p:spPr>
          <a:xfrm>
            <a:off x="2907887" y="3851174"/>
            <a:ext cx="60945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>
                <a:effectLst/>
              </a:rPr>
              <a:t>Рекламная информация о проекте распространялась: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25682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1431</Words>
  <Application>Microsoft Office PowerPoint</Application>
  <PresentationFormat>Произвольный</PresentationFormat>
  <Paragraphs>110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Колаева Лилия Вячеславовна</dc:creator>
  <cp:lastModifiedBy>i.kolaeva</cp:lastModifiedBy>
  <cp:revision>41</cp:revision>
  <dcterms:created xsi:type="dcterms:W3CDTF">2025-04-22T12:48:07Z</dcterms:created>
  <dcterms:modified xsi:type="dcterms:W3CDTF">2025-04-23T13:16:59Z</dcterms:modified>
</cp:coreProperties>
</file>