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6858000" cx="12192000"/>
  <p:notesSz cx="6858000" cy="9144000"/>
  <p:embeddedFontLst>
    <p:embeddedFont>
      <p:font typeface="Playfair Display"/>
      <p:regular r:id="rId17"/>
      <p:bold r:id="rId18"/>
      <p:italic r:id="rId19"/>
      <p:boldItalic r:id="rId20"/>
    </p:embeddedFont>
    <p:embeddedFont>
      <p:font typeface="Playfair Display SemiBold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5" roundtripDataSignature="AMtx7mjRWRQhqVCsOtfPtLrqX31Dn4Pzj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layfairDisplay-boldItalic.fntdata"/><Relationship Id="rId22" Type="http://schemas.openxmlformats.org/officeDocument/2006/relationships/font" Target="fonts/PlayfairDisplaySemiBold-bold.fntdata"/><Relationship Id="rId21" Type="http://schemas.openxmlformats.org/officeDocument/2006/relationships/font" Target="fonts/PlayfairDisplaySemiBold-regular.fntdata"/><Relationship Id="rId24" Type="http://schemas.openxmlformats.org/officeDocument/2006/relationships/font" Target="fonts/PlayfairDisplaySemiBold-boldItalic.fntdata"/><Relationship Id="rId23" Type="http://schemas.openxmlformats.org/officeDocument/2006/relationships/font" Target="fonts/PlayfairDisplaySemiBold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5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font" Target="fonts/PlayfairDisplay-regular.fntdata"/><Relationship Id="rId16" Type="http://schemas.openxmlformats.org/officeDocument/2006/relationships/slide" Target="slides/slide12.xml"/><Relationship Id="rId19" Type="http://schemas.openxmlformats.org/officeDocument/2006/relationships/font" Target="fonts/PlayfairDisplay-italic.fntdata"/><Relationship Id="rId18" Type="http://schemas.openxmlformats.org/officeDocument/2006/relationships/font" Target="fonts/PlayfairDisplay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6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6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8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8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8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1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2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Relationship Id="rId4" Type="http://schemas.openxmlformats.org/officeDocument/2006/relationships/hyperlink" Target="https://vk.com/rashlamlenie_uborka_tzhilina" TargetMode="Externa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Relationship Id="rId4" Type="http://schemas.openxmlformats.org/officeDocument/2006/relationships/hyperlink" Target="https://vk.com/pyrograph_nn_zhilinatatiana" TargetMode="External"/><Relationship Id="rId5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hyperlink" Target="https://vk.com/rashlamlenie_uborka_tzhilina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Relationship Id="rId4" Type="http://schemas.openxmlformats.org/officeDocument/2006/relationships/hyperlink" Target="https://vk.com/im/convo/854369101?entrypoint=list_all&amp;w=wall-219744987_673" TargetMode="External"/><Relationship Id="rId10" Type="http://schemas.openxmlformats.org/officeDocument/2006/relationships/hyperlink" Target="https://vk.com/rashlamlenie_uborka_tzhilina" TargetMode="External"/><Relationship Id="rId9" Type="http://schemas.openxmlformats.org/officeDocument/2006/relationships/hyperlink" Target="https://vk.com/wall4079025_19554" TargetMode="External"/><Relationship Id="rId5" Type="http://schemas.openxmlformats.org/officeDocument/2006/relationships/hyperlink" Target="https://vk.com/im/convo/854369101?entrypoint=list_all&amp;w=wall-219744987_673" TargetMode="External"/><Relationship Id="rId6" Type="http://schemas.openxmlformats.org/officeDocument/2006/relationships/hyperlink" Target="https://vk.com/wall564853936_4843" TargetMode="External"/><Relationship Id="rId7" Type="http://schemas.openxmlformats.org/officeDocument/2006/relationships/hyperlink" Target="https://vk.com/wall-181555102_905" TargetMode="External"/><Relationship Id="rId8" Type="http://schemas.openxmlformats.org/officeDocument/2006/relationships/hyperlink" Target="https://vk.com/video-218611226_456239681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441434" y="1145628"/>
            <a:ext cx="11319642" cy="5370786"/>
          </a:xfrm>
          <a:prstGeom prst="roundRect">
            <a:avLst>
              <a:gd fmla="val 5904" name="adj"/>
            </a:avLst>
          </a:prstGeom>
          <a:solidFill>
            <a:srgbClr val="A72E8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62933" y="113255"/>
            <a:ext cx="1661510" cy="864208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/>
          <p:cNvSpPr txBox="1"/>
          <p:nvPr/>
        </p:nvSpPr>
        <p:spPr>
          <a:xfrm>
            <a:off x="767255" y="1848585"/>
            <a:ext cx="5979137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Всероссийский конкурсный отбор проектов </a:t>
            </a:r>
            <a:br>
              <a:rPr b="0" i="0" lang="ru-RU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ru-RU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«Женщины за здоровое общество»</a:t>
            </a:r>
            <a:endParaRPr/>
          </a:p>
        </p:txBody>
      </p:sp>
      <p:sp>
        <p:nvSpPr>
          <p:cNvPr id="87" name="Google Shape;87;p1"/>
          <p:cNvSpPr txBox="1"/>
          <p:nvPr/>
        </p:nvSpPr>
        <p:spPr>
          <a:xfrm>
            <a:off x="767250" y="2921925"/>
            <a:ext cx="8692500" cy="180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55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Расхламление домашнего пространства</a:t>
            </a:r>
            <a:endParaRPr/>
          </a:p>
        </p:txBody>
      </p:sp>
      <p:sp>
        <p:nvSpPr>
          <p:cNvPr id="88" name="Google Shape;88;p1"/>
          <p:cNvSpPr txBox="1"/>
          <p:nvPr/>
        </p:nvSpPr>
        <p:spPr>
          <a:xfrm>
            <a:off x="767255" y="5488042"/>
            <a:ext cx="78819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Руководитель команды: Жилина Татьяна Сергеевна, МАДОУ Детский сад №17 “Золушка”, </a:t>
            </a:r>
            <a:br>
              <a:rPr lang="ru-RU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Россия, Нижегородская обл., город Бор</a:t>
            </a:r>
            <a:endParaRPr/>
          </a:p>
        </p:txBody>
      </p:sp>
      <p:sp>
        <p:nvSpPr>
          <p:cNvPr id="89" name="Google Shape;89;p1"/>
          <p:cNvSpPr txBox="1"/>
          <p:nvPr/>
        </p:nvSpPr>
        <p:spPr>
          <a:xfrm>
            <a:off x="767255" y="4722827"/>
            <a:ext cx="47085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Здоровый образ жизни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Google Shape;200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26881" y="333972"/>
            <a:ext cx="1176541" cy="611959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p10"/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fmla="val 5834" name="adj"/>
            </a:avLst>
          </a:prstGeom>
          <a:noFill/>
          <a:ln cap="flat" cmpd="sng" w="19050">
            <a:solidFill>
              <a:srgbClr val="A2369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10"/>
          <p:cNvSpPr txBox="1"/>
          <p:nvPr/>
        </p:nvSpPr>
        <p:spPr>
          <a:xfrm>
            <a:off x="599090" y="588577"/>
            <a:ext cx="5553123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>
                <a:solidFill>
                  <a:srgbClr val="A72E88"/>
                </a:solidFill>
                <a:latin typeface="Playfair Display SemiBold"/>
                <a:ea typeface="Playfair Display SemiBold"/>
                <a:cs typeface="Playfair Display SemiBold"/>
                <a:sym typeface="Playfair Display SemiBold"/>
              </a:rPr>
              <a:t>Каналы продвижения проекта</a:t>
            </a:r>
            <a:endParaRPr/>
          </a:p>
        </p:txBody>
      </p:sp>
      <p:sp>
        <p:nvSpPr>
          <p:cNvPr id="203" name="Google Shape;203;p10"/>
          <p:cNvSpPr txBox="1"/>
          <p:nvPr/>
        </p:nvSpPr>
        <p:spPr>
          <a:xfrm>
            <a:off x="599090" y="1270454"/>
            <a:ext cx="107310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10"/>
          <p:cNvSpPr/>
          <p:nvPr/>
        </p:nvSpPr>
        <p:spPr>
          <a:xfrm>
            <a:off x="599100" y="1270446"/>
            <a:ext cx="2538600" cy="2190300"/>
          </a:xfrm>
          <a:prstGeom prst="roundRect">
            <a:avLst>
              <a:gd fmla="val 15840" name="adj"/>
            </a:avLst>
          </a:prstGeom>
          <a:solidFill>
            <a:srgbClr val="A72E88"/>
          </a:solidFill>
          <a:ln>
            <a:noFill/>
          </a:ln>
        </p:spPr>
        <p:txBody>
          <a:bodyPr anchorCtr="0" anchor="ctr" bIns="45700" lIns="180000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Соц сеть VK</a:t>
            </a:r>
            <a:endParaRPr/>
          </a:p>
        </p:txBody>
      </p:sp>
      <p:sp>
        <p:nvSpPr>
          <p:cNvPr id="205" name="Google Shape;205;p10"/>
          <p:cNvSpPr/>
          <p:nvPr/>
        </p:nvSpPr>
        <p:spPr>
          <a:xfrm>
            <a:off x="3265300" y="1270446"/>
            <a:ext cx="8327700" cy="2190300"/>
          </a:xfrm>
          <a:prstGeom prst="roundRect">
            <a:avLst>
              <a:gd fmla="val 15840" name="adj"/>
            </a:avLst>
          </a:prstGeom>
          <a:solidFill>
            <a:srgbClr val="A72E88"/>
          </a:solidFill>
          <a:ln>
            <a:noFill/>
          </a:ln>
        </p:spPr>
        <p:txBody>
          <a:bodyPr anchorCtr="0" anchor="ctr" bIns="45700" lIns="252000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Группа </a:t>
            </a:r>
            <a:r>
              <a:rPr lang="ru-RU" sz="180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https://vk.com/rashlamlenie_uborka_tzhilina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Инструменты: - </a:t>
            </a:r>
            <a:r>
              <a:rPr lang="ru-RU" sz="17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1. VK DONUT и закрытые статьи с описанием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-RU" sz="17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2. Сервис рассылок Senler и чат-боты с заданиями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-RU" sz="17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3. VK видео, VK звонки, VK клипы</a:t>
            </a:r>
            <a:endParaRPr sz="17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-RU" sz="17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4. Сайт Supa.ru для создания презентаций, гайдов и т.п.</a:t>
            </a:r>
            <a:endParaRPr sz="17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-RU" sz="17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5. Inshot или CapCut для монтажа видео</a:t>
            </a:r>
            <a:endParaRPr sz="17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-RU" sz="17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6. Приложение Фотоколлаж GridArt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10"/>
          <p:cNvSpPr/>
          <p:nvPr/>
        </p:nvSpPr>
        <p:spPr>
          <a:xfrm>
            <a:off x="599100" y="3742702"/>
            <a:ext cx="2538600" cy="1793100"/>
          </a:xfrm>
          <a:prstGeom prst="roundRect">
            <a:avLst>
              <a:gd fmla="val 15840" name="adj"/>
            </a:avLst>
          </a:prstGeom>
          <a:solidFill>
            <a:srgbClr val="A72E88"/>
          </a:solidFill>
          <a:ln>
            <a:noFill/>
          </a:ln>
        </p:spPr>
        <p:txBody>
          <a:bodyPr anchorCtr="0" anchor="ctr" bIns="45700" lIns="180000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Мессенджер Telegram</a:t>
            </a:r>
            <a:endParaRPr/>
          </a:p>
        </p:txBody>
      </p:sp>
      <p:sp>
        <p:nvSpPr>
          <p:cNvPr id="207" name="Google Shape;207;p10"/>
          <p:cNvSpPr/>
          <p:nvPr/>
        </p:nvSpPr>
        <p:spPr>
          <a:xfrm>
            <a:off x="3265300" y="3785276"/>
            <a:ext cx="8327700" cy="1716300"/>
          </a:xfrm>
          <a:prstGeom prst="roundRect">
            <a:avLst>
              <a:gd fmla="val 15840" name="adj"/>
            </a:avLst>
          </a:prstGeom>
          <a:solidFill>
            <a:srgbClr val="A72E88"/>
          </a:solidFill>
          <a:ln>
            <a:noFill/>
          </a:ln>
        </p:spPr>
        <p:txBody>
          <a:bodyPr anchorCtr="0" anchor="ctr" bIns="45700" lIns="252000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Участие в закрытых марафонах и обучениях от школы продвижения “Томат” и привлечение через комментарии заинтересованной аудитории в свою группу 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2" name="Google Shape;212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26881" y="333972"/>
            <a:ext cx="1176541" cy="611959"/>
          </a:xfrm>
          <a:prstGeom prst="rect">
            <a:avLst/>
          </a:prstGeom>
          <a:noFill/>
          <a:ln>
            <a:noFill/>
          </a:ln>
        </p:spPr>
      </p:pic>
      <p:sp>
        <p:nvSpPr>
          <p:cNvPr id="213" name="Google Shape;213;p11"/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fmla="val 5834" name="adj"/>
            </a:avLst>
          </a:prstGeom>
          <a:noFill/>
          <a:ln cap="flat" cmpd="sng" w="19050">
            <a:solidFill>
              <a:srgbClr val="A2369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11"/>
          <p:cNvSpPr txBox="1"/>
          <p:nvPr/>
        </p:nvSpPr>
        <p:spPr>
          <a:xfrm>
            <a:off x="599090" y="588577"/>
            <a:ext cx="1628972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>
                <a:solidFill>
                  <a:srgbClr val="A72E88"/>
                </a:solidFill>
                <a:latin typeface="Playfair Display SemiBold"/>
                <a:ea typeface="Playfair Display SemiBold"/>
                <a:cs typeface="Playfair Display SemiBold"/>
                <a:sym typeface="Playfair Display SemiBold"/>
              </a:rPr>
              <a:t>Ресурсы</a:t>
            </a:r>
            <a:endParaRPr/>
          </a:p>
        </p:txBody>
      </p:sp>
      <p:sp>
        <p:nvSpPr>
          <p:cNvPr id="215" name="Google Shape;215;p11"/>
          <p:cNvSpPr txBox="1"/>
          <p:nvPr/>
        </p:nvSpPr>
        <p:spPr>
          <a:xfrm>
            <a:off x="599090" y="1270454"/>
            <a:ext cx="107310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-RU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Указываются какие ресурсы есть в проекте, в т.ч. Финансовые, организационные, информационные и пр.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-RU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Отдельно выделяются какие ресурсы требуются проекту для его воплощения и реализации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11"/>
          <p:cNvSpPr txBox="1"/>
          <p:nvPr/>
        </p:nvSpPr>
        <p:spPr>
          <a:xfrm>
            <a:off x="622273" y="1952331"/>
            <a:ext cx="546945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5400">
                <a:solidFill>
                  <a:srgbClr val="B9D04A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  <p:sp>
        <p:nvSpPr>
          <p:cNvPr id="217" name="Google Shape;217;p11"/>
          <p:cNvSpPr txBox="1"/>
          <p:nvPr/>
        </p:nvSpPr>
        <p:spPr>
          <a:xfrm>
            <a:off x="599090" y="3258533"/>
            <a:ext cx="675185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5400">
                <a:solidFill>
                  <a:srgbClr val="B9D04A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</p:txBody>
      </p:sp>
      <p:sp>
        <p:nvSpPr>
          <p:cNvPr id="218" name="Google Shape;218;p11"/>
          <p:cNvSpPr txBox="1"/>
          <p:nvPr/>
        </p:nvSpPr>
        <p:spPr>
          <a:xfrm>
            <a:off x="616024" y="4645832"/>
            <a:ext cx="675185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5400">
                <a:solidFill>
                  <a:srgbClr val="B9D04A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/>
          </a:p>
        </p:txBody>
      </p:sp>
      <p:sp>
        <p:nvSpPr>
          <p:cNvPr id="219" name="Google Shape;219;p11"/>
          <p:cNvSpPr txBox="1"/>
          <p:nvPr/>
        </p:nvSpPr>
        <p:spPr>
          <a:xfrm>
            <a:off x="1264946" y="2099909"/>
            <a:ext cx="35415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Есть финансовая поддержка от платформы VK DONUT </a:t>
            </a:r>
            <a:endParaRPr/>
          </a:p>
        </p:txBody>
      </p:sp>
      <p:sp>
        <p:nvSpPr>
          <p:cNvPr id="220" name="Google Shape;220;p11"/>
          <p:cNvSpPr txBox="1"/>
          <p:nvPr/>
        </p:nvSpPr>
        <p:spPr>
          <a:xfrm>
            <a:off x="1264946" y="3429000"/>
            <a:ext cx="35415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Есть организационная поддержка от сервиса Senler (чат-бот, рассылки) </a:t>
            </a:r>
            <a:endParaRPr/>
          </a:p>
        </p:txBody>
      </p:sp>
      <p:sp>
        <p:nvSpPr>
          <p:cNvPr id="221" name="Google Shape;221;p11"/>
          <p:cNvSpPr txBox="1"/>
          <p:nvPr/>
        </p:nvSpPr>
        <p:spPr>
          <a:xfrm>
            <a:off x="1264946" y="4694006"/>
            <a:ext cx="35415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Есть информационная поддержка от школы продвижения Томат</a:t>
            </a:r>
            <a:endParaRPr/>
          </a:p>
        </p:txBody>
      </p:sp>
      <p:sp>
        <p:nvSpPr>
          <p:cNvPr id="222" name="Google Shape;222;p11"/>
          <p:cNvSpPr txBox="1"/>
          <p:nvPr/>
        </p:nvSpPr>
        <p:spPr>
          <a:xfrm>
            <a:off x="5407233" y="1952331"/>
            <a:ext cx="668773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5400">
                <a:solidFill>
                  <a:srgbClr val="B9D04A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/>
          </a:p>
        </p:txBody>
      </p:sp>
      <p:sp>
        <p:nvSpPr>
          <p:cNvPr id="223" name="Google Shape;223;p11"/>
          <p:cNvSpPr txBox="1"/>
          <p:nvPr/>
        </p:nvSpPr>
        <p:spPr>
          <a:xfrm>
            <a:off x="5430144" y="3258533"/>
            <a:ext cx="675185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5400">
                <a:solidFill>
                  <a:srgbClr val="B9D04A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/>
          </a:p>
        </p:txBody>
      </p:sp>
      <p:sp>
        <p:nvSpPr>
          <p:cNvPr id="224" name="Google Shape;224;p11"/>
          <p:cNvSpPr txBox="1"/>
          <p:nvPr/>
        </p:nvSpPr>
        <p:spPr>
          <a:xfrm>
            <a:off x="5447078" y="4645832"/>
            <a:ext cx="704039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5400">
                <a:solidFill>
                  <a:srgbClr val="B9D04A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/>
          </a:p>
        </p:txBody>
      </p:sp>
      <p:sp>
        <p:nvSpPr>
          <p:cNvPr id="225" name="Google Shape;225;p11"/>
          <p:cNvSpPr txBox="1"/>
          <p:nvPr/>
        </p:nvSpPr>
        <p:spPr>
          <a:xfrm>
            <a:off x="6049906" y="2099909"/>
            <a:ext cx="35415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Есть информационная поддержка от участников марафонов (отзывы, рекомендации)</a:t>
            </a:r>
            <a:endParaRPr/>
          </a:p>
        </p:txBody>
      </p:sp>
      <p:sp>
        <p:nvSpPr>
          <p:cNvPr id="226" name="Google Shape;226;p11"/>
          <p:cNvSpPr txBox="1"/>
          <p:nvPr/>
        </p:nvSpPr>
        <p:spPr>
          <a:xfrm>
            <a:off x="6096000" y="3234263"/>
            <a:ext cx="35415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Есть информационная поддержка от других смежных экспертов участвующих в коллаборациях (розыгрыши, прямые эфиры)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11"/>
          <p:cNvSpPr txBox="1"/>
          <p:nvPr/>
        </p:nvSpPr>
        <p:spPr>
          <a:xfrm>
            <a:off x="6096000" y="4742131"/>
            <a:ext cx="35415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-RU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Нужна рекламная поддержка с помощью Рекламного кабинета VK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2" name="Google Shape;232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26881" y="333972"/>
            <a:ext cx="1176541" cy="611959"/>
          </a:xfrm>
          <a:prstGeom prst="rect">
            <a:avLst/>
          </a:prstGeom>
          <a:noFill/>
          <a:ln>
            <a:noFill/>
          </a:ln>
        </p:spPr>
      </p:pic>
      <p:sp>
        <p:nvSpPr>
          <p:cNvPr id="233" name="Google Shape;233;p12"/>
          <p:cNvSpPr/>
          <p:nvPr/>
        </p:nvSpPr>
        <p:spPr>
          <a:xfrm>
            <a:off x="325821" y="252248"/>
            <a:ext cx="11697900" cy="6492600"/>
          </a:xfrm>
          <a:prstGeom prst="roundRect">
            <a:avLst>
              <a:gd fmla="val 5834" name="adj"/>
            </a:avLst>
          </a:prstGeom>
          <a:noFill/>
          <a:ln cap="flat" cmpd="sng" w="19050">
            <a:solidFill>
              <a:srgbClr val="A2369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12"/>
          <p:cNvSpPr txBox="1"/>
          <p:nvPr/>
        </p:nvSpPr>
        <p:spPr>
          <a:xfrm>
            <a:off x="599090" y="588577"/>
            <a:ext cx="319670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>
                <a:solidFill>
                  <a:srgbClr val="A72E88"/>
                </a:solidFill>
                <a:latin typeface="Playfair Display SemiBold"/>
                <a:ea typeface="Playfair Display SemiBold"/>
                <a:cs typeface="Playfair Display SemiBold"/>
                <a:sym typeface="Playfair Display SemiBold"/>
              </a:rPr>
              <a:t>Команда проекта</a:t>
            </a:r>
            <a:endParaRPr/>
          </a:p>
        </p:txBody>
      </p:sp>
      <p:sp>
        <p:nvSpPr>
          <p:cNvPr id="235" name="Google Shape;235;p12"/>
          <p:cNvSpPr txBox="1"/>
          <p:nvPr/>
        </p:nvSpPr>
        <p:spPr>
          <a:xfrm>
            <a:off x="599089" y="1162209"/>
            <a:ext cx="110379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12"/>
          <p:cNvSpPr/>
          <p:nvPr/>
        </p:nvSpPr>
        <p:spPr>
          <a:xfrm>
            <a:off x="659077" y="2050775"/>
            <a:ext cx="1385100" cy="1385100"/>
          </a:xfrm>
          <a:prstGeom prst="ellipse">
            <a:avLst/>
          </a:prstGeom>
          <a:solidFill>
            <a:srgbClr val="F2F2F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12"/>
          <p:cNvSpPr txBox="1"/>
          <p:nvPr/>
        </p:nvSpPr>
        <p:spPr>
          <a:xfrm>
            <a:off x="2223025" y="1994688"/>
            <a:ext cx="7452000" cy="193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Жилина Татьяна Сергеевна</a:t>
            </a:r>
            <a:r>
              <a:rPr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страна Россия, </a:t>
            </a:r>
            <a:r>
              <a:rPr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Нижегородская обл.</a:t>
            </a:r>
            <a:r>
              <a:rPr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город Бор</a:t>
            </a:r>
            <a:r>
              <a:rPr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п</a:t>
            </a:r>
            <a:r>
              <a:rPr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рожива</a:t>
            </a:r>
            <a:r>
              <a:rPr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ющая</a:t>
            </a:r>
            <a:r>
              <a:rPr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г</a:t>
            </a:r>
            <a:r>
              <a:rPr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.Бор, ул. Луначарского, д.214, кв.14</a:t>
            </a:r>
            <a:r>
              <a:rPr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год рождения 14.06.1990, интересы: народный вокал и выпускница народного ансамбля </a:t>
            </a:r>
            <a:r>
              <a:rPr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“Светлица”</a:t>
            </a:r>
            <a:r>
              <a:rPr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выжигание на дереве картин</a:t>
            </a:r>
            <a:r>
              <a:rPr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20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https://vk.com/pyrograph_nn_zhilinatatiana</a:t>
            </a:r>
            <a:r>
              <a:rPr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, художник и ученик художественной школы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12"/>
          <p:cNvSpPr txBox="1"/>
          <p:nvPr/>
        </p:nvSpPr>
        <p:spPr>
          <a:xfrm>
            <a:off x="2223025" y="4817075"/>
            <a:ext cx="7605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/>
              <a:t>При поддержке МАДОУ Детский сад №17 “Золушка” г. Бор</a:t>
            </a:r>
            <a:endParaRPr sz="1800"/>
          </a:p>
        </p:txBody>
      </p:sp>
      <p:sp>
        <p:nvSpPr>
          <p:cNvPr id="239" name="Google Shape;239;p12"/>
          <p:cNvSpPr txBox="1"/>
          <p:nvPr/>
        </p:nvSpPr>
        <p:spPr>
          <a:xfrm>
            <a:off x="8114727" y="3126847"/>
            <a:ext cx="34260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p12"/>
          <p:cNvSpPr txBox="1"/>
          <p:nvPr/>
        </p:nvSpPr>
        <p:spPr>
          <a:xfrm>
            <a:off x="8114727" y="4807261"/>
            <a:ext cx="34260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12"/>
          <p:cNvSpPr txBox="1"/>
          <p:nvPr/>
        </p:nvSpPr>
        <p:spPr>
          <a:xfrm>
            <a:off x="678449" y="1299358"/>
            <a:ext cx="3038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>
                <a:solidFill>
                  <a:srgbClr val="A72E88"/>
                </a:solidFill>
                <a:latin typeface="Playfair Display SemiBold"/>
                <a:ea typeface="Playfair Display SemiBold"/>
                <a:cs typeface="Playfair Display SemiBold"/>
                <a:sym typeface="Playfair Display SemiBold"/>
              </a:rPr>
              <a:t>Руководители проекта</a:t>
            </a:r>
            <a:endParaRPr/>
          </a:p>
        </p:txBody>
      </p:sp>
      <p:sp>
        <p:nvSpPr>
          <p:cNvPr id="242" name="Google Shape;242;p12"/>
          <p:cNvSpPr txBox="1"/>
          <p:nvPr/>
        </p:nvSpPr>
        <p:spPr>
          <a:xfrm>
            <a:off x="6364656" y="2585320"/>
            <a:ext cx="35334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43" name="Google Shape;243;p1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99088" y="2050775"/>
            <a:ext cx="1504950" cy="165735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26881" y="333972"/>
            <a:ext cx="1176541" cy="611959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2"/>
          <p:cNvSpPr/>
          <p:nvPr/>
        </p:nvSpPr>
        <p:spPr>
          <a:xfrm>
            <a:off x="325821" y="252248"/>
            <a:ext cx="11697900" cy="6492600"/>
          </a:xfrm>
          <a:prstGeom prst="roundRect">
            <a:avLst>
              <a:gd fmla="val 5834" name="adj"/>
            </a:avLst>
          </a:prstGeom>
          <a:noFill/>
          <a:ln cap="flat" cmpd="sng" w="19050">
            <a:solidFill>
              <a:srgbClr val="A2369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/>
          <p:cNvSpPr txBox="1"/>
          <p:nvPr/>
        </p:nvSpPr>
        <p:spPr>
          <a:xfrm>
            <a:off x="599090" y="588577"/>
            <a:ext cx="751038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>
                <a:solidFill>
                  <a:srgbClr val="A72E88"/>
                </a:solidFill>
                <a:latin typeface="Playfair Display SemiBold"/>
                <a:ea typeface="Playfair Display SemiBold"/>
                <a:cs typeface="Playfair Display SemiBold"/>
                <a:sym typeface="Playfair Display SemiBold"/>
              </a:rPr>
              <a:t>Проблематизация. Актуальность проекта</a:t>
            </a:r>
            <a:endParaRPr/>
          </a:p>
        </p:txBody>
      </p:sp>
      <p:sp>
        <p:nvSpPr>
          <p:cNvPr id="97" name="Google Shape;97;p2"/>
          <p:cNvSpPr/>
          <p:nvPr/>
        </p:nvSpPr>
        <p:spPr>
          <a:xfrm>
            <a:off x="730500" y="1197227"/>
            <a:ext cx="10731000" cy="4748700"/>
          </a:xfrm>
          <a:prstGeom prst="roundRect">
            <a:avLst>
              <a:gd fmla="val 6704" name="adj"/>
            </a:avLst>
          </a:prstGeom>
          <a:solidFill>
            <a:srgbClr val="A72E8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2"/>
          <p:cNvSpPr txBox="1"/>
          <p:nvPr/>
        </p:nvSpPr>
        <p:spPr>
          <a:xfrm>
            <a:off x="1770752" y="1435690"/>
            <a:ext cx="92958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Психологическое благополучие и снижение стресса: У женщин повышен уровень тревожности из-за постоянного захламленного дома, с которым сложно справиться в одиночку в условиях постоянной занятости. Избавление от лишних вещей и упорядочивание пространства помогает снять стресс, почувствовать себя хозяйкой своего дома, что благотворно влияет на состояние здоровья.</a:t>
            </a:r>
            <a:endParaRPr/>
          </a:p>
        </p:txBody>
      </p:sp>
      <p:sp>
        <p:nvSpPr>
          <p:cNvPr id="99" name="Google Shape;99;p2"/>
          <p:cNvSpPr txBox="1"/>
          <p:nvPr/>
        </p:nvSpPr>
        <p:spPr>
          <a:xfrm>
            <a:off x="1770752" y="2913194"/>
            <a:ext cx="92958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Улучшение семейных отношений: По опросу ТАСС более 40% россиян ссорятся на фоне беспорядка. Проект по расхламлению может стать основой для совместной деятельности, укрепляющей семейные связи. В чистом организованном доме меньше причин для конфликтов, потому что каждый знает где какая вещь лежит и может легко ее найти или положить на место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"/>
          <p:cNvSpPr txBox="1"/>
          <p:nvPr/>
        </p:nvSpPr>
        <p:spPr>
          <a:xfrm>
            <a:off x="1904152" y="4483892"/>
            <a:ext cx="92958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Осознанное потребление и забота об экологии: Расхламление помогает не только избавиться от лишних вещей, но и формирует привычку экологичного образа жизни. Способствует снижению уровня потребительства и развивает стремление к благотворительности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"/>
          <p:cNvSpPr txBox="1"/>
          <p:nvPr/>
        </p:nvSpPr>
        <p:spPr>
          <a:xfrm>
            <a:off x="969000" y="1712750"/>
            <a:ext cx="6111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5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  <p:sp>
        <p:nvSpPr>
          <p:cNvPr id="102" name="Google Shape;102;p2"/>
          <p:cNvSpPr txBox="1"/>
          <p:nvPr/>
        </p:nvSpPr>
        <p:spPr>
          <a:xfrm>
            <a:off x="936903" y="3237091"/>
            <a:ext cx="6753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5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</p:txBody>
      </p:sp>
      <p:sp>
        <p:nvSpPr>
          <p:cNvPr id="103" name="Google Shape;103;p2"/>
          <p:cNvSpPr txBox="1"/>
          <p:nvPr/>
        </p:nvSpPr>
        <p:spPr>
          <a:xfrm>
            <a:off x="936912" y="4622493"/>
            <a:ext cx="6753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5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/>
          </a:p>
        </p:txBody>
      </p:sp>
      <p:sp>
        <p:nvSpPr>
          <p:cNvPr id="104" name="Google Shape;104;p2"/>
          <p:cNvSpPr txBox="1"/>
          <p:nvPr/>
        </p:nvSpPr>
        <p:spPr>
          <a:xfrm>
            <a:off x="1580100" y="6031350"/>
            <a:ext cx="88569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Реализация проекта проводится на территории РФ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26881" y="333972"/>
            <a:ext cx="1176541" cy="611959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3"/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fmla="val 5834" name="adj"/>
            </a:avLst>
          </a:prstGeom>
          <a:noFill/>
          <a:ln cap="flat" cmpd="sng" w="19050">
            <a:solidFill>
              <a:srgbClr val="A2369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3"/>
          <p:cNvSpPr txBox="1"/>
          <p:nvPr/>
        </p:nvSpPr>
        <p:spPr>
          <a:xfrm>
            <a:off x="599090" y="588577"/>
            <a:ext cx="356860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>
                <a:solidFill>
                  <a:srgbClr val="A72E88"/>
                </a:solidFill>
                <a:latin typeface="Playfair Display SemiBold"/>
                <a:ea typeface="Playfair Display SemiBold"/>
                <a:cs typeface="Playfair Display SemiBold"/>
                <a:sym typeface="Playfair Display SemiBold"/>
              </a:rPr>
              <a:t>Целевая аудитория</a:t>
            </a:r>
            <a:endParaRPr/>
          </a:p>
        </p:txBody>
      </p:sp>
      <p:sp>
        <p:nvSpPr>
          <p:cNvPr id="112" name="Google Shape;112;p3"/>
          <p:cNvSpPr txBox="1"/>
          <p:nvPr/>
        </p:nvSpPr>
        <p:spPr>
          <a:xfrm>
            <a:off x="599100" y="1545025"/>
            <a:ext cx="7707600" cy="255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Возраст: 25-45 лет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Пол: женщины (90%) и мужчины (10%)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Социальный статус: средний класс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Образование: высшее, неполное высшее, профессионально техническое 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Занятость: Профессионалы, работающие в офисах или фрилансеры, домохозяйки, мамы в декрете, творческие люди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География: городские жители, жители поселков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Google Shape;117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26881" y="333972"/>
            <a:ext cx="1176541" cy="611959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4"/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fmla="val 5834" name="adj"/>
            </a:avLst>
          </a:prstGeom>
          <a:noFill/>
          <a:ln cap="flat" cmpd="sng" w="19050">
            <a:solidFill>
              <a:srgbClr val="A2369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4"/>
          <p:cNvSpPr txBox="1"/>
          <p:nvPr/>
        </p:nvSpPr>
        <p:spPr>
          <a:xfrm>
            <a:off x="599090" y="588577"/>
            <a:ext cx="6250429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>
                <a:solidFill>
                  <a:srgbClr val="A72E88"/>
                </a:solidFill>
                <a:latin typeface="Playfair Display SemiBold"/>
                <a:ea typeface="Playfair Display SemiBold"/>
                <a:cs typeface="Playfair Display SemiBold"/>
                <a:sym typeface="Playfair Display SemiBold"/>
              </a:rPr>
              <a:t>Стадия проекта. Зрелость проекта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rgbClr val="A72E88"/>
              </a:solidFill>
              <a:latin typeface="Playfair Display SemiBold"/>
              <a:ea typeface="Playfair Display SemiBold"/>
              <a:cs typeface="Playfair Display SemiBold"/>
              <a:sym typeface="Playfair Display SemiBold"/>
            </a:endParaRPr>
          </a:p>
        </p:txBody>
      </p:sp>
      <p:sp>
        <p:nvSpPr>
          <p:cNvPr id="120" name="Google Shape;120;p4"/>
          <p:cNvSpPr txBox="1"/>
          <p:nvPr/>
        </p:nvSpPr>
        <p:spPr>
          <a:xfrm>
            <a:off x="1039528" y="1918069"/>
            <a:ext cx="10290600" cy="17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marR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</a:t>
            </a:r>
            <a:r>
              <a:rPr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спешная практика (кейс) (проект продуман, есть команда, ресурсы, проект прошел внедрение на целевой аудитории, может быть использован как «лучшая практика» для масштабирования на других площадках или расширении целевой аудитории)</a:t>
            </a:r>
            <a:endParaRPr/>
          </a:p>
          <a:p>
            <a:pPr indent="0" lvl="0" marL="0" marR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4"/>
          <p:cNvSpPr txBox="1"/>
          <p:nvPr/>
        </p:nvSpPr>
        <p:spPr>
          <a:xfrm>
            <a:off x="599090" y="1324418"/>
            <a:ext cx="10731062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Выбирается один из возможных вариантов статусов проекта:</a:t>
            </a:r>
            <a:endParaRPr/>
          </a:p>
        </p:txBody>
      </p:sp>
      <p:sp>
        <p:nvSpPr>
          <p:cNvPr id="122" name="Google Shape;122;p4"/>
          <p:cNvSpPr/>
          <p:nvPr/>
        </p:nvSpPr>
        <p:spPr>
          <a:xfrm>
            <a:off x="707844" y="2481189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Google Shape;127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26881" y="333972"/>
            <a:ext cx="1176541" cy="611959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5"/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fmla="val 5834" name="adj"/>
            </a:avLst>
          </a:prstGeom>
          <a:noFill/>
          <a:ln cap="flat" cmpd="sng" w="19050">
            <a:solidFill>
              <a:srgbClr val="A2369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5"/>
          <p:cNvSpPr txBox="1"/>
          <p:nvPr/>
        </p:nvSpPr>
        <p:spPr>
          <a:xfrm>
            <a:off x="599090" y="588577"/>
            <a:ext cx="722665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>
                <a:solidFill>
                  <a:srgbClr val="A72E88"/>
                </a:solidFill>
                <a:latin typeface="Playfair Display SemiBold"/>
                <a:ea typeface="Playfair Display SemiBold"/>
                <a:cs typeface="Playfair Display SemiBold"/>
                <a:sym typeface="Playfair Display SemiBold"/>
              </a:rPr>
              <a:t>Миссия проекта. Цели и задачи проекта</a:t>
            </a:r>
            <a:endParaRPr/>
          </a:p>
        </p:txBody>
      </p:sp>
      <p:sp>
        <p:nvSpPr>
          <p:cNvPr id="130" name="Google Shape;130;p5"/>
          <p:cNvSpPr txBox="1"/>
          <p:nvPr/>
        </p:nvSpPr>
        <p:spPr>
          <a:xfrm>
            <a:off x="599090" y="1301123"/>
            <a:ext cx="11078700" cy="132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Миссия проекта по расхламлению домашнего пространства заключается в создании комфортной, функциональной и гармоничной среды для жизни и отдыха. Проект стремится помочь людям избавиться от лишнего, организовать свое пространство и улучшить качество жизни, способствуя тем самым психологическому благополучию и повышению продуктивности.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5"/>
          <p:cNvSpPr txBox="1"/>
          <p:nvPr/>
        </p:nvSpPr>
        <p:spPr>
          <a:xfrm>
            <a:off x="787531" y="3199152"/>
            <a:ext cx="546945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5400">
                <a:solidFill>
                  <a:srgbClr val="A72E88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  <p:sp>
        <p:nvSpPr>
          <p:cNvPr id="132" name="Google Shape;132;p5"/>
          <p:cNvSpPr txBox="1"/>
          <p:nvPr/>
        </p:nvSpPr>
        <p:spPr>
          <a:xfrm>
            <a:off x="764348" y="4004909"/>
            <a:ext cx="675185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5400">
                <a:solidFill>
                  <a:srgbClr val="A72E88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</p:txBody>
      </p:sp>
      <p:sp>
        <p:nvSpPr>
          <p:cNvPr id="133" name="Google Shape;133;p5"/>
          <p:cNvSpPr txBox="1"/>
          <p:nvPr/>
        </p:nvSpPr>
        <p:spPr>
          <a:xfrm>
            <a:off x="781282" y="4849361"/>
            <a:ext cx="675185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5400">
                <a:solidFill>
                  <a:srgbClr val="A72E88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/>
          </a:p>
        </p:txBody>
      </p:sp>
      <p:sp>
        <p:nvSpPr>
          <p:cNvPr id="134" name="Google Shape;134;p5"/>
          <p:cNvSpPr txBox="1"/>
          <p:nvPr/>
        </p:nvSpPr>
        <p:spPr>
          <a:xfrm>
            <a:off x="4898792" y="3199152"/>
            <a:ext cx="546945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5400">
                <a:solidFill>
                  <a:srgbClr val="B9D04A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  <p:sp>
        <p:nvSpPr>
          <p:cNvPr id="135" name="Google Shape;135;p5"/>
          <p:cNvSpPr txBox="1"/>
          <p:nvPr/>
        </p:nvSpPr>
        <p:spPr>
          <a:xfrm>
            <a:off x="4875609" y="4004909"/>
            <a:ext cx="675185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5400">
                <a:solidFill>
                  <a:srgbClr val="B9D04A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</p:txBody>
      </p:sp>
      <p:sp>
        <p:nvSpPr>
          <p:cNvPr id="136" name="Google Shape;136;p5"/>
          <p:cNvSpPr txBox="1"/>
          <p:nvPr/>
        </p:nvSpPr>
        <p:spPr>
          <a:xfrm>
            <a:off x="4892543" y="4849361"/>
            <a:ext cx="675185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5400">
                <a:solidFill>
                  <a:srgbClr val="B9D04A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/>
          </a:p>
        </p:txBody>
      </p:sp>
      <p:sp>
        <p:nvSpPr>
          <p:cNvPr id="137" name="Google Shape;137;p5"/>
          <p:cNvSpPr txBox="1"/>
          <p:nvPr/>
        </p:nvSpPr>
        <p:spPr>
          <a:xfrm>
            <a:off x="786088" y="2534664"/>
            <a:ext cx="267733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>
                <a:solidFill>
                  <a:srgbClr val="0C0C0C"/>
                </a:solidFill>
                <a:latin typeface="Playfair Display SemiBold"/>
                <a:ea typeface="Playfair Display SemiBold"/>
                <a:cs typeface="Playfair Display SemiBold"/>
                <a:sym typeface="Playfair Display SemiBold"/>
              </a:rPr>
              <a:t>Цели и задачи</a:t>
            </a:r>
            <a:endParaRPr/>
          </a:p>
        </p:txBody>
      </p:sp>
      <p:sp>
        <p:nvSpPr>
          <p:cNvPr id="138" name="Google Shape;138;p5"/>
          <p:cNvSpPr txBox="1"/>
          <p:nvPr/>
        </p:nvSpPr>
        <p:spPr>
          <a:xfrm>
            <a:off x="1430204" y="3346730"/>
            <a:ext cx="354152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Упрощение бытовой жизни</a:t>
            </a:r>
            <a:endParaRPr/>
          </a:p>
        </p:txBody>
      </p:sp>
      <p:sp>
        <p:nvSpPr>
          <p:cNvPr id="139" name="Google Shape;139;p5"/>
          <p:cNvSpPr txBox="1"/>
          <p:nvPr/>
        </p:nvSpPr>
        <p:spPr>
          <a:xfrm>
            <a:off x="1430204" y="4175376"/>
            <a:ext cx="35415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Улучшение психоэмоционального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состояния в семье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5"/>
          <p:cNvSpPr txBox="1"/>
          <p:nvPr/>
        </p:nvSpPr>
        <p:spPr>
          <a:xfrm>
            <a:off x="1430204" y="5084110"/>
            <a:ext cx="3541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Сообщество единомышленников</a:t>
            </a:r>
            <a:endParaRPr/>
          </a:p>
        </p:txBody>
      </p:sp>
      <p:sp>
        <p:nvSpPr>
          <p:cNvPr id="141" name="Google Shape;141;p5"/>
          <p:cNvSpPr txBox="1"/>
          <p:nvPr/>
        </p:nvSpPr>
        <p:spPr>
          <a:xfrm>
            <a:off x="5637575" y="3346725"/>
            <a:ext cx="48831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Разработка обучающих марафонов и проведение мероприятий офлайн и онлайн</a:t>
            </a:r>
            <a:endParaRPr/>
          </a:p>
        </p:txBody>
      </p:sp>
      <p:sp>
        <p:nvSpPr>
          <p:cNvPr id="142" name="Google Shape;142;p5"/>
          <p:cNvSpPr txBox="1"/>
          <p:nvPr/>
        </p:nvSpPr>
        <p:spPr>
          <a:xfrm>
            <a:off x="5637572" y="4175375"/>
            <a:ext cx="44679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Организация клуба для поддержки и консультации в режиме онлайн</a:t>
            </a:r>
            <a:endParaRPr/>
          </a:p>
        </p:txBody>
      </p:sp>
      <p:sp>
        <p:nvSpPr>
          <p:cNvPr id="143" name="Google Shape;143;p5"/>
          <p:cNvSpPr txBox="1"/>
          <p:nvPr/>
        </p:nvSpPr>
        <p:spPr>
          <a:xfrm>
            <a:off x="5637575" y="4849325"/>
            <a:ext cx="46986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Сбор отзывов и результатов, мониторинг прогресса улучшения, адаптация к потребностям аудитории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Google Shape;148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26881" y="333972"/>
            <a:ext cx="1176541" cy="611959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6"/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fmla="val 5834" name="adj"/>
            </a:avLst>
          </a:prstGeom>
          <a:noFill/>
          <a:ln cap="flat" cmpd="sng" w="19050">
            <a:solidFill>
              <a:srgbClr val="A2369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6"/>
          <p:cNvSpPr txBox="1"/>
          <p:nvPr/>
        </p:nvSpPr>
        <p:spPr>
          <a:xfrm>
            <a:off x="599090" y="588577"/>
            <a:ext cx="2531462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>
                <a:solidFill>
                  <a:srgbClr val="A72E88"/>
                </a:solidFill>
                <a:latin typeface="Playfair Display SemiBold"/>
                <a:ea typeface="Playfair Display SemiBold"/>
                <a:cs typeface="Playfair Display SemiBold"/>
                <a:sym typeface="Playfair Display SemiBold"/>
              </a:rPr>
              <a:t>Суть проекта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rgbClr val="A72E88"/>
              </a:solidFill>
              <a:latin typeface="Playfair Display SemiBold"/>
              <a:ea typeface="Playfair Display SemiBold"/>
              <a:cs typeface="Playfair Display SemiBold"/>
              <a:sym typeface="Playfair Display SemiBold"/>
            </a:endParaRPr>
          </a:p>
        </p:txBody>
      </p:sp>
      <p:sp>
        <p:nvSpPr>
          <p:cNvPr id="151" name="Google Shape;151;p6"/>
          <p:cNvSpPr txBox="1"/>
          <p:nvPr/>
        </p:nvSpPr>
        <p:spPr>
          <a:xfrm>
            <a:off x="599090" y="1092540"/>
            <a:ext cx="107310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</a:t>
            </a:r>
            <a:r>
              <a:rPr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роект «Расхламление домашнего пространства» о создании устойчивого изменения в жизни людей, что позволит им не только освободиться от лишнего, но и обрести гармонию в своем окружении; «механика» проекта: марафоны и игры внутри закрытого клуба</a:t>
            </a:r>
            <a:endParaRPr/>
          </a:p>
        </p:txBody>
      </p:sp>
      <p:sp>
        <p:nvSpPr>
          <p:cNvPr id="152" name="Google Shape;152;p6"/>
          <p:cNvSpPr/>
          <p:nvPr/>
        </p:nvSpPr>
        <p:spPr>
          <a:xfrm>
            <a:off x="1266718" y="2254942"/>
            <a:ext cx="9658564" cy="1150475"/>
          </a:xfrm>
          <a:prstGeom prst="roundRect">
            <a:avLst>
              <a:gd fmla="val 15840" name="adj"/>
            </a:avLst>
          </a:prstGeom>
          <a:solidFill>
            <a:srgbClr val="A72E8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-RU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Проект состоит из: марафона по расхламлению “Уборка в стиле Мари Кондо”, мини-курса “Авито продажи”, марафона “Организация пространства”, марафона “Цифровое расхламление”, “Игры минималистов”, закрытых прямых эфиров.</a:t>
            </a:r>
            <a:endParaRPr sz="2000"/>
          </a:p>
        </p:txBody>
      </p:sp>
      <p:sp>
        <p:nvSpPr>
          <p:cNvPr id="153" name="Google Shape;153;p6"/>
          <p:cNvSpPr/>
          <p:nvPr/>
        </p:nvSpPr>
        <p:spPr>
          <a:xfrm>
            <a:off x="1266718" y="3640621"/>
            <a:ext cx="9658564" cy="1150475"/>
          </a:xfrm>
          <a:prstGeom prst="roundRect">
            <a:avLst>
              <a:gd fmla="val 15840" name="adj"/>
            </a:avLst>
          </a:prstGeom>
          <a:solidFill>
            <a:srgbClr val="A72E8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Проект реализован в социальной сети ВК в сообществе Расхламление и порядок от Татьяны Жилиной </a:t>
            </a:r>
            <a:r>
              <a:rPr lang="ru-RU" sz="20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https://vk.com/rashlamlenie_uborka_tzhilina</a:t>
            </a:r>
            <a:r>
              <a:rPr lang="ru-RU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на базе VK DONUT</a:t>
            </a:r>
            <a:endParaRPr sz="2000"/>
          </a:p>
        </p:txBody>
      </p:sp>
      <p:sp>
        <p:nvSpPr>
          <p:cNvPr id="154" name="Google Shape;154;p6"/>
          <p:cNvSpPr/>
          <p:nvPr/>
        </p:nvSpPr>
        <p:spPr>
          <a:xfrm>
            <a:off x="1266718" y="5026300"/>
            <a:ext cx="9658564" cy="1150475"/>
          </a:xfrm>
          <a:prstGeom prst="roundRect">
            <a:avLst>
              <a:gd fmla="val 15840" name="adj"/>
            </a:avLst>
          </a:prstGeom>
          <a:solidFill>
            <a:srgbClr val="A72E8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-RU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Проект настроен на выдачу ежедневных заданий с активной поддержкой в закрытом чате клуба, темп выполнения заданий выбирает сам участник проекта, что позволяет расхламлять и организовывать свое домашнее пространство в комфортном темпе</a:t>
            </a:r>
            <a:endParaRPr sz="2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" name="Google Shape;159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26881" y="333972"/>
            <a:ext cx="1176541" cy="611959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Google Shape;160;p7"/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fmla="val 5834" name="adj"/>
            </a:avLst>
          </a:prstGeom>
          <a:noFill/>
          <a:ln cap="flat" cmpd="sng" w="19050">
            <a:solidFill>
              <a:srgbClr val="A2369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7"/>
          <p:cNvSpPr txBox="1"/>
          <p:nvPr/>
        </p:nvSpPr>
        <p:spPr>
          <a:xfrm>
            <a:off x="599090" y="588577"/>
            <a:ext cx="3432350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>
                <a:solidFill>
                  <a:srgbClr val="A72E88"/>
                </a:solidFill>
                <a:latin typeface="Playfair Display SemiBold"/>
                <a:ea typeface="Playfair Display SemiBold"/>
                <a:cs typeface="Playfair Display SemiBold"/>
                <a:sym typeface="Playfair Display SemiBold"/>
              </a:rPr>
              <a:t>Механика проекта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rgbClr val="A72E88"/>
              </a:solidFill>
              <a:latin typeface="Playfair Display SemiBold"/>
              <a:ea typeface="Playfair Display SemiBold"/>
              <a:cs typeface="Playfair Display SemiBold"/>
              <a:sym typeface="Playfair Display SemiBold"/>
            </a:endParaRPr>
          </a:p>
        </p:txBody>
      </p:sp>
      <p:sp>
        <p:nvSpPr>
          <p:cNvPr id="162" name="Google Shape;162;p7"/>
          <p:cNvSpPr txBox="1"/>
          <p:nvPr/>
        </p:nvSpPr>
        <p:spPr>
          <a:xfrm>
            <a:off x="599090" y="1311852"/>
            <a:ext cx="107310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7"/>
          <p:cNvSpPr/>
          <p:nvPr/>
        </p:nvSpPr>
        <p:spPr>
          <a:xfrm>
            <a:off x="599090" y="1097252"/>
            <a:ext cx="4845300" cy="1791600"/>
          </a:xfrm>
          <a:prstGeom prst="roundRect">
            <a:avLst>
              <a:gd fmla="val 15840" name="adj"/>
            </a:avLst>
          </a:prstGeom>
          <a:solidFill>
            <a:srgbClr val="A72E88"/>
          </a:solidFill>
          <a:ln>
            <a:noFill/>
          </a:ln>
        </p:spPr>
        <p:txBody>
          <a:bodyPr anchorCtr="0" anchor="ctr" bIns="45700" lIns="252000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Проект “Расхламление домашнего пространства” запущен в социальной сети ВКонтакте на платформе VK DONUT</a:t>
            </a:r>
            <a:endParaRPr/>
          </a:p>
        </p:txBody>
      </p:sp>
      <p:sp>
        <p:nvSpPr>
          <p:cNvPr id="164" name="Google Shape;164;p7"/>
          <p:cNvSpPr/>
          <p:nvPr/>
        </p:nvSpPr>
        <p:spPr>
          <a:xfrm>
            <a:off x="5570425" y="945925"/>
            <a:ext cx="6033000" cy="2227800"/>
          </a:xfrm>
          <a:prstGeom prst="roundRect">
            <a:avLst>
              <a:gd fmla="val 15840" name="adj"/>
            </a:avLst>
          </a:prstGeom>
          <a:solidFill>
            <a:srgbClr val="A72E88"/>
          </a:solidFill>
          <a:ln>
            <a:noFill/>
          </a:ln>
        </p:spPr>
        <p:txBody>
          <a:bodyPr anchorCtr="0" anchor="ctr" bIns="45700" lIns="252000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7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Инструменты:</a:t>
            </a:r>
            <a:endParaRPr sz="1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7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1. VK DONUT и закрытые статьи с описанием</a:t>
            </a:r>
            <a:endParaRPr sz="1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7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2. Сервис рассылок Senler и чат-боты с заданиями</a:t>
            </a:r>
            <a:endParaRPr sz="1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7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3. VK видео, VK звонки, VK клипы</a:t>
            </a:r>
            <a:endParaRPr sz="17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7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4. Сайт Supa.ru для создания презентаций, гайдов и т.п.</a:t>
            </a:r>
            <a:endParaRPr sz="17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7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5. Inshot или CapCut для монтажа видео</a:t>
            </a:r>
            <a:endParaRPr sz="17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7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6. Приложение Фотоколлаж GridArt</a:t>
            </a:r>
            <a:endParaRPr sz="17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7"/>
          <p:cNvSpPr/>
          <p:nvPr/>
        </p:nvSpPr>
        <p:spPr>
          <a:xfrm>
            <a:off x="599100" y="3173725"/>
            <a:ext cx="11074800" cy="3505800"/>
          </a:xfrm>
          <a:prstGeom prst="roundRect">
            <a:avLst>
              <a:gd fmla="val 15840" name="adj"/>
            </a:avLst>
          </a:prstGeom>
          <a:solidFill>
            <a:srgbClr val="A72E88"/>
          </a:solidFill>
          <a:ln>
            <a:noFill/>
          </a:ln>
        </p:spPr>
        <p:txBody>
          <a:bodyPr anchorCtr="0" anchor="ctr" bIns="45700" lIns="252000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7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Последовательность:</a:t>
            </a:r>
            <a:endParaRPr sz="17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7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1. Создание закрытой группы в VK под определенный этап марафона, визуальное тематическое оформление</a:t>
            </a:r>
            <a:endParaRPr sz="17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7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2. Распределение спланированных тем марафона с помощью закрытых статей</a:t>
            </a:r>
            <a:endParaRPr sz="17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7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3. Разработка чат-бота для автоматической выдачи закрытых статей и заданий в них на платформе Senler. Подключение чат- бота в группу п.1 в ВКонтакте</a:t>
            </a:r>
            <a:endParaRPr sz="17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7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4. Добавлении информации о марафоне в приветственное сообщение нового участника группы, объявление участникам клуба о запуске марафона с помощью закрытого поста</a:t>
            </a:r>
            <a:endParaRPr sz="17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7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5. Запуск проекта: Каждодневная публикация информации о запуске марафона (посты, истории, клипы, видео, прямые эфиры) в группе Расхламление и порядок от Татьяны Жилиной, рассылка по базе подписчиков с помощью Senler</a:t>
            </a:r>
            <a:endParaRPr sz="17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7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5. Приветствие новых участников марафона и ответы на поступающие вопросы</a:t>
            </a:r>
            <a:endParaRPr sz="17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7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6. Общение с подписчиками группы и консультация участников марафона в закрытом чате клуба, сбор отзывов о проекте</a:t>
            </a:r>
            <a:endParaRPr sz="17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Google Shape;170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26881" y="333972"/>
            <a:ext cx="1176541" cy="611959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8"/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fmla="val 5834" name="adj"/>
            </a:avLst>
          </a:prstGeom>
          <a:noFill/>
          <a:ln cap="flat" cmpd="sng" w="19050">
            <a:solidFill>
              <a:srgbClr val="A2369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8"/>
          <p:cNvSpPr txBox="1"/>
          <p:nvPr/>
        </p:nvSpPr>
        <p:spPr>
          <a:xfrm>
            <a:off x="599090" y="588577"/>
            <a:ext cx="5606022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>
                <a:solidFill>
                  <a:srgbClr val="A72E88"/>
                </a:solidFill>
                <a:latin typeface="Playfair Display SemiBold"/>
                <a:ea typeface="Playfair Display SemiBold"/>
                <a:cs typeface="Playfair Display SemiBold"/>
                <a:sym typeface="Playfair Display SemiBold"/>
              </a:rPr>
              <a:t>Основные результаты проекта</a:t>
            </a:r>
            <a:endParaRPr/>
          </a:p>
        </p:txBody>
      </p:sp>
      <p:sp>
        <p:nvSpPr>
          <p:cNvPr id="173" name="Google Shape;173;p8"/>
          <p:cNvSpPr txBox="1"/>
          <p:nvPr/>
        </p:nvSpPr>
        <p:spPr>
          <a:xfrm>
            <a:off x="599090" y="1311852"/>
            <a:ext cx="10731062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Указывается до 5 основных результатов проекта, которые будут достигнуты в 2025 году </a:t>
            </a:r>
            <a:br>
              <a:rPr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и в последующем периоде</a:t>
            </a:r>
            <a:endParaRPr/>
          </a:p>
        </p:txBody>
      </p:sp>
      <p:sp>
        <p:nvSpPr>
          <p:cNvPr id="174" name="Google Shape;174;p8"/>
          <p:cNvSpPr/>
          <p:nvPr/>
        </p:nvSpPr>
        <p:spPr>
          <a:xfrm>
            <a:off x="707844" y="2296600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8"/>
          <p:cNvSpPr/>
          <p:nvPr/>
        </p:nvSpPr>
        <p:spPr>
          <a:xfrm>
            <a:off x="707844" y="2937184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8"/>
          <p:cNvSpPr/>
          <p:nvPr/>
        </p:nvSpPr>
        <p:spPr>
          <a:xfrm>
            <a:off x="707844" y="3789518"/>
            <a:ext cx="239400" cy="239400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8"/>
          <p:cNvSpPr/>
          <p:nvPr/>
        </p:nvSpPr>
        <p:spPr>
          <a:xfrm>
            <a:off x="707856" y="4641852"/>
            <a:ext cx="239400" cy="239400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8"/>
          <p:cNvSpPr/>
          <p:nvPr/>
        </p:nvSpPr>
        <p:spPr>
          <a:xfrm>
            <a:off x="707844" y="5198809"/>
            <a:ext cx="239400" cy="239400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8"/>
          <p:cNvSpPr txBox="1"/>
          <p:nvPr/>
        </p:nvSpPr>
        <p:spPr>
          <a:xfrm>
            <a:off x="1096871" y="2219793"/>
            <a:ext cx="10324662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Общее число участников закрытого клуба 500 человек (сейчас 78 человек)</a:t>
            </a:r>
            <a:endParaRPr/>
          </a:p>
        </p:txBody>
      </p:sp>
      <p:sp>
        <p:nvSpPr>
          <p:cNvPr id="180" name="Google Shape;180;p8"/>
          <p:cNvSpPr txBox="1"/>
          <p:nvPr/>
        </p:nvSpPr>
        <p:spPr>
          <a:xfrm>
            <a:off x="1096871" y="2844500"/>
            <a:ext cx="10324662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Расширение количества подписчиков группы до 6000 человек (сейчас 1059 человек)</a:t>
            </a:r>
            <a:endParaRPr/>
          </a:p>
        </p:txBody>
      </p:sp>
      <p:sp>
        <p:nvSpPr>
          <p:cNvPr id="181" name="Google Shape;181;p8"/>
          <p:cNvSpPr txBox="1"/>
          <p:nvPr/>
        </p:nvSpPr>
        <p:spPr>
          <a:xfrm>
            <a:off x="1096871" y="3469207"/>
            <a:ext cx="103248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Расширение сотрудничества с другими смежными экспертами: стилисты, авитологи, психологи, минималисты, экологи, создатели предметов интерьера и организации пространства </a:t>
            </a:r>
            <a:endParaRPr/>
          </a:p>
        </p:txBody>
      </p:sp>
      <p:sp>
        <p:nvSpPr>
          <p:cNvPr id="182" name="Google Shape;182;p8"/>
          <p:cNvSpPr txBox="1"/>
          <p:nvPr/>
        </p:nvSpPr>
        <p:spPr>
          <a:xfrm>
            <a:off x="1097021" y="4561439"/>
            <a:ext cx="10324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>
                <a:latin typeface="Calibri"/>
                <a:ea typeface="Calibri"/>
                <a:cs typeface="Calibri"/>
                <a:sym typeface="Calibri"/>
              </a:rPr>
              <a:t>2 прямых эфира в месяц и 3 выездных мероприятия или семинара в месяц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8"/>
          <p:cNvSpPr txBox="1"/>
          <p:nvPr/>
        </p:nvSpPr>
        <p:spPr>
          <a:xfrm>
            <a:off x="1097021" y="5038096"/>
            <a:ext cx="103248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Социальная помощь нуждающимся и бедным людям за счет популяризации концепции “Вторая жизнь вещам”.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8" name="Google Shape;188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26881" y="333972"/>
            <a:ext cx="1176541" cy="611959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Google Shape;189;p9"/>
          <p:cNvSpPr/>
          <p:nvPr/>
        </p:nvSpPr>
        <p:spPr>
          <a:xfrm>
            <a:off x="247046" y="-2"/>
            <a:ext cx="11697900" cy="6492600"/>
          </a:xfrm>
          <a:prstGeom prst="roundRect">
            <a:avLst>
              <a:gd fmla="val 5834" name="adj"/>
            </a:avLst>
          </a:prstGeom>
          <a:noFill/>
          <a:ln cap="flat" cmpd="sng" w="19050">
            <a:solidFill>
              <a:srgbClr val="A2369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9"/>
          <p:cNvSpPr txBox="1"/>
          <p:nvPr/>
        </p:nvSpPr>
        <p:spPr>
          <a:xfrm>
            <a:off x="599090" y="588577"/>
            <a:ext cx="5934638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>
                <a:solidFill>
                  <a:srgbClr val="A72E88"/>
                </a:solidFill>
                <a:latin typeface="Playfair Display SemiBold"/>
                <a:ea typeface="Playfair Display SemiBold"/>
                <a:cs typeface="Playfair Display SemiBold"/>
                <a:sym typeface="Playfair Display SemiBold"/>
              </a:rPr>
              <a:t>Информация о текущем статусе </a:t>
            </a:r>
            <a:br>
              <a:rPr lang="ru-RU" sz="2800">
                <a:solidFill>
                  <a:srgbClr val="A72E88"/>
                </a:solidFill>
                <a:latin typeface="Playfair Display SemiBold"/>
                <a:ea typeface="Playfair Display SemiBold"/>
                <a:cs typeface="Playfair Display SemiBold"/>
                <a:sym typeface="Playfair Display SemiBold"/>
              </a:rPr>
            </a:br>
            <a:r>
              <a:rPr lang="ru-RU" sz="2800">
                <a:solidFill>
                  <a:srgbClr val="A72E88"/>
                </a:solidFill>
                <a:latin typeface="Playfair Display SemiBold"/>
                <a:ea typeface="Playfair Display SemiBold"/>
                <a:cs typeface="Playfair Display SemiBold"/>
                <a:sym typeface="Playfair Display SemiBold"/>
              </a:rPr>
              <a:t>реализации проекта</a:t>
            </a:r>
            <a:endParaRPr/>
          </a:p>
        </p:txBody>
      </p:sp>
      <p:sp>
        <p:nvSpPr>
          <p:cNvPr id="191" name="Google Shape;191;p9"/>
          <p:cNvSpPr txBox="1"/>
          <p:nvPr/>
        </p:nvSpPr>
        <p:spPr>
          <a:xfrm>
            <a:off x="599090" y="1584299"/>
            <a:ext cx="107310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9"/>
          <p:cNvSpPr/>
          <p:nvPr/>
        </p:nvSpPr>
        <p:spPr>
          <a:xfrm>
            <a:off x="599100" y="1584300"/>
            <a:ext cx="4845300" cy="1556100"/>
          </a:xfrm>
          <a:prstGeom prst="roundRect">
            <a:avLst>
              <a:gd fmla="val 15840" name="adj"/>
            </a:avLst>
          </a:prstGeom>
          <a:solidFill>
            <a:srgbClr val="A72E88"/>
          </a:solidFill>
          <a:ln>
            <a:noFill/>
          </a:ln>
        </p:spPr>
        <p:txBody>
          <a:bodyPr anchorCtr="0" anchor="ctr" bIns="45700" lIns="252000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Проект “Расхламление домашнего пространства” реализован на платформе VK DONUT в социальной сети ВКонтакте</a:t>
            </a:r>
            <a:endParaRPr/>
          </a:p>
        </p:txBody>
      </p:sp>
      <p:sp>
        <p:nvSpPr>
          <p:cNvPr id="193" name="Google Shape;193;p9"/>
          <p:cNvSpPr/>
          <p:nvPr/>
        </p:nvSpPr>
        <p:spPr>
          <a:xfrm>
            <a:off x="5559900" y="1241400"/>
            <a:ext cx="6033000" cy="1899000"/>
          </a:xfrm>
          <a:prstGeom prst="roundRect">
            <a:avLst>
              <a:gd fmla="val 15840" name="adj"/>
            </a:avLst>
          </a:prstGeom>
          <a:solidFill>
            <a:srgbClr val="A72E88"/>
          </a:solidFill>
          <a:ln>
            <a:noFill/>
          </a:ln>
        </p:spPr>
        <p:txBody>
          <a:bodyPr anchorCtr="0" anchor="ctr" bIns="45700" lIns="252000" spcFirstLastPara="1" rIns="91425" wrap="square" tIns="45700">
            <a:noAutofit/>
          </a:bodyPr>
          <a:lstStyle/>
          <a:p>
            <a:pPr indent="-3429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1800"/>
              <a:buFont typeface="Calibri"/>
              <a:buAutoNum type="arabicPeriod"/>
            </a:pPr>
            <a:r>
              <a:rPr lang="ru-RU" sz="1800" u="sng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</a:t>
            </a:r>
            <a:r>
              <a:rPr lang="ru-RU" sz="1800" u="sng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://vk.com/im/convo/854369101?entrypoint=list_all&amp;w=wall-219744987_673</a:t>
            </a:r>
            <a:endParaRPr sz="180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AutoNum type="arabicPeriod"/>
            </a:pPr>
            <a:r>
              <a:rPr lang="ru-RU" sz="1800">
                <a:solidFill>
                  <a:schemeClr val="lt1"/>
                </a:solidFill>
                <a:uFill>
                  <a:noFill/>
                </a:uFill>
                <a:latin typeface="Calibri"/>
                <a:ea typeface="Calibri"/>
                <a:cs typeface="Calibri"/>
                <a:sym typeface="Calibri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https://vk.com/wall564853936_4843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AutoNum type="arabicPeriod"/>
            </a:pPr>
            <a:r>
              <a:rPr lang="ru-RU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Итервью </a:t>
            </a:r>
            <a:r>
              <a:rPr lang="ru-RU" sz="180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https://vk.com/wall-181555102_905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AutoNum type="arabicPeriod"/>
            </a:pPr>
            <a:r>
              <a:rPr lang="ru-RU" sz="180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https://vk.com/video-218611226_456239681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AutoNum type="arabicPeriod"/>
            </a:pPr>
            <a:r>
              <a:rPr lang="ru-RU" sz="1800">
                <a:solidFill>
                  <a:schemeClr val="lt1"/>
                </a:solidFill>
                <a:uFill>
                  <a:noFill/>
                </a:uFill>
                <a:latin typeface="Calibri"/>
                <a:ea typeface="Calibri"/>
                <a:cs typeface="Calibri"/>
                <a:sym typeface="Calibri"/>
                <a:hlinkClick r:id="rId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https://vk.com/wall4079025_19554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9"/>
          <p:cNvSpPr/>
          <p:nvPr/>
        </p:nvSpPr>
        <p:spPr>
          <a:xfrm>
            <a:off x="599100" y="4228800"/>
            <a:ext cx="10993800" cy="2173800"/>
          </a:xfrm>
          <a:prstGeom prst="roundRect">
            <a:avLst>
              <a:gd fmla="val 15840" name="adj"/>
            </a:avLst>
          </a:prstGeom>
          <a:solidFill>
            <a:srgbClr val="A72E88"/>
          </a:solidFill>
          <a:ln>
            <a:noFill/>
          </a:ln>
        </p:spPr>
        <p:txBody>
          <a:bodyPr anchorCtr="0" anchor="ctr" bIns="45700" lIns="252000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За первую живую “Игру минималистов” в ноябре 2024 было расхламлено участниками (11 человек) 3695 вещей. 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Вторая живая “Игра минималистов” проходит в апреле 2025. Участников игры стало в 3 раза больше (32 человека)  и на 5 апреля уже расхламлено 2093 вещи. Игра будет идти весь апрель. 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За 2024 год автоматизированный марафон по расхламлению “Уборка в стиле Мари Кондо” прошло 78 человек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За 2025 год марафон “Организация пространства” прошли 26 человек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9"/>
          <p:cNvSpPr/>
          <p:nvPr/>
        </p:nvSpPr>
        <p:spPr>
          <a:xfrm>
            <a:off x="1033325" y="3207600"/>
            <a:ext cx="10296900" cy="954000"/>
          </a:xfrm>
          <a:prstGeom prst="roundRect">
            <a:avLst>
              <a:gd fmla="val 15840" name="adj"/>
            </a:avLst>
          </a:prstGeom>
          <a:solidFill>
            <a:srgbClr val="A72E88"/>
          </a:solidFill>
          <a:ln>
            <a:noFill/>
          </a:ln>
        </p:spPr>
        <p:txBody>
          <a:bodyPr anchorCtr="0" anchor="ctr" bIns="45700" lIns="252000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Группа Расхламление и порядок от Татьяны Жилиной:  </a:t>
            </a:r>
            <a:r>
              <a:rPr lang="ru-RU" sz="160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10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https://vk.com/rashlamlenie_uborka_tzhilina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Вход в закрытый клуб с марафонами: </a:t>
            </a:r>
            <a:r>
              <a:rPr lang="ru-RU" sz="1600">
                <a:solidFill>
                  <a:schemeClr val="lt1"/>
                </a:solidFill>
                <a:highlight>
                  <a:srgbClr val="A72E88"/>
                </a:highlight>
                <a:latin typeface="Calibri"/>
                <a:ea typeface="Calibri"/>
                <a:cs typeface="Calibri"/>
                <a:sym typeface="Calibri"/>
              </a:rPr>
              <a:t>h</a:t>
            </a:r>
            <a:r>
              <a:rPr lang="ru-RU" sz="1600">
                <a:solidFill>
                  <a:schemeClr val="lt1"/>
                </a:solidFill>
                <a:highlight>
                  <a:srgbClr val="A72E88"/>
                </a:highlight>
                <a:latin typeface="Calibri"/>
                <a:ea typeface="Calibri"/>
                <a:cs typeface="Calibri"/>
                <a:sym typeface="Calibri"/>
              </a:rPr>
              <a:t>ttps://vk.com/rashlamlenie_uborka_tzhilina?w=donut_payment-223783502&amp;levelId=1439</a:t>
            </a:r>
            <a:endParaRPr sz="1600">
              <a:solidFill>
                <a:schemeClr val="lt1"/>
              </a:solidFill>
              <a:highlight>
                <a:srgbClr val="A72E88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2025-03-26T12:04:55Z</dcterms:created>
  <dc:creator>Microsoft Office User</dc:creator>
</cp:coreProperties>
</file>