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oficery74.ru/socials/vrucheno-blagodarstvennoe-pis-mo-rukovoditeliu-konnosportivnogo-kluba-garmoniia/" TargetMode="External"/><Relationship Id="rId4" Type="http://schemas.openxmlformats.org/officeDocument/2006/relationships/hyperlink" Target="https://vk.com/wall-12030149_8468" TargetMode="External"/><Relationship Id="rId5" Type="http://schemas.openxmlformats.org/officeDocument/2006/relationships/hyperlink" Target="https://vk.com/wall-12030149_8411" TargetMode="External"/><Relationship Id="rId6" Type="http://schemas.openxmlformats.org/officeDocument/2006/relationships/hyperlink" Target="https://vk.com/wall-12030149_8408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chelyabinsk-news.net/economy/2024/12/26/606923.html" TargetMode="External"/><Relationship Id="rId4" Type="http://schemas.openxmlformats.org/officeDocument/2006/relationships/hyperlink" Target="https://oficery74.ru/socials/vrucheno-blagodarstvennoe-pis-mo-rukovoditeliu-konnosportivnogo-kluba-garmoniia/" TargetMode="External"/><Relationship Id="rId5" Type="http://schemas.openxmlformats.org/officeDocument/2006/relationships/hyperlink" Target="https://vk.com/kony74?w=wall-12030149_8320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3"/>
          <p:cNvSpPr/>
          <p:nvPr/>
        </p:nvSpPr>
        <p:spPr>
          <a:xfrm>
            <a:off x="441434" y="1145628"/>
            <a:ext cx="11319642" cy="5370787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932" y="113255"/>
            <a:ext cx="1661511" cy="86420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7"/>
          <p:cNvSpPr txBox="1"/>
          <p:nvPr/>
        </p:nvSpPr>
        <p:spPr>
          <a:xfrm>
            <a:off x="767255" y="1848585"/>
            <a:ext cx="636653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Всероссийский конкурсный отбор проектов </a:t>
            </a:r>
            <a:br/>
            <a:r>
              <a:t>«Женщины за здоровое общество»</a:t>
            </a:r>
          </a:p>
        </p:txBody>
      </p:sp>
      <p:sp>
        <p:nvSpPr>
          <p:cNvPr id="115" name="TextBox 8"/>
          <p:cNvSpPr txBox="1"/>
          <p:nvPr/>
        </p:nvSpPr>
        <p:spPr>
          <a:xfrm>
            <a:off x="767255" y="2921934"/>
            <a:ext cx="5328745" cy="155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5700"/>
              </a:lnSpc>
              <a:defRPr sz="5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r>
              <a:t>Тепло «Гармонии»</a:t>
            </a:r>
          </a:p>
        </p:txBody>
      </p:sp>
      <p:sp>
        <p:nvSpPr>
          <p:cNvPr id="116" name="TextBox 9"/>
          <p:cNvSpPr txBox="1"/>
          <p:nvPr/>
        </p:nvSpPr>
        <p:spPr>
          <a:xfrm>
            <a:off x="767254" y="5488042"/>
            <a:ext cx="106934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Руководитель команды: Потанина Наталья Валентиновна, ООО «КОЦ Гармония», Россия, </a:t>
            </a:r>
            <a:br/>
            <a:r>
              <a:t>Челябинская область, город Челябинск</a:t>
            </a:r>
          </a:p>
        </p:txBody>
      </p:sp>
      <p:sp>
        <p:nvSpPr>
          <p:cNvPr id="117" name="TextBox 10"/>
          <p:cNvSpPr txBox="1"/>
          <p:nvPr/>
        </p:nvSpPr>
        <p:spPr>
          <a:xfrm>
            <a:off x="767255" y="4523602"/>
            <a:ext cx="859841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pPr/>
            <a:r>
              <a:t>Номинация: Ментальное здоровье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1" name="TextBox 5"/>
          <p:cNvSpPr txBox="1"/>
          <p:nvPr/>
        </p:nvSpPr>
        <p:spPr>
          <a:xfrm>
            <a:off x="599089" y="468877"/>
            <a:ext cx="702520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pPr>
            <a:r>
              <a:t>Информация о текущем статусе </a:t>
            </a:r>
            <a:br/>
            <a:r>
              <a:t>реализации проекта</a:t>
            </a:r>
          </a:p>
        </p:txBody>
      </p:sp>
      <p:grpSp>
        <p:nvGrpSpPr>
          <p:cNvPr id="214" name="Прямоугольник: скругленные углы 19"/>
          <p:cNvGrpSpPr/>
          <p:nvPr/>
        </p:nvGrpSpPr>
        <p:grpSpPr>
          <a:xfrm>
            <a:off x="599089" y="1438315"/>
            <a:ext cx="6046410" cy="3203893"/>
            <a:chOff x="0" y="0"/>
            <a:chExt cx="6046408" cy="3203892"/>
          </a:xfrm>
        </p:grpSpPr>
        <p:sp>
          <p:nvSpPr>
            <p:cNvPr id="212" name="Прямоугольник с закругленными углами"/>
            <p:cNvSpPr/>
            <p:nvPr/>
          </p:nvSpPr>
          <p:spPr>
            <a:xfrm>
              <a:off x="0" y="0"/>
              <a:ext cx="6046409" cy="3203893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Мы находимся в поиске лошади для людей более 80 кг., это позволит нам брать на терапии и мужчин тоже, так как это вес среднестатистического мужчины, но не любая лошадь может его выдержать.…"/>
            <p:cNvSpPr txBox="1"/>
            <p:nvPr/>
          </p:nvSpPr>
          <p:spPr>
            <a:xfrm>
              <a:off x="148641" y="32225"/>
              <a:ext cx="5749127" cy="313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buSzPct val="100000"/>
                <a:buAutoNum type="arabicPeriod" startAt="1"/>
                <a:defRPr sz="1400">
                  <a:solidFill>
                    <a:srgbClr val="FFFFFF"/>
                  </a:solidFill>
                </a:defRPr>
              </a:pPr>
              <a:r>
                <a:t>Мы находимся в поиске лошади для людей более 80 кг., это позволит нам брать на терапии и мужчин тоже, так как это вес среднестатистического мужчины, но не любая лошадь может его выдержать.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2. Четыре инструктора проходят обучение по специальности «Иппотерапевт» и смогут проводить терапии самостоятельно, а значит мы сможем брать на занятия больше желающих.</a:t>
              </a:r>
            </a:p>
            <a:p>
              <a:pPr>
                <a:defRPr sz="1400">
                  <a:solidFill>
                    <a:srgbClr val="FFFFFF"/>
                  </a:solidFill>
                </a:defRPr>
              </a:pP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3. Мы уже проводим иппотерапию и экскурсии как для детей, так и для взрослых, в том числе для семей СВО.</a:t>
              </a:r>
            </a:p>
            <a:p>
              <a:pPr>
                <a:buSzPct val="100000"/>
                <a:buAutoNum type="arabicPeriod" startAt="1"/>
                <a:defRPr sz="1400">
                  <a:solidFill>
                    <a:srgbClr val="FFFFFF"/>
                  </a:solidFill>
                </a:defRPr>
              </a:pPr>
            </a:p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t>4.Мы всегда берем обратную связь для корректировки программ и улучшения результатов. Деятельность должна приносить пользу.</a:t>
              </a:r>
            </a:p>
          </p:txBody>
        </p:sp>
      </p:grpSp>
      <p:grpSp>
        <p:nvGrpSpPr>
          <p:cNvPr id="217" name="Прямоугольник: скругленные углы 20"/>
          <p:cNvGrpSpPr/>
          <p:nvPr/>
        </p:nvGrpSpPr>
        <p:grpSpPr>
          <a:xfrm>
            <a:off x="6825801" y="1438315"/>
            <a:ext cx="4744460" cy="1460264"/>
            <a:chOff x="0" y="0"/>
            <a:chExt cx="4744458" cy="1460263"/>
          </a:xfrm>
        </p:grpSpPr>
        <p:sp>
          <p:nvSpPr>
            <p:cNvPr id="215" name="Прямоугольник с закругленными углами"/>
            <p:cNvSpPr/>
            <p:nvPr/>
          </p:nvSpPr>
          <p:spPr>
            <a:xfrm>
              <a:off x="0" y="0"/>
              <a:ext cx="4744459" cy="1460264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СМИ…"/>
            <p:cNvSpPr txBox="1"/>
            <p:nvPr/>
          </p:nvSpPr>
          <p:spPr>
            <a:xfrm>
              <a:off x="67746" y="17661"/>
              <a:ext cx="4608966" cy="142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СМИ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3" invalidUrl="" action="" tgtFrame="" tooltip="" history="1" highlightClick="0" endSnd="0"/>
                </a:rPr>
                <a:t>https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3" invalidUrl="" action="" tgtFrame="" tooltip="" history="1" highlightClick="0" endSnd="0"/>
                </a:rPr>
                <a:t>://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3" invalidUrl="" action="" tgtFrame="" tooltip="" history="1" highlightClick="0" endSnd="0"/>
                </a:rPr>
                <a:t>oficery74.ru/socials/vrucheno-blagodarstvennoe-pis-mo-rukovoditeliu-konnosportivnogo-kluba-garmoniia/</a:t>
              </a:r>
            </a:p>
          </p:txBody>
        </p:sp>
      </p:grpSp>
      <p:grpSp>
        <p:nvGrpSpPr>
          <p:cNvPr id="220" name="Прямоугольник: скругленные углы 21"/>
          <p:cNvGrpSpPr/>
          <p:nvPr/>
        </p:nvGrpSpPr>
        <p:grpSpPr>
          <a:xfrm>
            <a:off x="599089" y="4851227"/>
            <a:ext cx="11271856" cy="1791649"/>
            <a:chOff x="0" y="0"/>
            <a:chExt cx="11271854" cy="1791648"/>
          </a:xfrm>
        </p:grpSpPr>
        <p:sp>
          <p:nvSpPr>
            <p:cNvPr id="218" name="Прямоугольник с закругленными углами"/>
            <p:cNvSpPr/>
            <p:nvPr/>
          </p:nvSpPr>
          <p:spPr>
            <a:xfrm>
              <a:off x="0" y="0"/>
              <a:ext cx="10993820" cy="1791649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Статистические данные:…"/>
            <p:cNvSpPr txBox="1"/>
            <p:nvPr/>
          </p:nvSpPr>
          <p:spPr>
            <a:xfrm>
              <a:off x="109364" y="5554"/>
              <a:ext cx="11162491" cy="178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600">
                  <a:solidFill>
                    <a:srgbClr val="FFFFFF"/>
                  </a:solidFill>
                </a:defRPr>
              </a:pPr>
              <a:r>
                <a:t>Статистические данные:</a:t>
              </a:r>
            </a:p>
            <a:p>
              <a:pPr>
                <a:defRPr sz="1600">
                  <a:solidFill>
                    <a:srgbClr val="FFFFFF"/>
                  </a:solidFill>
                </a:defRPr>
              </a:pPr>
              <a:r>
                <a:t>Индивидуальные анятия по иппотерапии на регулярной основе посещают 12 детей</a:t>
              </a:r>
            </a:p>
            <a:p>
              <a:pPr>
                <a:defRPr sz="1600">
                  <a:solidFill>
                    <a:srgbClr val="FFFFFF"/>
                  </a:solidFill>
                </a:defRPr>
              </a:pPr>
              <a:r>
                <a:t>Экскурсии за прошедший год посетили около 500 человек (детей и взрослых)</a:t>
              </a:r>
            </a:p>
            <a:p>
              <a:pPr>
                <a:defRPr sz="1600">
                  <a:solidFill>
                    <a:srgbClr val="FFFFFF"/>
                  </a:solidFill>
                </a:defRPr>
              </a:pPr>
              <a:r>
                <a:t>В этом году с 23 февраля провели уже три безоплатных экскурсии для семей-участников СВО. планируем их проводить весь год. </a:t>
              </a:r>
            </a:p>
            <a:p>
              <a:pPr>
                <a:defRPr sz="1600">
                  <a:solidFill>
                    <a:srgbClr val="FFFFFF"/>
                  </a:solidFill>
                </a:defRPr>
              </a:pPr>
              <a:r>
                <a:t>В нашем штате: 1 психолог, 2 педагога, 1 врач-иппотерапевт, 1 социальный работник, 2 тренера по верховой езде, 4 обучающихся на иппотерапевта. Для нашего города (а у нас всего 4 конных клуба) - это сильная команда</a:t>
              </a:r>
            </a:p>
          </p:txBody>
        </p:sp>
      </p:grpSp>
      <p:grpSp>
        <p:nvGrpSpPr>
          <p:cNvPr id="223" name="Прямоугольник: скругленные углы 22"/>
          <p:cNvGrpSpPr/>
          <p:nvPr/>
        </p:nvGrpSpPr>
        <p:grpSpPr>
          <a:xfrm>
            <a:off x="6825801" y="3267953"/>
            <a:ext cx="4757339" cy="1297941"/>
            <a:chOff x="0" y="0"/>
            <a:chExt cx="4757337" cy="1297939"/>
          </a:xfrm>
        </p:grpSpPr>
        <p:sp>
          <p:nvSpPr>
            <p:cNvPr id="221" name="Прямоугольник с закругленными углами"/>
            <p:cNvSpPr/>
            <p:nvPr/>
          </p:nvSpPr>
          <p:spPr>
            <a:xfrm>
              <a:off x="0" y="6812"/>
              <a:ext cx="4757338" cy="1284316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Социальные сети…"/>
            <p:cNvSpPr txBox="1"/>
            <p:nvPr/>
          </p:nvSpPr>
          <p:spPr>
            <a:xfrm>
              <a:off x="59583" y="0"/>
              <a:ext cx="4638171" cy="129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t>Социальные сети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 invalidUrl="" action="" tgtFrame="" tooltip="" history="1" highlightClick="0" endSnd="0"/>
                </a:rPr>
                <a:t>https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 invalidUrl="" action="" tgtFrame="" tooltip="" history="1" highlightClick="0" endSnd="0"/>
                </a:rPr>
                <a:t>://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 invalidUrl="" action="" tgtFrame="" tooltip="" history="1" highlightClick="0" endSnd="0"/>
                </a:rPr>
                <a:t>vk.com/wall-12030149_8468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 invalidUrl="" action="" tgtFrame="" tooltip="" history="1" highlightClick="0" endSnd="0"/>
                </a:rPr>
                <a:t>https://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 invalidUrl="" action="" tgtFrame="" tooltip="" history="1" highlightClick="0" endSnd="0"/>
                </a:rPr>
                <a:t>vk.com/wall-12030149_8411</a:t>
              </a:r>
            </a:p>
            <a:p>
              <a:pPr algn="ctr">
                <a:defRPr sz="1600">
                  <a:solidFill>
                    <a:srgbClr val="FFFFFF"/>
                  </a:solidFill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6" invalidUrl="" action="" tgtFrame="" tooltip="" history="1" highlightClick="0" endSnd="0"/>
                </a:rPr>
                <a:t>https://</a:t>
              </a: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6" invalidUrl="" action="" tgtFrame="" tooltip="" history="1" highlightClick="0" endSnd="0"/>
                </a:rPr>
                <a:t>vk.com/wall-12030149_8408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TextBox 5"/>
          <p:cNvSpPr txBox="1"/>
          <p:nvPr/>
        </p:nvSpPr>
        <p:spPr>
          <a:xfrm>
            <a:off x="599089" y="588577"/>
            <a:ext cx="524454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Каналы продвижения проекта</a:t>
            </a:r>
          </a:p>
        </p:txBody>
      </p:sp>
      <p:sp>
        <p:nvSpPr>
          <p:cNvPr id="228" name="TextBox 6"/>
          <p:cNvSpPr txBox="1"/>
          <p:nvPr/>
        </p:nvSpPr>
        <p:spPr>
          <a:xfrm>
            <a:off x="599089" y="1270454"/>
            <a:ext cx="1073106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229" name="Прямоугольник: скругленные углы 19"/>
          <p:cNvSpPr/>
          <p:nvPr/>
        </p:nvSpPr>
        <p:spPr>
          <a:xfrm>
            <a:off x="599090" y="1952331"/>
            <a:ext cx="2538748" cy="128175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2" name="Прямоугольник: скругленные углы 20"/>
          <p:cNvGrpSpPr/>
          <p:nvPr/>
        </p:nvGrpSpPr>
        <p:grpSpPr>
          <a:xfrm>
            <a:off x="556155" y="1952331"/>
            <a:ext cx="11036755" cy="1281758"/>
            <a:chOff x="-2709134" y="0"/>
            <a:chExt cx="11036754" cy="1281757"/>
          </a:xfrm>
        </p:grpSpPr>
        <p:sp>
          <p:nvSpPr>
            <p:cNvPr id="230" name="Наша страничка создана 30 сентября 2009 года, имеет 6614 подписчиков. Все проекты, которые мы продвигаем, мы продвигаем именно через нашу страничку."/>
            <p:cNvSpPr/>
            <p:nvPr/>
          </p:nvSpPr>
          <p:spPr>
            <a:xfrm>
              <a:off x="0" y="0"/>
              <a:ext cx="8327621" cy="128175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Наша страничка создана 30 сентября 2009 года, имеет 6614 подписчиков. Все проекты, которые мы продвигаем, мы продвигаем именно через нашу страничку. </a:t>
              </a:r>
            </a:p>
          </p:txBody>
        </p:sp>
        <p:sp>
          <p:nvSpPr>
            <p:cNvPr id="231" name="https://vk.com/kony74"/>
            <p:cNvSpPr txBox="1"/>
            <p:nvPr/>
          </p:nvSpPr>
          <p:spPr>
            <a:xfrm>
              <a:off x="-2709135" y="461808"/>
              <a:ext cx="2580059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https://vk.com/kony74</a:t>
              </a:r>
            </a:p>
          </p:txBody>
        </p:sp>
      </p:grpSp>
      <p:grpSp>
        <p:nvGrpSpPr>
          <p:cNvPr id="235" name="Прямоугольник: скругленные углы 21"/>
          <p:cNvGrpSpPr/>
          <p:nvPr/>
        </p:nvGrpSpPr>
        <p:grpSpPr>
          <a:xfrm>
            <a:off x="599090" y="3392744"/>
            <a:ext cx="2538748" cy="1281758"/>
            <a:chOff x="0" y="0"/>
            <a:chExt cx="2538746" cy="1281757"/>
          </a:xfrm>
        </p:grpSpPr>
        <p:sp>
          <p:nvSpPr>
            <p:cNvPr id="233" name="Прямоугольник с закругленными углами"/>
            <p:cNvSpPr/>
            <p:nvPr/>
          </p:nvSpPr>
          <p:spPr>
            <a:xfrm>
              <a:off x="0" y="0"/>
              <a:ext cx="2538747" cy="128175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Авито"/>
            <p:cNvSpPr txBox="1"/>
            <p:nvPr/>
          </p:nvSpPr>
          <p:spPr>
            <a:xfrm>
              <a:off x="59465" y="461808"/>
              <a:ext cx="241981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Авито</a:t>
              </a:r>
            </a:p>
          </p:txBody>
        </p:sp>
      </p:grpSp>
      <p:grpSp>
        <p:nvGrpSpPr>
          <p:cNvPr id="238" name="Прямоугольник: скругленные углы 22"/>
          <p:cNvGrpSpPr/>
          <p:nvPr/>
        </p:nvGrpSpPr>
        <p:grpSpPr>
          <a:xfrm>
            <a:off x="3265289" y="3392744"/>
            <a:ext cx="8327621" cy="1281758"/>
            <a:chOff x="0" y="0"/>
            <a:chExt cx="8327620" cy="1281757"/>
          </a:xfrm>
        </p:grpSpPr>
        <p:sp>
          <p:nvSpPr>
            <p:cNvPr id="236" name="Прямоугольник с закругленными углами"/>
            <p:cNvSpPr/>
            <p:nvPr/>
          </p:nvSpPr>
          <p:spPr>
            <a:xfrm>
              <a:off x="0" y="0"/>
              <a:ext cx="8327621" cy="128175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Наша компания размещается на Авито с 2011 года. Интерес к нашим предложениям ввысокий"/>
            <p:cNvSpPr txBox="1"/>
            <p:nvPr/>
          </p:nvSpPr>
          <p:spPr>
            <a:xfrm>
              <a:off x="59465" y="328458"/>
              <a:ext cx="820869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Наша компания размещается на Авито с 2011 года. Интерес к нашим предложениям ввысокий</a:t>
              </a:r>
            </a:p>
          </p:txBody>
        </p:sp>
      </p:grpSp>
      <p:grpSp>
        <p:nvGrpSpPr>
          <p:cNvPr id="241" name="Прямоугольник: скругленные углы 25"/>
          <p:cNvGrpSpPr/>
          <p:nvPr/>
        </p:nvGrpSpPr>
        <p:grpSpPr>
          <a:xfrm>
            <a:off x="599090" y="4833158"/>
            <a:ext cx="2538748" cy="1281758"/>
            <a:chOff x="0" y="0"/>
            <a:chExt cx="2538746" cy="1281757"/>
          </a:xfrm>
        </p:grpSpPr>
        <p:sp>
          <p:nvSpPr>
            <p:cNvPr id="239" name="Прямоугольник с закругленными углами"/>
            <p:cNvSpPr/>
            <p:nvPr/>
          </p:nvSpPr>
          <p:spPr>
            <a:xfrm>
              <a:off x="0" y="0"/>
              <a:ext cx="2538747" cy="128175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СМИ"/>
            <p:cNvSpPr txBox="1"/>
            <p:nvPr/>
          </p:nvSpPr>
          <p:spPr>
            <a:xfrm>
              <a:off x="59465" y="461808"/>
              <a:ext cx="241981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СМИ</a:t>
              </a:r>
            </a:p>
          </p:txBody>
        </p:sp>
      </p:grpSp>
      <p:grpSp>
        <p:nvGrpSpPr>
          <p:cNvPr id="244" name="Прямоугольник: скругленные углы 26"/>
          <p:cNvGrpSpPr/>
          <p:nvPr/>
        </p:nvGrpSpPr>
        <p:grpSpPr>
          <a:xfrm>
            <a:off x="3265289" y="4833158"/>
            <a:ext cx="8327621" cy="1281758"/>
            <a:chOff x="0" y="0"/>
            <a:chExt cx="8327620" cy="1281757"/>
          </a:xfrm>
        </p:grpSpPr>
        <p:sp>
          <p:nvSpPr>
            <p:cNvPr id="242" name="Прямоугольник с закругленными углами"/>
            <p:cNvSpPr/>
            <p:nvPr/>
          </p:nvSpPr>
          <p:spPr>
            <a:xfrm>
              <a:off x="0" y="0"/>
              <a:ext cx="8327621" cy="128175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Местные СМИ к нам лояльны и с удовольствием размещает информацию представляемую нами"/>
            <p:cNvSpPr txBox="1"/>
            <p:nvPr/>
          </p:nvSpPr>
          <p:spPr>
            <a:xfrm>
              <a:off x="59465" y="328458"/>
              <a:ext cx="820869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Местные СМИ к нам лояльны и с удовольствием размещает информацию представляемую нами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TextBox 5"/>
          <p:cNvSpPr txBox="1"/>
          <p:nvPr/>
        </p:nvSpPr>
        <p:spPr>
          <a:xfrm>
            <a:off x="599090" y="588577"/>
            <a:ext cx="566473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Ресурсы, которые мы уже имеем</a:t>
            </a:r>
          </a:p>
        </p:txBody>
      </p:sp>
      <p:sp>
        <p:nvSpPr>
          <p:cNvPr id="249" name="TextBox 7"/>
          <p:cNvSpPr txBox="1"/>
          <p:nvPr/>
        </p:nvSpPr>
        <p:spPr>
          <a:xfrm>
            <a:off x="599089" y="1591079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pPr>
            <a:r>
              <a:t>1</a:t>
            </a:r>
            <a:r>
              <a:t>.</a:t>
            </a:r>
          </a:p>
        </p:txBody>
      </p:sp>
      <p:sp>
        <p:nvSpPr>
          <p:cNvPr id="250" name="TextBox 8"/>
          <p:cNvSpPr txBox="1"/>
          <p:nvPr/>
        </p:nvSpPr>
        <p:spPr>
          <a:xfrm>
            <a:off x="608871" y="3953295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251" name="TextBox 9"/>
          <p:cNvSpPr txBox="1"/>
          <p:nvPr/>
        </p:nvSpPr>
        <p:spPr>
          <a:xfrm>
            <a:off x="5921340" y="1586599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252" name="TextBox 10"/>
          <p:cNvSpPr txBox="1"/>
          <p:nvPr/>
        </p:nvSpPr>
        <p:spPr>
          <a:xfrm>
            <a:off x="1284342" y="1652065"/>
            <a:ext cx="4294226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Финансовые ресурсы: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Начальный бюджет, полученный с нашей деятельности;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</a:t>
            </a:r>
          </a:p>
        </p:txBody>
      </p:sp>
      <p:sp>
        <p:nvSpPr>
          <p:cNvPr id="253" name="TextBox 11"/>
          <p:cNvSpPr txBox="1"/>
          <p:nvPr/>
        </p:nvSpPr>
        <p:spPr>
          <a:xfrm>
            <a:off x="1368723" y="2918245"/>
            <a:ext cx="3870288" cy="322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Материальные ресурсы: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- Лошади, подходящие для иппотерапии и катания на экскурсиях;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- Наличие огороженных площадок со специальным грунтом для проведения занятий с лошадьми.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- Наличие левад, где лошади могут гулять, ведь они тоже испытывают стресс. Лошадь - иппотерапевт не должна работать более 3 часов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- Наличие необходимой для иппотерапии и для работы с лошадью, амуниции</a:t>
            </a:r>
          </a:p>
        </p:txBody>
      </p:sp>
      <p:sp>
        <p:nvSpPr>
          <p:cNvPr id="254" name="TextBox 12"/>
          <p:cNvSpPr txBox="1"/>
          <p:nvPr/>
        </p:nvSpPr>
        <p:spPr>
          <a:xfrm>
            <a:off x="7090723" y="1652065"/>
            <a:ext cx="417829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Информационные ресурсы: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Платформы для распространения информации о проекте, включая социальные сети и интернет-сайты.</a:t>
            </a:r>
          </a:p>
        </p:txBody>
      </p:sp>
      <p:sp>
        <p:nvSpPr>
          <p:cNvPr id="255" name="TextBox 13"/>
          <p:cNvSpPr txBox="1"/>
          <p:nvPr/>
        </p:nvSpPr>
        <p:spPr>
          <a:xfrm>
            <a:off x="5927752" y="4017252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256" name="TextBox 16"/>
          <p:cNvSpPr txBox="1"/>
          <p:nvPr/>
        </p:nvSpPr>
        <p:spPr>
          <a:xfrm>
            <a:off x="6985985" y="3585452"/>
            <a:ext cx="4692778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Человеческие ресурсы: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Квалифицированные инструктора, специалист по иппотерапии и специалисты в области животных, для поддержания здоровья лошадей;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Волонтеры, готовые помогать в организации мероприятий и взаимодействии с участниками.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TextBox 5"/>
          <p:cNvSpPr txBox="1"/>
          <p:nvPr/>
        </p:nvSpPr>
        <p:spPr>
          <a:xfrm>
            <a:off x="599089" y="588577"/>
            <a:ext cx="783774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Ресурсы, которые требуются для реализации</a:t>
            </a:r>
          </a:p>
        </p:txBody>
      </p:sp>
      <p:sp>
        <p:nvSpPr>
          <p:cNvPr id="261" name="TextBox 7"/>
          <p:cNvSpPr txBox="1"/>
          <p:nvPr/>
        </p:nvSpPr>
        <p:spPr>
          <a:xfrm>
            <a:off x="622273" y="1797784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pPr>
            <a:r>
              <a:t>1</a:t>
            </a:r>
            <a:r>
              <a:t>.</a:t>
            </a:r>
          </a:p>
        </p:txBody>
      </p:sp>
      <p:sp>
        <p:nvSpPr>
          <p:cNvPr id="262" name="TextBox 8"/>
          <p:cNvSpPr txBox="1"/>
          <p:nvPr/>
        </p:nvSpPr>
        <p:spPr>
          <a:xfrm>
            <a:off x="622273" y="3851812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263" name="TextBox 9"/>
          <p:cNvSpPr txBox="1"/>
          <p:nvPr/>
        </p:nvSpPr>
        <p:spPr>
          <a:xfrm>
            <a:off x="6004308" y="1797784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264" name="TextBox 10"/>
          <p:cNvSpPr txBox="1"/>
          <p:nvPr/>
        </p:nvSpPr>
        <p:spPr>
          <a:xfrm>
            <a:off x="1465670" y="1797784"/>
            <a:ext cx="3660123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Дополнительные финансовые средства: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Необходимость в увеличении бюджета для покрытия расходов на аренду, уход за лошадьми и оплату труда команды и привлеченных специалистов.</a:t>
            </a:r>
          </a:p>
        </p:txBody>
      </p:sp>
      <p:sp>
        <p:nvSpPr>
          <p:cNvPr id="265" name="TextBox 11"/>
          <p:cNvSpPr txBox="1"/>
          <p:nvPr/>
        </p:nvSpPr>
        <p:spPr>
          <a:xfrm>
            <a:off x="1465668" y="3667774"/>
            <a:ext cx="4207463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Материально-технические ресурсы: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- Покупка коня для всадников более 80 кг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- Закупка специализированного оборудования для работы иппотерапевта, а также специальной амуниции для лошадей;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- Обеспечение удобства площадки для работы в непогоду;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</a:t>
            </a:r>
            <a:r>
              <a:t>- Профессиональный монтуар для удобной посадки на лошадь.</a:t>
            </a:r>
          </a:p>
        </p:txBody>
      </p:sp>
      <p:sp>
        <p:nvSpPr>
          <p:cNvPr id="266" name="TextBox 12"/>
          <p:cNvSpPr txBox="1"/>
          <p:nvPr/>
        </p:nvSpPr>
        <p:spPr>
          <a:xfrm>
            <a:off x="7011572" y="1797784"/>
            <a:ext cx="3541527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Расширение команды: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Набор дополнительных специалистов (физиотерапевтов, психологов) для работы с различными потребностями участников.</a:t>
            </a:r>
          </a:p>
        </p:txBody>
      </p:sp>
      <p:sp>
        <p:nvSpPr>
          <p:cNvPr id="267" name="TextBox 13"/>
          <p:cNvSpPr txBox="1"/>
          <p:nvPr/>
        </p:nvSpPr>
        <p:spPr>
          <a:xfrm>
            <a:off x="6004308" y="3851812"/>
            <a:ext cx="6760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268" name="TextBox 16"/>
          <p:cNvSpPr txBox="1"/>
          <p:nvPr/>
        </p:nvSpPr>
        <p:spPr>
          <a:xfrm>
            <a:off x="7011572" y="3845574"/>
            <a:ext cx="3900597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Ресурсы по продвижению: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  - Организация информационных мероприятий для вынесения проблемы ментального здоровья в современных условиях.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TextBox 5"/>
          <p:cNvSpPr txBox="1"/>
          <p:nvPr/>
        </p:nvSpPr>
        <p:spPr>
          <a:xfrm>
            <a:off x="599089" y="588577"/>
            <a:ext cx="304496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Команда проекта</a:t>
            </a:r>
          </a:p>
        </p:txBody>
      </p:sp>
      <p:sp>
        <p:nvSpPr>
          <p:cNvPr id="273" name="TextBox 6"/>
          <p:cNvSpPr txBox="1"/>
          <p:nvPr/>
        </p:nvSpPr>
        <p:spPr>
          <a:xfrm>
            <a:off x="577074" y="1035209"/>
            <a:ext cx="11336253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arenR" startAt="1"/>
              <a:defRPr sz="1400"/>
            </a:pPr>
            <a:r>
              <a:t>Руководитель проекта: Потанина Наталья Валентиновна, директор ООО «Консультационно-оздоровительного центра «Гармония», Российская Федерация, г. Челябинск, 1975 г.р., 4 высших образования, 25 лет работает в Клубе, имеет двух детей, победитель регионального этапа Всероссийского конкурса МиСП «Мой добрый бизнес» Минэкономразвития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https://chelyabinsk-news.net/economy/2024/12/26/606923.html</a:t>
            </a:r>
            <a:r>
              <a:t>), победитель регионального этапа ТПП РФ «Золотой Меркурий» в номинации «Семейный бизнес», член ФКС РФ, член НФ ИАКС, член РАА «РУСАДА», Благодарственное письмо от Офицеров России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https://oficery74.ru/socials/vrucheno-blagodarstvennoe-pis-mo-rukovoditeliu-konnosportivnogo-kluba-garmoniia/</a:t>
            </a:r>
            <a:r>
              <a:t>) и многими другими (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https://vk.com/kony74?w=wall-12030149_8320</a:t>
            </a:r>
            <a:r>
              <a:t>)</a:t>
            </a:r>
          </a:p>
        </p:txBody>
      </p:sp>
      <p:grpSp>
        <p:nvGrpSpPr>
          <p:cNvPr id="276" name="Овал 2"/>
          <p:cNvGrpSpPr/>
          <p:nvPr/>
        </p:nvGrpSpPr>
        <p:grpSpPr>
          <a:xfrm>
            <a:off x="599089" y="3109149"/>
            <a:ext cx="1384997" cy="1384997"/>
            <a:chOff x="0" y="0"/>
            <a:chExt cx="1384995" cy="1384995"/>
          </a:xfrm>
        </p:grpSpPr>
        <p:sp>
          <p:nvSpPr>
            <p:cNvPr id="274" name="Кружок"/>
            <p:cNvSpPr/>
            <p:nvPr/>
          </p:nvSpPr>
          <p:spPr>
            <a:xfrm>
              <a:off x="0" y="0"/>
              <a:ext cx="1384996" cy="1384996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Вставить фото"/>
            <p:cNvSpPr txBox="1"/>
            <p:nvPr/>
          </p:nvSpPr>
          <p:spPr>
            <a:xfrm>
              <a:off x="202827" y="405477"/>
              <a:ext cx="979341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Вставить фото</a:t>
              </a:r>
            </a:p>
          </p:txBody>
        </p:sp>
      </p:grpSp>
      <p:grpSp>
        <p:nvGrpSpPr>
          <p:cNvPr id="279" name="Овал 25"/>
          <p:cNvGrpSpPr/>
          <p:nvPr/>
        </p:nvGrpSpPr>
        <p:grpSpPr>
          <a:xfrm>
            <a:off x="599089" y="4730258"/>
            <a:ext cx="1384997" cy="1384997"/>
            <a:chOff x="0" y="0"/>
            <a:chExt cx="1384995" cy="1384995"/>
          </a:xfrm>
        </p:grpSpPr>
        <p:sp>
          <p:nvSpPr>
            <p:cNvPr id="277" name="Кружок"/>
            <p:cNvSpPr/>
            <p:nvPr/>
          </p:nvSpPr>
          <p:spPr>
            <a:xfrm>
              <a:off x="0" y="0"/>
              <a:ext cx="1384996" cy="1384996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Вставить фото"/>
            <p:cNvSpPr txBox="1"/>
            <p:nvPr/>
          </p:nvSpPr>
          <p:spPr>
            <a:xfrm>
              <a:off x="202827" y="405477"/>
              <a:ext cx="979341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Вставить фото</a:t>
              </a:r>
            </a:p>
          </p:txBody>
        </p:sp>
      </p:grpSp>
      <p:grpSp>
        <p:nvGrpSpPr>
          <p:cNvPr id="282" name="Овал 28"/>
          <p:cNvGrpSpPr/>
          <p:nvPr/>
        </p:nvGrpSpPr>
        <p:grpSpPr>
          <a:xfrm>
            <a:off x="6423416" y="3088345"/>
            <a:ext cx="1384997" cy="1384997"/>
            <a:chOff x="0" y="0"/>
            <a:chExt cx="1384995" cy="1384995"/>
          </a:xfrm>
        </p:grpSpPr>
        <p:sp>
          <p:nvSpPr>
            <p:cNvPr id="280" name="Кружок"/>
            <p:cNvSpPr/>
            <p:nvPr/>
          </p:nvSpPr>
          <p:spPr>
            <a:xfrm>
              <a:off x="0" y="0"/>
              <a:ext cx="1384996" cy="1384996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1" name="Вставить фото"/>
            <p:cNvSpPr txBox="1"/>
            <p:nvPr/>
          </p:nvSpPr>
          <p:spPr>
            <a:xfrm>
              <a:off x="202827" y="405477"/>
              <a:ext cx="979341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Вставить фото</a:t>
              </a:r>
            </a:p>
          </p:txBody>
        </p:sp>
      </p:grpSp>
      <p:grpSp>
        <p:nvGrpSpPr>
          <p:cNvPr id="285" name="Овал 44"/>
          <p:cNvGrpSpPr/>
          <p:nvPr/>
        </p:nvGrpSpPr>
        <p:grpSpPr>
          <a:xfrm>
            <a:off x="6423416" y="4730258"/>
            <a:ext cx="1384997" cy="1384997"/>
            <a:chOff x="0" y="0"/>
            <a:chExt cx="1384995" cy="1384995"/>
          </a:xfrm>
        </p:grpSpPr>
        <p:sp>
          <p:nvSpPr>
            <p:cNvPr id="283" name="Кружок"/>
            <p:cNvSpPr/>
            <p:nvPr/>
          </p:nvSpPr>
          <p:spPr>
            <a:xfrm>
              <a:off x="0" y="0"/>
              <a:ext cx="1384996" cy="1384996"/>
            </a:xfrm>
            <a:prstGeom prst="ellipse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4" name="Вставить фото"/>
            <p:cNvSpPr txBox="1"/>
            <p:nvPr/>
          </p:nvSpPr>
          <p:spPr>
            <a:xfrm>
              <a:off x="202827" y="405477"/>
              <a:ext cx="979341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Вставить фото</a:t>
              </a:r>
            </a:p>
          </p:txBody>
        </p:sp>
      </p:grpSp>
      <p:sp>
        <p:nvSpPr>
          <p:cNvPr id="286" name="TextBox 11"/>
          <p:cNvSpPr txBox="1"/>
          <p:nvPr/>
        </p:nvSpPr>
        <p:spPr>
          <a:xfrm>
            <a:off x="2000339" y="3094008"/>
            <a:ext cx="4435824" cy="21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AutoNum type="arabicParenR" startAt="1"/>
              <a:defRPr sz="1300"/>
            </a:lvl1pPr>
          </a:lstStyle>
          <a:p>
            <a:pPr/>
            <a:r>
              <a:t>Потанина Наталья Валентиновна, директор ООО «Консультационно-оздоровительного центра «Гармония», Российская Федерация, г. Челябинск, 1975 г.р., 4 высших образования, 25 лет работает в Клубе, имеет двух детей, победитель регионального этапа Всероссийского конкурса МиСП «Мой добрый бизнес» Минэкономразвития, победитель регионального этапа ТПП РФ «Золотой Меркурий» в номинации «Семейный бизнес», член ФКС РФ, член НФ ИАКС, член РАА «РУСАДА»</a:t>
            </a:r>
          </a:p>
        </p:txBody>
      </p:sp>
      <p:sp>
        <p:nvSpPr>
          <p:cNvPr id="287" name="TextBox 12"/>
          <p:cNvSpPr txBox="1"/>
          <p:nvPr/>
        </p:nvSpPr>
        <p:spPr>
          <a:xfrm>
            <a:off x="2423357" y="5072236"/>
            <a:ext cx="3853066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Маленкова Марина Николаевна, тренер- берейтер по конному спорту, зоотехник, специалист коновод, управляющий лошадью при иппотерапии,  1966 г.р., г. Челябинск, всю жизнь с лошадьми.</a:t>
            </a:r>
          </a:p>
        </p:txBody>
      </p:sp>
      <p:sp>
        <p:nvSpPr>
          <p:cNvPr id="288" name="TextBox 13"/>
          <p:cNvSpPr txBox="1"/>
          <p:nvPr/>
        </p:nvSpPr>
        <p:spPr>
          <a:xfrm>
            <a:off x="8114727" y="3126846"/>
            <a:ext cx="3426089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3) Осипова Юлия Александровна, бакалавр психологии, 2001 г.р., г. Челябинск, член ФКС РФ, член РАА «РУСАДА», сертифицированный специалист, управляющий лошадью при иппотерапии, обучается на иппотерапевта</a:t>
            </a:r>
          </a:p>
        </p:txBody>
      </p:sp>
      <p:sp>
        <p:nvSpPr>
          <p:cNvPr id="289" name="TextBox 14"/>
          <p:cNvSpPr txBox="1"/>
          <p:nvPr/>
        </p:nvSpPr>
        <p:spPr>
          <a:xfrm>
            <a:off x="8114727" y="4807260"/>
            <a:ext cx="342608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4) Спицына Дарья Александровна, 2005 г.р., г. Челябинск, педагог, обучается на иппотерапевта, 2005 г.р.</a:t>
            </a:r>
          </a:p>
        </p:txBody>
      </p:sp>
      <p:sp>
        <p:nvSpPr>
          <p:cNvPr id="290" name="TextBox 15"/>
          <p:cNvSpPr txBox="1"/>
          <p:nvPr/>
        </p:nvSpPr>
        <p:spPr>
          <a:xfrm>
            <a:off x="584548" y="2590982"/>
            <a:ext cx="286887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Руководители проекта</a:t>
            </a:r>
          </a:p>
        </p:txBody>
      </p:sp>
      <p:sp>
        <p:nvSpPr>
          <p:cNvPr id="291" name="TextBox 16"/>
          <p:cNvSpPr txBox="1"/>
          <p:nvPr/>
        </p:nvSpPr>
        <p:spPr>
          <a:xfrm>
            <a:off x="6364656" y="2585319"/>
            <a:ext cx="331783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B9D04A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Ключевые члены команды</a:t>
            </a:r>
          </a:p>
        </p:txBody>
      </p:sp>
      <p:pic>
        <p:nvPicPr>
          <p:cNvPr id="292" name="Мое фото в белом для круглой-round.png" descr="Мое фото в белом для круглой-round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9089" y="3088345"/>
            <a:ext cx="1384997" cy="138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Копия Марина Николаевна на тренировке-round.png" descr="Копия Марина Николаевна на тренировке-round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4667" y="4580126"/>
            <a:ext cx="1513842" cy="151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Копия Мандатная комиссию по хоббихорсингу-round.png" descr="Копия Мандатная комиссию по хоббихорсингу-round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52416" y="3088345"/>
            <a:ext cx="1384997" cy="138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Копия Даша-round.png" descr="Копия Даша-round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82134" y="4609316"/>
            <a:ext cx="1626882" cy="1626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TextBox 5"/>
          <p:cNvSpPr txBox="1"/>
          <p:nvPr/>
        </p:nvSpPr>
        <p:spPr>
          <a:xfrm>
            <a:off x="599089" y="588577"/>
            <a:ext cx="87388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Проблематизация. Актуальность проекта</a:t>
            </a:r>
          </a:p>
        </p:txBody>
      </p:sp>
      <p:sp>
        <p:nvSpPr>
          <p:cNvPr id="122" name="Прямоугольник: скругленные углы 5"/>
          <p:cNvSpPr/>
          <p:nvPr/>
        </p:nvSpPr>
        <p:spPr>
          <a:xfrm>
            <a:off x="704193" y="1282260"/>
            <a:ext cx="10731063" cy="504926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TextBox 8"/>
          <p:cNvSpPr txBox="1"/>
          <p:nvPr/>
        </p:nvSpPr>
        <p:spPr>
          <a:xfrm>
            <a:off x="1421895" y="1448126"/>
            <a:ext cx="9841849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В последние годы наблюдается значительный рост числа людей, страдающих от проблем с ментальным здоровьем. Особенно это касается участников военных конфликтов. Стресс, посттравматический синдром и другие расстройства влияют на качество жизни, социальные отношения и общую адаптацию в обществе. По данным ВОЗ, около 1 из 4 человек на протяжении своей жизни сталкивается с проблемами психического здоровья, что подчеркивает актуальность обращения к методам поддержки и восстановлению.</a:t>
            </a:r>
          </a:p>
        </p:txBody>
      </p:sp>
      <p:sp>
        <p:nvSpPr>
          <p:cNvPr id="124" name="TextBox 9"/>
          <p:cNvSpPr txBox="1"/>
          <p:nvPr/>
        </p:nvSpPr>
        <p:spPr>
          <a:xfrm>
            <a:off x="1421895" y="3276195"/>
            <a:ext cx="9841849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Иппотерапия и общение с лошадьми становятся все популярнее в качестве альтернативных и дополнительных способов реабилитации. Исследования показывают, что взаимодействие с лошадьми помогает снижать уровень тревожности, улучшает эмоциональное состояние и способствует восстановлению внутреннего баланса. В условиях современной жизни, где стресс становится нормой, такие методы становятся необходимыми.</a:t>
            </a:r>
          </a:p>
        </p:txBody>
      </p:sp>
      <p:sp>
        <p:nvSpPr>
          <p:cNvPr id="125" name="TextBox 10"/>
          <p:cNvSpPr txBox="1"/>
          <p:nvPr/>
        </p:nvSpPr>
        <p:spPr>
          <a:xfrm>
            <a:off x="1421895" y="4824865"/>
            <a:ext cx="9841849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Проект направлен на решение ряда социальных проблем:  </a:t>
            </a:r>
          </a:p>
          <a:p>
            <a: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Посттравматический стресс и его последствия для участников военной операции; </a:t>
            </a:r>
          </a:p>
          <a:p>
            <a: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Социальная изоляция и недостаток поддержки для людей с ментальными расстройствами;  </a:t>
            </a:r>
          </a:p>
          <a:p>
            <a:pPr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Снижение уровня стресса и тревожности через альтернативные методы реабилитации.</a:t>
            </a:r>
          </a:p>
        </p:txBody>
      </p:sp>
      <p:sp>
        <p:nvSpPr>
          <p:cNvPr id="126" name="TextBox 11"/>
          <p:cNvSpPr txBox="1"/>
          <p:nvPr/>
        </p:nvSpPr>
        <p:spPr>
          <a:xfrm>
            <a:off x="808770" y="1358170"/>
            <a:ext cx="80332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Dita Sweet"/>
                <a:ea typeface="Dita Sweet"/>
                <a:cs typeface="Dita Sweet"/>
                <a:sym typeface="Dita Sweet"/>
              </a:defRPr>
            </a:pPr>
            <a:r>
              <a:t>1</a:t>
            </a:r>
            <a:r>
              <a:rPr sz="5400"/>
              <a:t>.</a:t>
            </a:r>
          </a:p>
        </p:txBody>
      </p:sp>
      <p:sp>
        <p:nvSpPr>
          <p:cNvPr id="127" name="TextBox 12"/>
          <p:cNvSpPr txBox="1"/>
          <p:nvPr/>
        </p:nvSpPr>
        <p:spPr>
          <a:xfrm>
            <a:off x="846096" y="3237770"/>
            <a:ext cx="52780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128" name="TextBox 13"/>
          <p:cNvSpPr txBox="1"/>
          <p:nvPr/>
        </p:nvSpPr>
        <p:spPr>
          <a:xfrm>
            <a:off x="826105" y="4831443"/>
            <a:ext cx="52780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3.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TextBox 5"/>
          <p:cNvSpPr txBox="1"/>
          <p:nvPr/>
        </p:nvSpPr>
        <p:spPr>
          <a:xfrm>
            <a:off x="599089" y="462163"/>
            <a:ext cx="965628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Иппотерапия как инструмент нашего проекта</a:t>
            </a:r>
          </a:p>
        </p:txBody>
      </p:sp>
      <p:sp>
        <p:nvSpPr>
          <p:cNvPr id="133" name="Прямоугольник: скругленные углы 5"/>
          <p:cNvSpPr/>
          <p:nvPr/>
        </p:nvSpPr>
        <p:spPr>
          <a:xfrm>
            <a:off x="599089" y="1155846"/>
            <a:ext cx="11172200" cy="5412379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TextBox 8"/>
          <p:cNvSpPr txBox="1"/>
          <p:nvPr/>
        </p:nvSpPr>
        <p:spPr>
          <a:xfrm>
            <a:off x="997638" y="1290155"/>
            <a:ext cx="10375103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Ритм — один из главных элементов терапевтического воздействия в иппотерапии — пассивном методе тренировки и восстановления, сравнимом, например, с массажем или гидротерапией. Весь позвоночный столб и окружающие его мышцы работают в мелкой амплитуде „напряжение-расслабление“, чтобы сохранить равновесное положение человека, именно ритмичность движения лошади заставляет нервную систему всадника начать попеременно расслабляться и напрягаться.</a:t>
            </a: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Второй аспект воздействия на организм и психику человека при иппотерапии — как ни странно, тепло. Температура тела лошади выше человеческой — нормальная в покое колеблется от 37,5 до 38,5 °C. Этот момент важен и для всадников с нарушениями опорно-двигательной системы, и для людей с ПТСР.</a:t>
            </a: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Занятие по иппотерапии должны проводить два человека — иппотерапевт и коневод. Первый сначала помогает всаднику правильно расположиться на лошади, а потом контролирует его состояние. Второй в это время ведет лошадь в поводу и управляет темпом ее шага. Практически у всех сотрудников нашего конного клуба есть базовое образование. Наличие такой подготовки гарантирует, что человек знает анатомию и психологию лошади, профессионально умеет ей управлять.</a:t>
            </a: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Но в случае иппотерапии «сойтись» нужно не только с тренером, но и с лошадью. Потому что именно она, а не человек главный иппотерапевт на занятии. Не каждое животное может стать „терапевтом“: важно, чтобы все направления векторов при ее движении были сбалансированы.</a:t>
            </a:r>
          </a:p>
          <a:p>
            <a:pPr>
              <a:defRPr sz="1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Общение с лошадьми доставляет необыкновенное удовольствие, снимает стресс.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extBox 14"/>
          <p:cNvSpPr txBox="1"/>
          <p:nvPr/>
        </p:nvSpPr>
        <p:spPr>
          <a:xfrm>
            <a:off x="599089" y="588577"/>
            <a:ext cx="343181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Целевая аудитория</a:t>
            </a:r>
          </a:p>
        </p:txBody>
      </p:sp>
      <p:sp>
        <p:nvSpPr>
          <p:cNvPr id="139" name="TextBox 15"/>
          <p:cNvSpPr txBox="1"/>
          <p:nvPr/>
        </p:nvSpPr>
        <p:spPr>
          <a:xfrm>
            <a:off x="599090" y="1545020"/>
            <a:ext cx="3135423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Целевая аудитория включает:  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Участников специальных военных операций  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Их семьи, которые также могут испытывать стресс и травму  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Людей, страдающих от депрессии, тревожных расстройств и других ментальных проблем  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Участников психо-социальной реабилитации</a:t>
            </a:r>
          </a:p>
        </p:txBody>
      </p:sp>
      <p:sp>
        <p:nvSpPr>
          <p:cNvPr id="140" name="Прямоугольник 1"/>
          <p:cNvSpPr txBox="1"/>
          <p:nvPr/>
        </p:nvSpPr>
        <p:spPr>
          <a:xfrm>
            <a:off x="4304329" y="1252633"/>
            <a:ext cx="7299092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Возраст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Основная группа: 25-45 лет (активные участники трудового процесса и создания семьи)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Вспомогательная группа: 8-24 года (молодые люди, дети) и 46-60 лет (люди среднего и старшего возраста, которые также могут сталкиваться с проблемами)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algn="ctr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Пол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Мужчины: основная часть аудитории, так как большинство участников военных операций составляют мужчины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Женщины: могут составлять меньшую часть, но важны в качестве поддержки участников и векторе общения (например, жены, матери)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algn="ctr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Занятость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Активные: часть целевой аудитории, состоящая из работающих людей различных профессий, часто на государственной службе или в частном секторе.  </a:t>
            </a:r>
          </a:p>
          <a:p>
            <a:pPr algn="just">
              <a:defRPr sz="1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 Безработные: участники, которые не могут найти работу из-за последствий посттравматического стрессового синдрома или других ментальных проблем.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TextBox 5"/>
          <p:cNvSpPr txBox="1"/>
          <p:nvPr/>
        </p:nvSpPr>
        <p:spPr>
          <a:xfrm>
            <a:off x="599090" y="588577"/>
            <a:ext cx="6142395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Стадия проекта. Зрелость проекта</a:t>
            </a:r>
          </a:p>
        </p:txBody>
      </p:sp>
      <p:sp>
        <p:nvSpPr>
          <p:cNvPr id="145" name="TextBox 6"/>
          <p:cNvSpPr txBox="1"/>
          <p:nvPr/>
        </p:nvSpPr>
        <p:spPr>
          <a:xfrm>
            <a:off x="1029515" y="1398428"/>
            <a:ext cx="102906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Инициатива (хорошая, продуманная идея, но проект еще не реализован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sp>
        <p:nvSpPr>
          <p:cNvPr id="146" name="Овал 2"/>
          <p:cNvSpPr/>
          <p:nvPr/>
        </p:nvSpPr>
        <p:spPr>
          <a:xfrm>
            <a:off x="762052" y="1476906"/>
            <a:ext cx="239286" cy="239285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Прямоугольник 2"/>
          <p:cNvSpPr txBox="1"/>
          <p:nvPr/>
        </p:nvSpPr>
        <p:spPr>
          <a:xfrm>
            <a:off x="702906" y="2247165"/>
            <a:ext cx="4472791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Нашему клуб уже 32 года, за это время мы уже ввели в наши трудовые будни иппотерапию.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В основном ее посещают дети, однако бывают и взрослые участники. Мы проводим занятия иппотерапией каждые выходные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И желающих всегда достаточно много, поэтому мы стараемся дополнять время и заниматься со всеми желающими.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С благополучателями занимается профессиональный врач-иппотерапевт, приглашенный специалист.</a:t>
            </a:r>
          </a:p>
        </p:txBody>
      </p:sp>
      <p:sp>
        <p:nvSpPr>
          <p:cNvPr id="148" name="Прямоугольник 8"/>
          <p:cNvSpPr txBox="1"/>
          <p:nvPr/>
        </p:nvSpPr>
        <p:spPr>
          <a:xfrm>
            <a:off x="5450398" y="2247165"/>
            <a:ext cx="6330823" cy="399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Помимо этого мы проводим экскурсии для семей участников СВО – самый важный момент – экскурсионная программа для них безоплатная. Таким образом, мы выполняем свою социальную миссию и чтим память нашего сотрудника, который погиб во время проведения СВО.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Каждые выходные мы ждем желающих и с удовольствием рассказываем им о наших лошадях и знакомим с ними. 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Мы считаем что такое «знакомство» позволяет снижать уровень стресса в такое непростое для них время. 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Лошади понимают человека лучше, чем мы их, улавливают настрой и помогают человеку снизить тревогу, а также человек легче переживает посттравматический стресс.</a:t>
            </a:r>
          </a:p>
          <a:p>
            <a:pPr algn="ctr">
              <a:defRPr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extBox 5"/>
          <p:cNvSpPr txBox="1"/>
          <p:nvPr/>
        </p:nvSpPr>
        <p:spPr>
          <a:xfrm>
            <a:off x="599089" y="588577"/>
            <a:ext cx="69499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Миссия проекта. Цели и задачи проекта</a:t>
            </a:r>
          </a:p>
        </p:txBody>
      </p:sp>
      <p:sp>
        <p:nvSpPr>
          <p:cNvPr id="153" name="TextBox 7"/>
          <p:cNvSpPr txBox="1"/>
          <p:nvPr/>
        </p:nvSpPr>
        <p:spPr>
          <a:xfrm>
            <a:off x="772649" y="2937227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400">
                <a:solidFill>
                  <a:srgbClr val="A72E88"/>
                </a:solidFill>
                <a:latin typeface="Dita Sweet"/>
                <a:ea typeface="Dita Sweet"/>
                <a:cs typeface="Dita Sweet"/>
                <a:sym typeface="Dita Sweet"/>
              </a:defRPr>
            </a:pPr>
            <a:r>
              <a:t>1</a:t>
            </a:r>
            <a:r>
              <a:t>.</a:t>
            </a:r>
          </a:p>
        </p:txBody>
      </p:sp>
      <p:sp>
        <p:nvSpPr>
          <p:cNvPr id="154" name="TextBox 8"/>
          <p:cNvSpPr txBox="1"/>
          <p:nvPr/>
        </p:nvSpPr>
        <p:spPr>
          <a:xfrm>
            <a:off x="772649" y="3960091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A72E88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155" name="TextBox 10"/>
          <p:cNvSpPr txBox="1"/>
          <p:nvPr/>
        </p:nvSpPr>
        <p:spPr>
          <a:xfrm>
            <a:off x="7523736" y="2572543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pPr>
            <a:r>
              <a:t>1</a:t>
            </a:r>
            <a:r>
              <a:t>.</a:t>
            </a:r>
          </a:p>
        </p:txBody>
      </p:sp>
      <p:sp>
        <p:nvSpPr>
          <p:cNvPr id="156" name="TextBox 11"/>
          <p:cNvSpPr txBox="1"/>
          <p:nvPr/>
        </p:nvSpPr>
        <p:spPr>
          <a:xfrm>
            <a:off x="7523736" y="3650749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157" name="TextBox 12"/>
          <p:cNvSpPr txBox="1"/>
          <p:nvPr/>
        </p:nvSpPr>
        <p:spPr>
          <a:xfrm>
            <a:off x="7523736" y="4583552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158" name="TextBox 13"/>
          <p:cNvSpPr txBox="1"/>
          <p:nvPr/>
        </p:nvSpPr>
        <p:spPr>
          <a:xfrm>
            <a:off x="4505135" y="1420895"/>
            <a:ext cx="25666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0D0D0D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Цели и задачи</a:t>
            </a:r>
          </a:p>
        </p:txBody>
      </p:sp>
      <p:sp>
        <p:nvSpPr>
          <p:cNvPr id="159" name="TextBox 14"/>
          <p:cNvSpPr txBox="1"/>
          <p:nvPr/>
        </p:nvSpPr>
        <p:spPr>
          <a:xfrm>
            <a:off x="1412815" y="3108677"/>
            <a:ext cx="440657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Обеспечить доступ к иппотерапии для людей, страдающих от ментальных расстройств. </a:t>
            </a:r>
          </a:p>
        </p:txBody>
      </p:sp>
      <p:sp>
        <p:nvSpPr>
          <p:cNvPr id="160" name="TextBox 16"/>
          <p:cNvSpPr txBox="1"/>
          <p:nvPr/>
        </p:nvSpPr>
        <p:spPr>
          <a:xfrm>
            <a:off x="1431219" y="3894487"/>
            <a:ext cx="4705677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Информирование людей  важности сохранения ментального здоровья и методах его поддержания через альтернативную практику – иппотерапию.</a:t>
            </a:r>
          </a:p>
          <a:p>
            <a: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Наша цель – популяризовать данный метод терапии.</a:t>
            </a:r>
          </a:p>
        </p:txBody>
      </p:sp>
      <p:sp>
        <p:nvSpPr>
          <p:cNvPr id="161" name="TextBox 17"/>
          <p:cNvSpPr txBox="1"/>
          <p:nvPr/>
        </p:nvSpPr>
        <p:spPr>
          <a:xfrm>
            <a:off x="8255362" y="2572543"/>
            <a:ext cx="3679586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Организовать регулярные занятия иппотерапией и консультации психолога по работе с посттравматическим синдромомдля участников и их семей.</a:t>
            </a:r>
          </a:p>
        </p:txBody>
      </p:sp>
      <p:sp>
        <p:nvSpPr>
          <p:cNvPr id="162" name="TextBox 18"/>
          <p:cNvSpPr txBox="1"/>
          <p:nvPr/>
        </p:nvSpPr>
        <p:spPr>
          <a:xfrm>
            <a:off x="8324391" y="3871683"/>
            <a:ext cx="354152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Провести обучение и подготовку специалистов в области иппотерапии. </a:t>
            </a:r>
          </a:p>
        </p:txBody>
      </p:sp>
      <p:sp>
        <p:nvSpPr>
          <p:cNvPr id="163" name="TextBox 19"/>
          <p:cNvSpPr txBox="1"/>
          <p:nvPr/>
        </p:nvSpPr>
        <p:spPr>
          <a:xfrm>
            <a:off x="8324391" y="4659105"/>
            <a:ext cx="354152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Создать программу реабилитации для участников СВО с использованием метода взаимодействия с лошадьми. </a:t>
            </a:r>
          </a:p>
        </p:txBody>
      </p:sp>
      <p:sp>
        <p:nvSpPr>
          <p:cNvPr id="164" name="Прямая со стрелкой 2"/>
          <p:cNvSpPr/>
          <p:nvPr/>
        </p:nvSpPr>
        <p:spPr>
          <a:xfrm flipH="1">
            <a:off x="2890463" y="2063240"/>
            <a:ext cx="1786520" cy="385719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Прямая со стрелкой 21"/>
          <p:cNvSpPr/>
          <p:nvPr/>
        </p:nvSpPr>
        <p:spPr>
          <a:xfrm>
            <a:off x="6751177" y="2106133"/>
            <a:ext cx="1831259" cy="298463"/>
          </a:xfrm>
          <a:prstGeom prst="line">
            <a:avLst/>
          </a:prstGeom>
          <a:ln w="63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TextBox 12"/>
          <p:cNvSpPr txBox="1"/>
          <p:nvPr/>
        </p:nvSpPr>
        <p:spPr>
          <a:xfrm>
            <a:off x="7523736" y="5516355"/>
            <a:ext cx="67608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solidFill>
                  <a:srgbClr val="B9D04A"/>
                </a:solidFill>
                <a:latin typeface="Dita Sweet"/>
                <a:ea typeface="Dita Sweet"/>
                <a:cs typeface="Dita Sweet"/>
                <a:sym typeface="Dita Sweet"/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167" name="TextBox 18"/>
          <p:cNvSpPr txBox="1"/>
          <p:nvPr/>
        </p:nvSpPr>
        <p:spPr>
          <a:xfrm>
            <a:off x="8324391" y="5713183"/>
            <a:ext cx="354152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Приобрести и подготовить лошадь, которая может работать со всадниками более 80 кг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TextBox 5"/>
          <p:cNvSpPr txBox="1"/>
          <p:nvPr/>
        </p:nvSpPr>
        <p:spPr>
          <a:xfrm>
            <a:off x="599090" y="588577"/>
            <a:ext cx="245321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Суть проекта</a:t>
            </a:r>
          </a:p>
        </p:txBody>
      </p:sp>
      <p:grpSp>
        <p:nvGrpSpPr>
          <p:cNvPr id="174" name="Прямоугольник: скругленные углы 11"/>
          <p:cNvGrpSpPr/>
          <p:nvPr/>
        </p:nvGrpSpPr>
        <p:grpSpPr>
          <a:xfrm>
            <a:off x="1266718" y="1572797"/>
            <a:ext cx="9658564" cy="1150476"/>
            <a:chOff x="0" y="0"/>
            <a:chExt cx="9658563" cy="1150475"/>
          </a:xfrm>
        </p:grpSpPr>
        <p:sp>
          <p:nvSpPr>
            <p:cNvPr id="172" name="Прямоугольник с закругленными углами"/>
            <p:cNvSpPr/>
            <p:nvPr/>
          </p:nvSpPr>
          <p:spPr>
            <a:xfrm>
              <a:off x="0" y="0"/>
              <a:ext cx="9658564" cy="1150476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Суть проекта…"/>
            <p:cNvSpPr txBox="1"/>
            <p:nvPr/>
          </p:nvSpPr>
          <p:spPr>
            <a:xfrm>
              <a:off x="53375" y="110417"/>
              <a:ext cx="9551814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Суть проекта  </a:t>
              </a:r>
            </a:p>
            <a:p>
              <a:pPr algn="ctr"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Проект направлен на поддержку ментального здоровья людей, включая участников специальной военной операции, через иппотерапию и взаимодействие с лошадьми.</a:t>
              </a:r>
            </a:p>
          </p:txBody>
        </p:sp>
      </p:grpSp>
      <p:grpSp>
        <p:nvGrpSpPr>
          <p:cNvPr id="177" name="Прямоугольник: скругленные углы 15"/>
          <p:cNvGrpSpPr/>
          <p:nvPr/>
        </p:nvGrpSpPr>
        <p:grpSpPr>
          <a:xfrm>
            <a:off x="1159660" y="3159527"/>
            <a:ext cx="9765622" cy="1312327"/>
            <a:chOff x="0" y="0"/>
            <a:chExt cx="9765620" cy="1312326"/>
          </a:xfrm>
        </p:grpSpPr>
        <p:sp>
          <p:nvSpPr>
            <p:cNvPr id="175" name="Прямоугольник с закругленными углами"/>
            <p:cNvSpPr/>
            <p:nvPr/>
          </p:nvSpPr>
          <p:spPr>
            <a:xfrm>
              <a:off x="0" y="74549"/>
              <a:ext cx="9765621" cy="1163228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Инициативы и события…"/>
            <p:cNvSpPr txBox="1"/>
            <p:nvPr/>
          </p:nvSpPr>
          <p:spPr>
            <a:xfrm>
              <a:off x="53966" y="0"/>
              <a:ext cx="9657689" cy="1312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Инициативы и события 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- Создание групповой терапии для улучшения эмоционального состояния и поддержки среди участников. 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- Открытые мероприятия: дни открытых дверей, мастер-классы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- Организация регулярных встреч для обсуждения прогресса и эмоций участников.</a:t>
              </a:r>
            </a:p>
          </p:txBody>
        </p:sp>
      </p:grpSp>
      <p:grpSp>
        <p:nvGrpSpPr>
          <p:cNvPr id="180" name="Прямоугольник: скругленные углы 16"/>
          <p:cNvGrpSpPr/>
          <p:nvPr/>
        </p:nvGrpSpPr>
        <p:grpSpPr>
          <a:xfrm>
            <a:off x="1266718" y="4931743"/>
            <a:ext cx="9658564" cy="1150476"/>
            <a:chOff x="0" y="0"/>
            <a:chExt cx="9658563" cy="1150475"/>
          </a:xfrm>
        </p:grpSpPr>
        <p:sp>
          <p:nvSpPr>
            <p:cNvPr id="178" name="Прямоугольник с закругленными углами"/>
            <p:cNvSpPr/>
            <p:nvPr/>
          </p:nvSpPr>
          <p:spPr>
            <a:xfrm>
              <a:off x="0" y="0"/>
              <a:ext cx="9658564" cy="1150476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Реализация проекта…"/>
            <p:cNvSpPr txBox="1"/>
            <p:nvPr/>
          </p:nvSpPr>
          <p:spPr>
            <a:xfrm>
              <a:off x="53375" y="46917"/>
              <a:ext cx="9551814" cy="1056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Реализация проекта 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- Реклама через социальные сети и местные сообщества для привлечения целевой аудитории.  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- Сбор данных и оценка результатов, на основе которых будут разработаны будущие направления и мероприятия проекта.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TextBox 5"/>
          <p:cNvSpPr txBox="1"/>
          <p:nvPr/>
        </p:nvSpPr>
        <p:spPr>
          <a:xfrm>
            <a:off x="599089" y="588577"/>
            <a:ext cx="333058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Механика проекта</a:t>
            </a:r>
          </a:p>
        </p:txBody>
      </p:sp>
      <p:grpSp>
        <p:nvGrpSpPr>
          <p:cNvPr id="187" name="Прямоугольник: скругленные углы 6"/>
          <p:cNvGrpSpPr/>
          <p:nvPr/>
        </p:nvGrpSpPr>
        <p:grpSpPr>
          <a:xfrm>
            <a:off x="599089" y="1429998"/>
            <a:ext cx="4628994" cy="2562453"/>
            <a:chOff x="0" y="0"/>
            <a:chExt cx="4628993" cy="2562451"/>
          </a:xfrm>
        </p:grpSpPr>
        <p:sp>
          <p:nvSpPr>
            <p:cNvPr id="185" name="Прямоугольник с закругленными углами"/>
            <p:cNvSpPr/>
            <p:nvPr/>
          </p:nvSpPr>
          <p:spPr>
            <a:xfrm>
              <a:off x="0" y="0"/>
              <a:ext cx="4628994" cy="2562452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186" name="Запуск проекта по ментальному здоровью начинается с тщательного планирования. Мы соберем информацию о проблемах, с которыми сталкиваются вернувшиеся с военной операции и выделим ключевые цели проекта. Сюда входят сотрудничество с медицинскими специалистами, психологами и иппотерапевтами."/>
            <p:cNvSpPr txBox="1"/>
            <p:nvPr/>
          </p:nvSpPr>
          <p:spPr>
            <a:xfrm>
              <a:off x="118881" y="270305"/>
              <a:ext cx="4391231" cy="202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Запуск проекта по ментальному здоровью начинается с тщательного планирования. Мы соберем информацию о проблемах, с которыми сталкиваются вернувшиеся с военной операции и выделим ключевые цели проекта. Сюда входят сотрудничество с медицинскими специалистами, психологами и иппотерапевтами.</a:t>
              </a:r>
            </a:p>
          </p:txBody>
        </p:sp>
      </p:grpSp>
      <p:grpSp>
        <p:nvGrpSpPr>
          <p:cNvPr id="190" name="Прямоугольник: скругленные углы 7"/>
          <p:cNvGrpSpPr/>
          <p:nvPr/>
        </p:nvGrpSpPr>
        <p:grpSpPr>
          <a:xfrm>
            <a:off x="5434884" y="1378158"/>
            <a:ext cx="6154327" cy="2614293"/>
            <a:chOff x="0" y="0"/>
            <a:chExt cx="6154325" cy="2614292"/>
          </a:xfrm>
        </p:grpSpPr>
        <p:sp>
          <p:nvSpPr>
            <p:cNvPr id="188" name="Прямоугольник с закругленными углами"/>
            <p:cNvSpPr/>
            <p:nvPr/>
          </p:nvSpPr>
          <p:spPr>
            <a:xfrm>
              <a:off x="0" y="0"/>
              <a:ext cx="6154326" cy="2614293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189" name="Инструменты:…"/>
            <p:cNvSpPr txBox="1"/>
            <p:nvPr/>
          </p:nvSpPr>
          <p:spPr>
            <a:xfrm>
              <a:off x="121286" y="175576"/>
              <a:ext cx="5911753" cy="2263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Инструменты:</a:t>
              </a:r>
            </a:p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1. Иппотерапия: включает занятия с лошадьми, направленные на восстановление ментального здоровья.</a:t>
              </a:r>
            </a:p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2. Психологическая поддержка: Взаимодействие со специалистами для адаптации программы к потребностям участников.</a:t>
              </a:r>
            </a:p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3. Общение со специалистом: работа с нашим психологом до и после терапии для фиксирования данных и коррекции программы.</a:t>
              </a:r>
            </a:p>
          </p:txBody>
        </p:sp>
      </p:grpSp>
      <p:grpSp>
        <p:nvGrpSpPr>
          <p:cNvPr id="193" name="Прямоугольник: скругленные углы 8"/>
          <p:cNvGrpSpPr/>
          <p:nvPr/>
        </p:nvGrpSpPr>
        <p:grpSpPr>
          <a:xfrm>
            <a:off x="595390" y="4198513"/>
            <a:ext cx="10993820" cy="2289787"/>
            <a:chOff x="0" y="0"/>
            <a:chExt cx="10993819" cy="2289786"/>
          </a:xfrm>
        </p:grpSpPr>
        <p:sp>
          <p:nvSpPr>
            <p:cNvPr id="191" name="Прямоугольник с закругленными углами"/>
            <p:cNvSpPr/>
            <p:nvPr/>
          </p:nvSpPr>
          <p:spPr>
            <a:xfrm>
              <a:off x="0" y="0"/>
              <a:ext cx="10993820" cy="2289787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Последовательность:…"/>
            <p:cNvSpPr txBox="1"/>
            <p:nvPr/>
          </p:nvSpPr>
          <p:spPr>
            <a:xfrm>
              <a:off x="106232" y="13323"/>
              <a:ext cx="10781356" cy="2263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Последовательность:</a:t>
              </a:r>
            </a:p>
            <a:p>
              <a:pPr marL="342900" indent="-342900">
                <a:buSzPct val="100000"/>
                <a:buAutoNum type="arabicPeriod" startAt="1"/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Анализ и формирование команды: сбор информации о потребностях целевой аудитории и анализа решений, подбор специалистов: психологов, инструкторов иппотерапии, а также проведение тренингов для команды по способам взаимодействия с участниками;</a:t>
              </a:r>
            </a:p>
            <a:p>
              <a:pPr marL="342900" indent="-342900">
                <a:buSzPct val="100000"/>
                <a:buAutoNum type="arabicPeriod" startAt="1"/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Разработка программы: создание плана занятий (групповых или индивидуальных);</a:t>
              </a:r>
            </a:p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3. Первый запуск и оценка результатов: начало работы с участниками и группами, отслеживание прогресса и обратная связь, анализ достигнутых успехов и при необходимости корректировка программы;</a:t>
              </a:r>
            </a:p>
            <a:p>
              <a:pPr>
                <a:defRPr sz="1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4. Расширение масштабов: при успешной реализации возможно расширение программы и добавление новых методов для достижения нашей цели.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6881" y="333972"/>
            <a:ext cx="1176542" cy="61196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ounded Rectangle 4"/>
          <p:cNvSpPr/>
          <p:nvPr/>
        </p:nvSpPr>
        <p:spPr>
          <a:xfrm>
            <a:off x="325821" y="252247"/>
            <a:ext cx="11698014" cy="6492499"/>
          </a:xfrm>
          <a:prstGeom prst="roundRect">
            <a:avLst>
              <a:gd name="adj" fmla="val 5834"/>
            </a:avLst>
          </a:prstGeom>
          <a:ln w="19050">
            <a:solidFill>
              <a:srgbClr val="A2369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7" name="TextBox 5"/>
          <p:cNvSpPr txBox="1"/>
          <p:nvPr/>
        </p:nvSpPr>
        <p:spPr>
          <a:xfrm>
            <a:off x="599089" y="588577"/>
            <a:ext cx="530340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</a:lstStyle>
          <a:p>
            <a:pPr/>
            <a:r>
              <a:t>Основные результаты проекта</a:t>
            </a:r>
          </a:p>
        </p:txBody>
      </p:sp>
      <p:sp>
        <p:nvSpPr>
          <p:cNvPr id="198" name="Овал 9"/>
          <p:cNvSpPr/>
          <p:nvPr/>
        </p:nvSpPr>
        <p:spPr>
          <a:xfrm>
            <a:off x="599089" y="1695523"/>
            <a:ext cx="239285" cy="239285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Овал 10"/>
          <p:cNvSpPr/>
          <p:nvPr/>
        </p:nvSpPr>
        <p:spPr>
          <a:xfrm>
            <a:off x="599089" y="2506384"/>
            <a:ext cx="239285" cy="239286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Овал 11"/>
          <p:cNvSpPr/>
          <p:nvPr/>
        </p:nvSpPr>
        <p:spPr>
          <a:xfrm>
            <a:off x="599089" y="3494204"/>
            <a:ext cx="239285" cy="239285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Овал 12"/>
          <p:cNvSpPr/>
          <p:nvPr/>
        </p:nvSpPr>
        <p:spPr>
          <a:xfrm>
            <a:off x="599089" y="4540642"/>
            <a:ext cx="239285" cy="239286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Овал 13"/>
          <p:cNvSpPr/>
          <p:nvPr/>
        </p:nvSpPr>
        <p:spPr>
          <a:xfrm>
            <a:off x="596852" y="5421736"/>
            <a:ext cx="239286" cy="239285"/>
          </a:xfrm>
          <a:prstGeom prst="ellipse">
            <a:avLst/>
          </a:prstGeom>
          <a:solidFill>
            <a:srgbClr val="B9D04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TextBox 12"/>
          <p:cNvSpPr txBox="1"/>
          <p:nvPr/>
        </p:nvSpPr>
        <p:spPr>
          <a:xfrm>
            <a:off x="947127" y="1549204"/>
            <a:ext cx="10656296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</a:t>
            </a:r>
            <a:r>
              <a:rPr sz="2000"/>
              <a:t>. </a:t>
            </a:r>
            <a:r>
              <a:t>Улучшение психоэмоционального состояния участников: ожидается снижение уровня тревожности и депрессии у участников благодаря занятиям иппотерапией и поддержанию общения с лошадьми;</a:t>
            </a:r>
          </a:p>
        </p:txBody>
      </p:sp>
      <p:sp>
        <p:nvSpPr>
          <p:cNvPr id="204" name="TextBox 13"/>
          <p:cNvSpPr txBox="1"/>
          <p:nvPr/>
        </p:nvSpPr>
        <p:spPr>
          <a:xfrm>
            <a:off x="947128" y="2399524"/>
            <a:ext cx="1032466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2. Разработка индивидуальных программ: создание и внедрение адаптированных программ ментального здоровья, учитывающих особенности каждого участника для более эффективной работы с потребностями;</a:t>
            </a:r>
          </a:p>
        </p:txBody>
      </p:sp>
      <p:sp>
        <p:nvSpPr>
          <p:cNvPr id="205" name="TextBox 14"/>
          <p:cNvSpPr txBox="1"/>
          <p:nvPr/>
        </p:nvSpPr>
        <p:spPr>
          <a:xfrm>
            <a:off x="947128" y="3416791"/>
            <a:ext cx="1032466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3. Обучение и подготовка специалистов: обучение специалистов, работающих с проектом для создания устойчивой экспертной базы для дальнейшего существования программы и возможности её масштабирования;</a:t>
            </a:r>
          </a:p>
        </p:txBody>
      </p:sp>
      <p:sp>
        <p:nvSpPr>
          <p:cNvPr id="206" name="TextBox 15"/>
          <p:cNvSpPr txBox="1"/>
          <p:nvPr/>
        </p:nvSpPr>
        <p:spPr>
          <a:xfrm>
            <a:off x="947128" y="4456760"/>
            <a:ext cx="1032466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4. Увеличение уровня социальной адаптации: участники будут лучше развивать социальные навыки и укреплять связи с другими людьми через групповые занятия и общение на встречах;</a:t>
            </a:r>
          </a:p>
        </p:txBody>
      </p:sp>
      <p:sp>
        <p:nvSpPr>
          <p:cNvPr id="207" name="TextBox 16"/>
          <p:cNvSpPr txBox="1"/>
          <p:nvPr/>
        </p:nvSpPr>
        <p:spPr>
          <a:xfrm>
            <a:off x="947128" y="5309784"/>
            <a:ext cx="1032466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5. Создание устойчивой инфраструктуры поддержки: поддержка участников (группы взаимопомощи, сотрудничество с медицинскими учреждениями для обеспечения долгосрочной помощи в восстановлении ментального здоровья.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