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91C530F1-7711-1A79-F0D4-855C905FE6A4}"/>
              </a:ext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21C04EA5-C474-86DF-F052-0BCEE6725CB2}"/>
              </a:ext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3C98B944-4E6A-8F6F-3C62-1D019EF63F5D}"/>
              </a:ext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34E05FCE-3418-3886-EC3B-A95E9A68ECA2}"/>
              </a:ext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FE8F0884-4A69-3868-143B-F6250648D54D}"/>
              </a:ext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C1C8F4-4AA6-9867-F446-D1CAD5D2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78A9-125D-43FF-B4A1-A747BA60A52D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4AF119-C602-E29D-5CC8-28E35466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F1674B-BECC-EB12-1055-C4A56726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5A29-06E6-45C1-8452-8CCA70BC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FC9C57-8A07-694D-1EE1-A02F9BE0FB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F6D6-3518-48BA-AE7C-4EB19B4E0B36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B71D71-E4BC-99BB-2D36-22E9C3C6CB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6A18E2-DF5A-2BCA-4901-5CEBCE15E7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768A-DF2A-41A1-8E24-823AE233B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FAA85-3D78-EC72-B071-C8805C18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EB49-399C-4A8E-AFDC-E70BE322152D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ED89-2E7A-C4B8-4EAF-0008A9DB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5094-BE56-EEDE-0829-B087EAC2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B4DE-29B2-4531-BF32-1283BB7A9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4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E5A7F-00BF-4343-98D7-5DF61CB3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CF05F-29E8-45E7-3ECD-D072ABEC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B50E5F-E663-B494-D029-BFC34494ED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1991-3C9F-4FF9-85E9-E0DD2D793B5F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3A3B29-9FE9-A61F-FB25-20C4305FF2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9A64F2-C17F-85A6-FD78-5040ACA271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0559-1C5C-4E2C-8ED7-785672C6B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3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FE02-B385-537B-454A-C65C95DA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92B-E9E2-42DB-A197-86D090B759EC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7E02B-DD75-9BC0-2857-0DB36902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91E3-E33A-C406-739B-1E67C13D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726D-4D00-4D3F-9B43-41270E1FE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F2D1D5-F5DD-8131-72F3-B01FC929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7F24B-BB73-241A-A3CA-D6804750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4EC652-3106-B941-CA92-8A2CCC2280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B63C-9126-49D3-85BD-7CC0A3B00B44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FA8BE0-1596-7B10-5D59-D0D9E0A594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784212-6F4B-31E0-B025-2433976C6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5A2D-43B5-49CA-865B-C7B35C86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9158-001D-E38F-4217-8CDC7D1DD9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230C-8214-4145-81FD-5D59316062DB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5D194-C9E2-315A-EDBB-1F93DF0537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22493-C61D-312D-E93A-F2665E7214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FF60-3F0E-4300-8095-CCCE823F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1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3D09-C41F-9DF5-43C6-CA11FA6C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FAB5-1B77-4B0F-A7D3-83E30629FE58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9230-0D36-123A-10DB-AE73DF84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9465-0075-4EAD-8482-C9EE891E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E3F3-F0C6-4F8A-B2E7-9B8993C14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2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771B-B312-68EC-95BB-EFFD3EBC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F131-3983-4862-9D86-16F118357EB8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F7F6A-C599-9FF6-7AEC-DA3EF7BA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C9CCD-33D7-D825-7800-799F5EF9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47BA-4FB2-494A-9A0C-9B9CA7A7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5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2CC4B-FFBB-7A8E-1A00-D40045B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960C-B2F1-4DA7-BEFF-B28D0A309E3D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83FB1-2222-3F1B-FDA9-51812613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34D1-5CC8-E699-FE72-AB5A4BEC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D357-E49C-41C6-ADE8-FBE77C3E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7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5E371-B7FA-6BC5-098E-14869F3B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D2D1-769C-4346-B904-5EED190B47B5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FDC15-F12C-7DAA-FE50-83300B6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2162D-934D-841F-5B6A-FF9F7373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91E4-4069-4CC5-84BB-2600A7B8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D411FA-1637-6615-4A3F-29867A2C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3C40-F1DF-4AF5-A53F-11E49F89E223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0B5B9-22AD-FE73-7230-180973AB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E4A6-D7FE-10BC-F847-4BADFBDA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E4AA-E8AC-43AD-8056-E02E19DC1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7D617A-0595-BE3B-9913-7C9F25AF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7BFF-8CBF-448A-A067-E94905F2541B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16C082-6557-9695-53DF-372A0D4D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A45DFE-7ADB-9A58-DFAC-ED6DA110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7BF4-761B-4686-B1CF-DC43F2D45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7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FC7AC4-9C3C-FBEE-BB38-2034BC5A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DE49-D1F8-4ED0-99F1-CC61343EB1F8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6BEFFF-57AE-5E68-74DC-5B41C0F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813024-D7EE-F3F7-CBA2-66E8A101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90A2-AC00-4E65-8E48-14EF5421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7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694CCA-AB44-5EDC-6EC2-820D9D46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F1A1-957E-43DC-997C-66D74E9993DD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43A906-9FE0-8E10-4DB3-8EAD6287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C94803-2FA5-2014-A046-3F5200C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2538-04E1-4BCF-B735-87FB1DB12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FFB604-3646-435A-5981-469DD49C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C38D-C76C-46C0-9B2F-0B37DA5CDE21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DB89D-2939-169E-D740-6D35E3F4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89C2C-8BA2-69F9-C19C-6642A99C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9E24-918D-4542-804A-C75A0487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3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8CB417-F1AC-AF08-9BD2-070CCCEE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3573-1724-4DB9-9D4B-6B84FBB16350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B6FC-9255-F0BC-F424-E3D99E4C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A333-EAF6-CEB3-9AEE-89CDF6ED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14EC-6FE5-4A86-BE60-6E212B88C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0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12463C5E-BF5F-DEC8-8AE3-E784F2F9F5DC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C67B2-AAAD-B0E1-6880-43FCC880D375}"/>
                </a:ext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27EEE1-E692-B332-5272-DCC37300D570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C95E5C-2179-403E-2F09-0B4875B6E6B6}"/>
                </a:ext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8F9D6E-C013-B50B-AAC7-3F25925828CE}"/>
                </a:ext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4A5AA2-9540-153D-EFF5-7F2E32B4A015}"/>
                </a:ext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33E6E-F710-98D4-EDB9-FE229941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4AABBEB-AFB2-1D12-2BC2-870DCC0B7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062D1-0F6C-5023-56F3-1E5FE42AB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16D034-8D15-411C-8A3E-1EEFE35E2ECE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BCF1-7916-7788-0DBB-E7359C44A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E31B-3F42-A36B-2A22-EF71F0EC4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DC9C063-C090-4E3D-8735-F65AA46F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4" r:id="rId12"/>
    <p:sldLayoutId id="2147483749" r:id="rId13"/>
    <p:sldLayoutId id="2147483755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CEC94-9486-993F-1F49-741875144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40100"/>
            <a:ext cx="11931650" cy="2971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ПРОЕКТ ПО ПРОВЕДЕНИЮ ЗАНЯТИЙ</a:t>
            </a:r>
            <a:b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 С ИСПОЛЬЗОВАНИЕМ ЗДОРОВЬЕСБЕРЕГАЮЩИХ ТЕХНОЛОГИЙ (ОРТОБИОТИКА) </a:t>
            </a:r>
            <a:b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ПО ПРОФИЛАКТИКЕ ЭМОЦИОНАЛЬНОГО ВЫГОРАНИЯ</a:t>
            </a:r>
            <a:b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СРЕДИ СОТРУДНИКОВ</a:t>
            </a:r>
            <a:b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altLang="ru-RU" sz="25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 ГАУ АО «ОБЛАСТНОЙ РЕАБИЛИТАЦИОННЫЙ ЦЕНТР ДЛЯ ДЕТЕЙ И ПОДРОСТКОВ С ОГРАНИЧЕННЫМИ ВОЗМОЖНОСТЯМИ»</a:t>
            </a:r>
            <a:br>
              <a:rPr lang="ru-RU" altLang="ru-RU" sz="2500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altLang="ru-RU" sz="5400" b="1" cap="none" dirty="0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  <a:t>«ВСЁ В ТВОИХ РУКАХ»</a:t>
            </a:r>
            <a:br>
              <a:rPr lang="ru-RU" altLang="ru-RU" sz="5400" b="1" cap="none">
                <a:ln>
                  <a:noFill/>
                </a:ln>
                <a:latin typeface="Sitka Small" panose="02000505000000020004" pitchFamily="2" charset="0"/>
                <a:cs typeface="Times New Roman" panose="02020603050405020304" pitchFamily="18" charset="0"/>
              </a:rPr>
            </a:br>
            <a:endParaRPr lang="ru-RU" altLang="ru-RU" sz="5400" cap="none" dirty="0">
              <a:ln>
                <a:noFill/>
              </a:ln>
            </a:endParaRPr>
          </a:p>
        </p:txBody>
      </p:sp>
      <p:pic>
        <p:nvPicPr>
          <p:cNvPr id="5123" name="Рисунок 4">
            <a:extLst>
              <a:ext uri="{FF2B5EF4-FFF2-40B4-BE49-F238E27FC236}">
                <a16:creationId xmlns:a16="http://schemas.microsoft.com/office/drawing/2014/main" id="{E602716B-7D6F-74AA-DB60-1761A0EB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6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>
            <a:extLst>
              <a:ext uri="{FF2B5EF4-FFF2-40B4-BE49-F238E27FC236}">
                <a16:creationId xmlns:a16="http://schemas.microsoft.com/office/drawing/2014/main" id="{EFA26BA9-8F60-09A0-A3D6-06AD1826F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1388" y="415925"/>
            <a:ext cx="8534400" cy="895350"/>
          </a:xfrm>
        </p:spPr>
        <p:txBody>
          <a:bodyPr/>
          <a:lstStyle/>
          <a:p>
            <a:pPr marL="0" indent="0" algn="r" eaLnBrk="1" hangingPunct="1"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Блаженство тела состоит в здоровье, блаженство ума — в знании.</a:t>
            </a:r>
          </a:p>
          <a:p>
            <a:pPr marL="0" indent="0" algn="r" eaLnBrk="1" hangingPunct="1"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Фалес Милетский </a:t>
            </a:r>
            <a:b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4">
            <a:extLst>
              <a:ext uri="{FF2B5EF4-FFF2-40B4-BE49-F238E27FC236}">
                <a16:creationId xmlns:a16="http://schemas.microsoft.com/office/drawing/2014/main" id="{6506A711-BDB5-ABB1-4C9C-BE4E74FA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30188"/>
            <a:ext cx="4625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8">
            <a:extLst>
              <a:ext uri="{FF2B5EF4-FFF2-40B4-BE49-F238E27FC236}">
                <a16:creationId xmlns:a16="http://schemas.microsoft.com/office/drawing/2014/main" id="{32C03AF4-4737-FFE4-1D88-EFC265E0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603250"/>
            <a:ext cx="48672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10">
            <a:extLst>
              <a:ext uri="{FF2B5EF4-FFF2-40B4-BE49-F238E27FC236}">
                <a16:creationId xmlns:a16="http://schemas.microsoft.com/office/drawing/2014/main" id="{A869F3C4-501F-B4DC-136C-FD5D1267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3492500"/>
            <a:ext cx="4625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2">
            <a:extLst>
              <a:ext uri="{FF2B5EF4-FFF2-40B4-BE49-F238E27FC236}">
                <a16:creationId xmlns:a16="http://schemas.microsoft.com/office/drawing/2014/main" id="{5714EDCE-AACA-CEB3-A664-9A8A24F5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675" y="3883025"/>
            <a:ext cx="4281488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>
            <a:extLst>
              <a:ext uri="{FF2B5EF4-FFF2-40B4-BE49-F238E27FC236}">
                <a16:creationId xmlns:a16="http://schemas.microsoft.com/office/drawing/2014/main" id="{62CD9DCD-B941-52B9-09E5-C28A8F2C3A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7750" y="114300"/>
            <a:ext cx="8534400" cy="900113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ценный плод здоровья — возможность получать удовольствие.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Мишель де Монтень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/>
            </a:br>
            <a:endParaRPr lang="ru-RU" altLang="ru-RU" sz="1800"/>
          </a:p>
        </p:txBody>
      </p:sp>
      <p:sp>
        <p:nvSpPr>
          <p:cNvPr id="15363" name="TextBox 5">
            <a:extLst>
              <a:ext uri="{FF2B5EF4-FFF2-40B4-BE49-F238E27FC236}">
                <a16:creationId xmlns:a16="http://schemas.microsoft.com/office/drawing/2014/main" id="{E44F4EFE-E80B-A500-3CF7-0F4BC212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1014413"/>
            <a:ext cx="450056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- обучение специалистов приемам саморегуляции эмоциональных состояний, умению преодоления «эмоционального выгорания» и профессиональной усталости; формирование представлений и понятий о сущности, факторах формирования и проявлениях «эмоционального выгорания».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формирование навыков самоконтроля внешних проявлений эмоционального состояния, формирование способности быстро «сбрасывать» утомление и напряжение, создание общей атмосферы эмоционального благополучия, открытие творческого потенциала, повышение работоспособности и укрепление позитивного отношения к профессии.</a:t>
            </a:r>
          </a:p>
        </p:txBody>
      </p:sp>
      <p:pic>
        <p:nvPicPr>
          <p:cNvPr id="15364" name="Рисунок 7">
            <a:extLst>
              <a:ext uri="{FF2B5EF4-FFF2-40B4-BE49-F238E27FC236}">
                <a16:creationId xmlns:a16="http://schemas.microsoft.com/office/drawing/2014/main" id="{9EDBE0B2-7BFA-5257-52EC-4618BF1D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763" y="569913"/>
            <a:ext cx="45386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9">
            <a:extLst>
              <a:ext uri="{FF2B5EF4-FFF2-40B4-BE49-F238E27FC236}">
                <a16:creationId xmlns:a16="http://schemas.microsoft.com/office/drawing/2014/main" id="{848444D1-3E12-C7C9-8D71-3932D467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3786188"/>
            <a:ext cx="453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D5640B-ED48-0E9C-B217-E072A19E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700" y="134938"/>
            <a:ext cx="8534400" cy="1019175"/>
          </a:xfrm>
        </p:spPr>
        <p:txBody>
          <a:bodyPr rtlCol="0">
            <a:normAutofit fontScale="77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красота женщины — в здоровье, в умении быть энергичной.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Джейн Фонда 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Рисунок 6">
            <a:extLst>
              <a:ext uri="{FF2B5EF4-FFF2-40B4-BE49-F238E27FC236}">
                <a16:creationId xmlns:a16="http://schemas.microsoft.com/office/drawing/2014/main" id="{FBB155FD-F0FB-29E0-3525-448FB5E3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13" y="577850"/>
            <a:ext cx="437356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8">
            <a:extLst>
              <a:ext uri="{FF2B5EF4-FFF2-40B4-BE49-F238E27FC236}">
                <a16:creationId xmlns:a16="http://schemas.microsoft.com/office/drawing/2014/main" id="{B030078D-256D-B613-9536-26984316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222250"/>
            <a:ext cx="40401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2">
            <a:extLst>
              <a:ext uri="{FF2B5EF4-FFF2-40B4-BE49-F238E27FC236}">
                <a16:creationId xmlns:a16="http://schemas.microsoft.com/office/drawing/2014/main" id="{40EC7297-88B5-6B24-A5F4-D69BF7FA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3016250"/>
            <a:ext cx="47196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4">
            <a:extLst>
              <a:ext uri="{FF2B5EF4-FFF2-40B4-BE49-F238E27FC236}">
                <a16:creationId xmlns:a16="http://schemas.microsoft.com/office/drawing/2014/main" id="{CA10FC9C-9A09-5DD5-CE1E-577E6E99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3651250"/>
            <a:ext cx="48228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8487C73E-5B56-7AF0-4814-00865DCBCA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2338" y="339725"/>
            <a:ext cx="8534400" cy="10477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другого такого богатства, как здоровье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нет другого такого блага, как довольство.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Лукман Хаким</a:t>
            </a:r>
            <a:br>
              <a:rPr lang="ru-RU" altLang="ru-RU" sz="1800"/>
            </a:br>
            <a:br>
              <a:rPr lang="ru-RU" altLang="ru-RU" sz="1800"/>
            </a:br>
            <a:endParaRPr lang="ru-RU" altLang="ru-RU" sz="1800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540E2E3-E4C9-FC68-6ACF-DEF2B1B9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387475"/>
            <a:ext cx="59023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уже проведенных занятий сотрудники реабилитационного центра научились овладевать умениями и навыками психической саморегуляции. У большинства сотрудников улучшилось общее самочувствие и настроение, они стали чаще радоваться, а умение радоваться - яркий показатель состояния здоровья. Кроме того, у сотрудников снизился уровень психического выгорания, активизировались личностные ресурсы, появилось больше энергии на выполнение своих трудовых обязанностей. Помимо этого, сотрудники научились рационально организовывать свой рабочий процесс в соответствии с индивидуальными особенностями и разного рода требованиями. </a:t>
            </a:r>
          </a:p>
        </p:txBody>
      </p:sp>
      <p:pic>
        <p:nvPicPr>
          <p:cNvPr id="17412" name="Рисунок 9">
            <a:extLst>
              <a:ext uri="{FF2B5EF4-FFF2-40B4-BE49-F238E27FC236}">
                <a16:creationId xmlns:a16="http://schemas.microsoft.com/office/drawing/2014/main" id="{4FC5E763-AFD3-7B7B-4D8F-495D10B8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2362200"/>
            <a:ext cx="56340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>
            <a:extLst>
              <a:ext uri="{FF2B5EF4-FFF2-40B4-BE49-F238E27FC236}">
                <a16:creationId xmlns:a16="http://schemas.microsoft.com/office/drawing/2014/main" id="{132CC5DC-59B1-06A2-8D9E-9B415A51D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7600" y="-106363"/>
            <a:ext cx="8534400" cy="1655763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труд даёт душевное здоровье — упорный, бодрый труд.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Иванович Герцен </a:t>
            </a:r>
            <a:br>
              <a:rPr lang="ru-RU" altLang="ru-RU"/>
            </a:br>
            <a:br>
              <a:rPr lang="ru-RU" altLang="ru-RU"/>
            </a:br>
            <a:endParaRPr lang="ru-RU" altLang="ru-RU"/>
          </a:p>
        </p:txBody>
      </p:sp>
      <p:pic>
        <p:nvPicPr>
          <p:cNvPr id="18435" name="Рисунок 6">
            <a:extLst>
              <a:ext uri="{FF2B5EF4-FFF2-40B4-BE49-F238E27FC236}">
                <a16:creationId xmlns:a16="http://schemas.microsoft.com/office/drawing/2014/main" id="{9F25B443-8A09-177D-7F10-7AB4B3D6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590550"/>
            <a:ext cx="50196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8">
            <a:extLst>
              <a:ext uri="{FF2B5EF4-FFF2-40B4-BE49-F238E27FC236}">
                <a16:creationId xmlns:a16="http://schemas.microsoft.com/office/drawing/2014/main" id="{19093394-7CD8-5A55-A13A-D417FF8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588" y="1690688"/>
            <a:ext cx="647541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">
            <a:extLst>
              <a:ext uri="{FF2B5EF4-FFF2-40B4-BE49-F238E27FC236}">
                <a16:creationId xmlns:a16="http://schemas.microsoft.com/office/drawing/2014/main" id="{735EEEE5-2D98-7290-DF25-04DB1340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4040188"/>
            <a:ext cx="423703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9AA73D-DB77-60B7-21DC-10A3C51FEA6D}"/>
              </a:ext>
            </a:extLst>
          </p:cNvPr>
          <p:cNvSpPr/>
          <p:nvPr/>
        </p:nvSpPr>
        <p:spPr>
          <a:xfrm>
            <a:off x="1456749" y="2505670"/>
            <a:ext cx="92785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Благодарим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52E27-498D-3187-B70C-1EA8323E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143125"/>
            <a:ext cx="8534400" cy="1508125"/>
          </a:xfrm>
        </p:spPr>
        <p:txBody>
          <a:bodyPr/>
          <a:lstStyle/>
          <a:p>
            <a:pPr indent="450215" eaLnBrk="1" fontAlgn="auto" hangingPunct="1">
              <a:spcAft>
                <a:spcPts val="0"/>
              </a:spcAft>
              <a:defRPr/>
            </a:pP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83E6522D-71EA-CA9C-A296-0B6062EFF4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6788" y="223838"/>
            <a:ext cx="8534400" cy="912812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не подарок, который человек получает один раз и на всю жизнь, а результат сознательного поведения каждого человека и всех в обществе». </a:t>
            </a:r>
            <a:b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Патрик Фосс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altLang="ru-RU"/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55B4B51E-47FC-4D17-514E-F83D32E1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244600"/>
            <a:ext cx="61071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 ее многочисленными трудностями, как экономического, так и психологического характера требует от человека любой профессии напряжения, затрат его эмоциональных и физических сил. Работа специалистов нашего реабилитационного центра отличается высокой эмоциональной перенагруженностью и стрессонасыщенностью.</a:t>
            </a:r>
          </a:p>
          <a:p>
            <a:pPr algn="just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окрашенные психологические состояния снижают эффективность коррекционной работы с детьми, посещающими реабилитационный центр, повышают конфликтность во взаимоотношениях с родителями, коллегами, способствуют возникновению и закреплению в структуре характера и профессиональных качествах негативных черт, разрушают психическое здоровье, эмоциональное напряжение становится негативным, что приводит к появлению так называемого синдрома «эмоционального выгорания». Им обозначается психическое состояние людей, интенсивно и тесно общающихся с другими людьми. Синдром «эмоционального выгорания» представляет собой состояние эмоционального, психического, физического истощения, развивающегося как результат хронического стресса на рабочем месте. </a:t>
            </a:r>
            <a:endParaRPr lang="ru-RU" altLang="ru-RU" sz="1600"/>
          </a:p>
        </p:txBody>
      </p:sp>
      <p:pic>
        <p:nvPicPr>
          <p:cNvPr id="6149" name="Рисунок 6">
            <a:extLst>
              <a:ext uri="{FF2B5EF4-FFF2-40B4-BE49-F238E27FC236}">
                <a16:creationId xmlns:a16="http://schemas.microsoft.com/office/drawing/2014/main" id="{5DF83B7B-CE85-0CEB-2FD4-F6B28B0D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475" y="1760538"/>
            <a:ext cx="4143375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C8CF1D-31CC-F526-821A-61EF626B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928813"/>
            <a:ext cx="5778500" cy="3614737"/>
          </a:xfrm>
        </p:spPr>
        <p:txBody>
          <a:bodyPr>
            <a:normAutofit fontScale="92500" lnSpcReduction="10000"/>
          </a:bodyPr>
          <a:lstStyle/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ортобиоз</a:t>
            </a: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наше время почти забыто.</a:t>
            </a:r>
          </a:p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Ортобиоз в переводе с латинского - разумный образ жизни. По мнению И.И. Мечникова, ортобиоз - системообразующее условие долголетней работоспособности человека.</a:t>
            </a:r>
          </a:p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медицины, объектом которой является болезнь, и геронтологии, занимающейся проблемами старения человеческого организма, ортобиотика рассматривает здоровье в трех измерениях: физическом, психическом и нравственном состоянии. </a:t>
            </a:r>
          </a:p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Ортобиотика разрабатывает технологии сбережения здоровья каждого возрастного этапа жизни людей, начиная с эмбрионального. Гармония телесного и душевного в жизнедеятельности людей является идеальным воплощением ее предназначения. Ортобиотика ориентирована на поддержание в человеке жизненного оптимизма, благодаря использованию как внутренних ресурсов своего организма, так и ресурсов внешней среды.</a:t>
            </a:r>
          </a:p>
          <a:p>
            <a:pPr indent="457200" eaLnBrk="1" hangingPunct="1">
              <a:lnSpc>
                <a:spcPct val="80000"/>
              </a:lnSpc>
              <a:defRPr/>
            </a:pPr>
            <a:endParaRPr lang="ru-RU" altLang="ru-RU" sz="500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035F8E96-4954-22CD-AA9A-8AB9807A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223838"/>
            <a:ext cx="853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десятых нашего счастья зависит от здоровья.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Артур Шопенгауэр</a:t>
            </a:r>
            <a:b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Рисунок 5">
            <a:extLst>
              <a:ext uri="{FF2B5EF4-FFF2-40B4-BE49-F238E27FC236}">
                <a16:creationId xmlns:a16="http://schemas.microsoft.com/office/drawing/2014/main" id="{19305205-88CD-C6EC-AD86-F1CF4BD8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1411288"/>
            <a:ext cx="4635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>
            <a:extLst>
              <a:ext uri="{FF2B5EF4-FFF2-40B4-BE49-F238E27FC236}">
                <a16:creationId xmlns:a16="http://schemas.microsoft.com/office/drawing/2014/main" id="{A10BF247-C82F-1475-A12A-4A5FCC1A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988" y="1057275"/>
            <a:ext cx="5308600" cy="1589088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всю ситуацию внутри коллектива, было принято решение о создании проекта по оказанию психологической профилактической помощи специалистам с целью предупреждения у них эмоционального выгорания.</a:t>
            </a:r>
            <a:endParaRPr lang="ru-RU" altLang="ru-RU"/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3BBF58BC-3EC5-C588-8C3F-32FB6044B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133350"/>
            <a:ext cx="6586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— это главное жизненное благо.</a:t>
            </a:r>
          </a:p>
          <a:p>
            <a:pPr algn="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Януш Корчак</a:t>
            </a:r>
            <a:b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5">
            <a:extLst>
              <a:ext uri="{FF2B5EF4-FFF2-40B4-BE49-F238E27FC236}">
                <a16:creationId xmlns:a16="http://schemas.microsoft.com/office/drawing/2014/main" id="{81C41428-58B8-7111-1AD0-07168312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646363"/>
            <a:ext cx="455771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>
            <a:extLst>
              <a:ext uri="{FF2B5EF4-FFF2-40B4-BE49-F238E27FC236}">
                <a16:creationId xmlns:a16="http://schemas.microsoft.com/office/drawing/2014/main" id="{3731FFCF-934E-87F2-1A79-90AA1C66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903288"/>
            <a:ext cx="45577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9">
            <a:extLst>
              <a:ext uri="{FF2B5EF4-FFF2-40B4-BE49-F238E27FC236}">
                <a16:creationId xmlns:a16="http://schemas.microsoft.com/office/drawing/2014/main" id="{D3771BCD-DDDF-E9BF-9C5E-E8DFEBB5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4073525"/>
            <a:ext cx="4187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>
            <a:extLst>
              <a:ext uri="{FF2B5EF4-FFF2-40B4-BE49-F238E27FC236}">
                <a16:creationId xmlns:a16="http://schemas.microsoft.com/office/drawing/2014/main" id="{991C83E4-E2FC-10CC-4252-E47F63D481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88900" y="1822450"/>
            <a:ext cx="5876925" cy="3614738"/>
          </a:xfrm>
        </p:spPr>
        <p:txBody>
          <a:bodyPr/>
          <a:lstStyle/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Понимая значимость проекта, и организуя психологическую помощь специалистам по поддержанию и улучшению их эмоционального и физического самочувствия, была начата работа, позволяющая определить наличие синдрома «эмоционального выгорания» и выявить личностные особенности респондентов. Методика В.В. Бойко помогла сделать вывод, что проблема «эмоционального выгорания» в профессиональной деятельности специалистов нашего реабилитационного центра актуальна, так как у 75% опрошенных в сформированной стадии находятся те или иные симптомы «выгорания», а также характерны высокий уровень тревожности и эмоциональной неустойчивости.</a:t>
            </a:r>
          </a:p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свидетельствуют о необходимости проведения профилактики и психокоррекции эмоционального и психического состояния специалистов.</a:t>
            </a:r>
            <a:endParaRPr lang="ru-RU" altLang="ru-RU" sz="1800"/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11858974-7F81-AF83-7AA0-2184AAFC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142875"/>
            <a:ext cx="6089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как здоровье: когда оно налицо, его не замечаешь.</a:t>
            </a:r>
          </a:p>
          <a:p>
            <a:pPr algn="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 М.А.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Рисунок 5">
            <a:extLst>
              <a:ext uri="{FF2B5EF4-FFF2-40B4-BE49-F238E27FC236}">
                <a16:creationId xmlns:a16="http://schemas.microsoft.com/office/drawing/2014/main" id="{5EDAEE5B-83E6-A6C0-09D4-D471D2CA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065213"/>
            <a:ext cx="515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7A30C50A-AA99-08D1-0DE8-C545DEF9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740275"/>
            <a:ext cx="5103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послужило основанием для разработки проекта «Все в твоих руках» по профилактике «эмоционального выгорания», который ориентирован на преодоление «эмоционального выгорания» и профессиональной усталости.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1C3763-3517-6A02-71B4-0EEF8DED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313" y="23813"/>
            <a:ext cx="8534400" cy="15081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buFont typeface="Wingdings 3" panose="05040102010807070707" pitchFamily="18" charset="2"/>
              <a:buNone/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жизнь.</a:t>
            </a:r>
          </a:p>
          <a:p>
            <a:pPr marL="0" indent="0" algn="r" eaLnBrk="1" fontAlgn="auto" hangingPunct="1">
              <a:buFont typeface="Wingdings 3" panose="05040102010807070707" pitchFamily="18" charset="2"/>
              <a:buNone/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3" name="Рисунок 4">
            <a:extLst>
              <a:ext uri="{FF2B5EF4-FFF2-40B4-BE49-F238E27FC236}">
                <a16:creationId xmlns:a16="http://schemas.microsoft.com/office/drawing/2014/main" id="{CEB9FA42-34DE-DE31-4748-AACCB40E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98425"/>
            <a:ext cx="43084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8">
            <a:extLst>
              <a:ext uri="{FF2B5EF4-FFF2-40B4-BE49-F238E27FC236}">
                <a16:creationId xmlns:a16="http://schemas.microsoft.com/office/drawing/2014/main" id="{D4C9AEE8-D9CC-FFD8-8D3C-2E1B804C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876300"/>
            <a:ext cx="4533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0">
            <a:extLst>
              <a:ext uri="{FF2B5EF4-FFF2-40B4-BE49-F238E27FC236}">
                <a16:creationId xmlns:a16="http://schemas.microsoft.com/office/drawing/2014/main" id="{B24C1A35-18D3-AAFF-895D-B932D348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613150"/>
            <a:ext cx="4400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2">
            <a:extLst>
              <a:ext uri="{FF2B5EF4-FFF2-40B4-BE49-F238E27FC236}">
                <a16:creationId xmlns:a16="http://schemas.microsoft.com/office/drawing/2014/main" id="{AC88A826-BFC0-B2EF-F94F-B28CE6CE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63" y="3932238"/>
            <a:ext cx="44005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2CE8FECA-FAEA-C1BD-950D-710EACBE33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3300" y="88900"/>
            <a:ext cx="8534400" cy="1077913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Судите о своем здоровье по тому, как вы радуетесь утру и весне.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 Дэвид Торо 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6">
            <a:extLst>
              <a:ext uri="{FF2B5EF4-FFF2-40B4-BE49-F238E27FC236}">
                <a16:creationId xmlns:a16="http://schemas.microsoft.com/office/drawing/2014/main" id="{1AB7FA8C-82DA-4891-B3E8-584F75FC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12713"/>
            <a:ext cx="4986337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0">
            <a:extLst>
              <a:ext uri="{FF2B5EF4-FFF2-40B4-BE49-F238E27FC236}">
                <a16:creationId xmlns:a16="http://schemas.microsoft.com/office/drawing/2014/main" id="{B0BFCC53-A8B8-5A72-0BB6-8B53CC47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13" y="1069975"/>
            <a:ext cx="554831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12">
            <a:extLst>
              <a:ext uri="{FF2B5EF4-FFF2-40B4-BE49-F238E27FC236}">
                <a16:creationId xmlns:a16="http://schemas.microsoft.com/office/drawing/2014/main" id="{68F8BE08-1A72-7D11-DAEE-B81F6976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3" y="3509963"/>
            <a:ext cx="48514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091D1F17-79BE-97F1-C5E0-771A5B8FD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8225" y="350838"/>
            <a:ext cx="8534400" cy="102552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сохраняется благодаря равновесию в теле влажного, сухого, холодного, тёплого, горького и сладкого.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br>
              <a:rPr lang="ru-RU" altLang="ru-RU" sz="1800"/>
            </a:br>
            <a:br>
              <a:rPr lang="ru-RU" altLang="ru-RU" sz="1800"/>
            </a:br>
            <a:endParaRPr lang="ru-RU" altLang="ru-RU" sz="1800"/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17981226-6078-BDA0-C3E5-E9B2CA28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39750"/>
            <a:ext cx="683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занятий был разработан план с использованием здоровьесберегающих технологий.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27CE38A-4FDD-F634-F739-D76E91143274}"/>
              </a:ext>
            </a:extLst>
          </p:cNvPr>
          <p:cNvGraphicFramePr>
            <a:graphicFrameLocks noGrp="1"/>
          </p:cNvGraphicFramePr>
          <p:nvPr/>
        </p:nvGraphicFramePr>
        <p:xfrm>
          <a:off x="0" y="1349375"/>
          <a:ext cx="12112625" cy="5184775"/>
        </p:xfrm>
        <a:graphic>
          <a:graphicData uri="http://schemas.openxmlformats.org/drawingml/2006/table">
            <a:tbl>
              <a:tblPr/>
              <a:tblGrid>
                <a:gridCol w="29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семинара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практического занятия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проведения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проведение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ортобиотики.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«Формула выживаемости», как ориентир построения каждым здорового образа жизни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 телесно-ориентированной терапии.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невролог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здоровье.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радостью.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 смехотерапии.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Релаксация – умение управлять своими эмоциями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 психологической разгрузки в темной сенсорной комнате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семейных отношений, как неотъемлемая часть ортобиотики.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Психогимнастика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предотвратить конфликт»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Катарсис (В ладу со своей совестью)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тренинг «Шесть шагов к душевному равновесию»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в жизни человека.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Рекреация – соблюдение минимума двигательной активности  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по методике «Ключ»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(идеомоторные упражнения)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кинезотерапевт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Психотерапевтический сеанс с использованием танцедвигательной терапии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Магия цвета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 мандалотерапии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современного питания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рецептов на здоровье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(практические советы и рекомендации)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медсестра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инсомнии.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Здоровый сон в жизни человека.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 релаксации в темной сенсорной комнате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«Волшебный сон»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врач-психиатр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4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Гигиеническая триада: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гигиена труда;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гигиена общения;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гигиена личная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директора, инженер по охране труда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педагог-психолог;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врач-педиатр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 без дыма (о вреде табакокурения)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педиатр</a:t>
                      </a:r>
                    </a:p>
                  </a:txBody>
                  <a:tcPr marL="20898" marR="208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6F9DA038-E4BE-1F3A-8523-F4B0DC2FA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0275" y="0"/>
            <a:ext cx="8721725" cy="13271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счастливым, надо всего лишь иметь хорошее здоровье и плохую память.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altLang="ru-RU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Альберт Швейцер </a:t>
            </a:r>
            <a:br>
              <a:rPr lang="ru-RU" altLang="ru-RU"/>
            </a:br>
            <a:br>
              <a:rPr lang="ru-RU" altLang="ru-RU"/>
            </a:br>
            <a:endParaRPr lang="ru-RU" altLang="ru-RU"/>
          </a:p>
        </p:txBody>
      </p:sp>
      <p:pic>
        <p:nvPicPr>
          <p:cNvPr id="13315" name="Рисунок 4">
            <a:extLst>
              <a:ext uri="{FF2B5EF4-FFF2-40B4-BE49-F238E27FC236}">
                <a16:creationId xmlns:a16="http://schemas.microsoft.com/office/drawing/2014/main" id="{BC618053-3E3C-CD4B-D30B-9F3ED6CD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63" y="1327150"/>
            <a:ext cx="5675312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>
            <a:extLst>
              <a:ext uri="{FF2B5EF4-FFF2-40B4-BE49-F238E27FC236}">
                <a16:creationId xmlns:a16="http://schemas.microsoft.com/office/drawing/2014/main" id="{A6B6FC0F-9D5A-4DDB-0F32-4CCEBB6D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47275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8">
            <a:extLst>
              <a:ext uri="{FF2B5EF4-FFF2-40B4-BE49-F238E27FC236}">
                <a16:creationId xmlns:a16="http://schemas.microsoft.com/office/drawing/2014/main" id="{476571FA-0A55-D9F2-1B4A-7832BC33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3617913"/>
            <a:ext cx="48720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223</TotalTime>
  <Words>1100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Gothic</vt:lpstr>
      <vt:lpstr>Sitka Small</vt:lpstr>
      <vt:lpstr>Times New Roman</vt:lpstr>
      <vt:lpstr>Wingdings 3</vt:lpstr>
      <vt:lpstr>Сектор</vt:lpstr>
      <vt:lpstr>ПРОЕКТ ПО ПРОВЕДЕНИЮ ЗАНЯТИЙ  С ИСПОЛЬЗОВАНИЕМ ЗДОРОВЬЕСБЕРЕГАЮЩИХ ТЕХНОЛОГИЙ (ОРТОБИОТИКА)  ПО ПРОФИЛАКТИКЕ ЭМОЦИОНАЛЬНОГО ВЫГОРАНИЯ СРЕДИ СОТРУДНИКОВ  ГАУ АО «ОБЛАСТНОЙ РЕАБИЛИТАЦИОННЫЙ ЦЕНТР ДЛЯ ДЕТЕЙ И ПОДРОСТКОВ С ОГРАНИЧЕННЫМИ ВОЗМОЖНОСТЯМИ» «ВСЁ В ТВОИХ РУКАХ»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проведению занятий  с использованием здоровьесберегающих технологий (ортобиотика)  по профилактике эмоционального выгорания среди сотрудников  ГАУ АО «Областной реабилитационный центр для детей и подростков с ограниченными возможностями» «Всё в твоих руках»</dc:title>
  <dc:creator>admin</dc:creator>
  <cp:lastModifiedBy>ПК</cp:lastModifiedBy>
  <cp:revision>13</cp:revision>
  <dcterms:created xsi:type="dcterms:W3CDTF">2024-07-19T06:15:08Z</dcterms:created>
  <dcterms:modified xsi:type="dcterms:W3CDTF">2026-02-20T07:58:55Z</dcterms:modified>
</cp:coreProperties>
</file>