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35" r:id="rId2"/>
    <p:sldId id="336" r:id="rId3"/>
    <p:sldId id="337" r:id="rId4"/>
    <p:sldId id="338" r:id="rId5"/>
    <p:sldId id="339" r:id="rId6"/>
    <p:sldId id="352" r:id="rId7"/>
    <p:sldId id="341" r:id="rId8"/>
    <p:sldId id="340" r:id="rId9"/>
    <p:sldId id="343" r:id="rId10"/>
    <p:sldId id="344" r:id="rId11"/>
    <p:sldId id="345" r:id="rId12"/>
    <p:sldId id="353" r:id="rId13"/>
    <p:sldId id="346" r:id="rId14"/>
    <p:sldId id="348" r:id="rId15"/>
    <p:sldId id="351" r:id="rId16"/>
    <p:sldId id="354" r:id="rId17"/>
    <p:sldId id="349" r:id="rId18"/>
    <p:sldId id="355" r:id="rId19"/>
    <p:sldId id="347" r:id="rId20"/>
    <p:sldId id="350" r:id="rId2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60340"/>
  </p:normalViewPr>
  <p:slideViewPr>
    <p:cSldViewPr snapToGrid="0">
      <p:cViewPr varScale="1">
        <p:scale>
          <a:sx n="50" d="100"/>
          <a:sy n="50" d="100"/>
        </p:scale>
        <p:origin x="1099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A128C-E249-4CB6-9417-7CBA1E0BE38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7C9306-9B6E-4DF3-B36D-83202AD5E169}">
      <dgm:prSet/>
      <dgm:spPr/>
      <dgm:t>
        <a:bodyPr/>
        <a:lstStyle/>
        <a:p>
          <a:r>
            <a:rPr lang="en-US"/>
            <a:t>Разные диетарные режимы PHS соответствуют разным типам человека  </a:t>
          </a:r>
        </a:p>
      </dgm:t>
    </dgm:pt>
    <dgm:pt modelId="{6BBFF3F2-9E5F-413B-854B-BBA635377B76}" type="parTrans" cxnId="{77EE8544-73ED-4517-864A-D10526AEEFDA}">
      <dgm:prSet/>
      <dgm:spPr/>
      <dgm:t>
        <a:bodyPr/>
        <a:lstStyle/>
        <a:p>
          <a:endParaRPr lang="en-US"/>
        </a:p>
      </dgm:t>
    </dgm:pt>
    <dgm:pt modelId="{CF78BB0F-20E4-4D3B-9D19-430F5FF84F41}" type="sibTrans" cxnId="{77EE8544-73ED-4517-864A-D10526AEEFDA}">
      <dgm:prSet/>
      <dgm:spPr/>
      <dgm:t>
        <a:bodyPr/>
        <a:lstStyle/>
        <a:p>
          <a:endParaRPr lang="en-US"/>
        </a:p>
      </dgm:t>
    </dgm:pt>
    <dgm:pt modelId="{817B50B6-36ED-4981-A4DA-FE14B63A73BA}">
      <dgm:prSet/>
      <dgm:spPr/>
      <dgm:t>
        <a:bodyPr/>
        <a:lstStyle/>
        <a:p>
          <a:r>
            <a:rPr lang="en-US"/>
            <a:t>Понимание </a:t>
          </a:r>
          <a:r>
            <a:rPr lang="ru-RU"/>
            <a:t>своей уникальности </a:t>
          </a:r>
          <a:r>
            <a:rPr lang="en-US"/>
            <a:t>помогает оптимизировать питание  </a:t>
          </a:r>
        </a:p>
      </dgm:t>
    </dgm:pt>
    <dgm:pt modelId="{3B5F153D-723D-4044-BBAE-B73DC211D122}" type="parTrans" cxnId="{71B6D8F9-BE2C-4F2E-8DF0-55855419DEA3}">
      <dgm:prSet/>
      <dgm:spPr/>
      <dgm:t>
        <a:bodyPr/>
        <a:lstStyle/>
        <a:p>
          <a:endParaRPr lang="en-US"/>
        </a:p>
      </dgm:t>
    </dgm:pt>
    <dgm:pt modelId="{8E01B130-3341-49F7-9AA4-A38EDB83C6D4}" type="sibTrans" cxnId="{71B6D8F9-BE2C-4F2E-8DF0-55855419DEA3}">
      <dgm:prSet/>
      <dgm:spPr/>
      <dgm:t>
        <a:bodyPr/>
        <a:lstStyle/>
        <a:p>
          <a:endParaRPr lang="en-US"/>
        </a:p>
      </dgm:t>
    </dgm:pt>
    <dgm:pt modelId="{AAB8A01E-8837-45FE-9EAF-1846FD295C97}">
      <dgm:prSet/>
      <dgm:spPr/>
      <dgm:t>
        <a:bodyPr/>
        <a:lstStyle/>
        <a:p>
          <a:r>
            <a:rPr lang="en-US"/>
            <a:t>Индивидуальный подход повышает эффективность и пользу диеты  </a:t>
          </a:r>
        </a:p>
      </dgm:t>
    </dgm:pt>
    <dgm:pt modelId="{12775435-529C-403C-B515-9EBFE6C0B374}" type="parTrans" cxnId="{05B4CB54-0641-4E1F-A7B5-71211F57EF74}">
      <dgm:prSet/>
      <dgm:spPr/>
      <dgm:t>
        <a:bodyPr/>
        <a:lstStyle/>
        <a:p>
          <a:endParaRPr lang="en-US"/>
        </a:p>
      </dgm:t>
    </dgm:pt>
    <dgm:pt modelId="{B75CCB11-96DE-42D1-8440-92AF42C696D4}" type="sibTrans" cxnId="{05B4CB54-0641-4E1F-A7B5-71211F57EF74}">
      <dgm:prSet/>
      <dgm:spPr/>
      <dgm:t>
        <a:bodyPr/>
        <a:lstStyle/>
        <a:p>
          <a:endParaRPr lang="en-US"/>
        </a:p>
      </dgm:t>
    </dgm:pt>
    <dgm:pt modelId="{A657AE3F-09D7-44E9-A1CC-A2B2CE436899}">
      <dgm:prSet/>
      <dgm:spPr/>
      <dgm:t>
        <a:bodyPr/>
        <a:lstStyle/>
        <a:p>
          <a:r>
            <a:rPr lang="en-US" dirty="0" err="1"/>
            <a:t>Основная</a:t>
          </a:r>
          <a:r>
            <a:rPr lang="en-US" dirty="0"/>
            <a:t> </a:t>
          </a:r>
          <a:r>
            <a:rPr lang="en-US" dirty="0" err="1"/>
            <a:t>цель</a:t>
          </a:r>
          <a:r>
            <a:rPr lang="en-US" dirty="0"/>
            <a:t> — </a:t>
          </a:r>
          <a:r>
            <a:rPr lang="en-US" dirty="0" err="1"/>
            <a:t>здоровый</a:t>
          </a:r>
          <a:r>
            <a:rPr lang="en-US" dirty="0"/>
            <a:t> и </a:t>
          </a:r>
          <a:r>
            <a:rPr lang="en-US" dirty="0" err="1"/>
            <a:t>персонализированный</a:t>
          </a:r>
          <a:r>
            <a:rPr lang="en-US" dirty="0"/>
            <a:t> </a:t>
          </a:r>
          <a:r>
            <a:rPr lang="en-US" dirty="0" err="1"/>
            <a:t>образ</a:t>
          </a:r>
          <a:r>
            <a:rPr lang="en-US" dirty="0"/>
            <a:t> </a:t>
          </a:r>
          <a:r>
            <a:rPr lang="en-US" dirty="0" err="1"/>
            <a:t>жизни</a:t>
          </a:r>
          <a:r>
            <a:rPr lang="en-US" dirty="0"/>
            <a:t>  </a:t>
          </a:r>
        </a:p>
      </dgm:t>
    </dgm:pt>
    <dgm:pt modelId="{62B388B2-B4D5-43A0-BA11-C4A248A6728D}" type="parTrans" cxnId="{65E32033-268B-4217-BB90-AB6D2FAB0E7F}">
      <dgm:prSet/>
      <dgm:spPr/>
      <dgm:t>
        <a:bodyPr/>
        <a:lstStyle/>
        <a:p>
          <a:endParaRPr lang="en-US"/>
        </a:p>
      </dgm:t>
    </dgm:pt>
    <dgm:pt modelId="{50F820EF-36F6-4275-BBE2-AFDBF40ACB9E}" type="sibTrans" cxnId="{65E32033-268B-4217-BB90-AB6D2FAB0E7F}">
      <dgm:prSet/>
      <dgm:spPr/>
      <dgm:t>
        <a:bodyPr/>
        <a:lstStyle/>
        <a:p>
          <a:endParaRPr lang="en-US"/>
        </a:p>
      </dgm:t>
    </dgm:pt>
    <dgm:pt modelId="{D8BD13D4-C893-42E8-AA02-09279C401F98}" type="pres">
      <dgm:prSet presAssocID="{652A128C-E249-4CB6-9417-7CBA1E0BE38C}" presName="diagram" presStyleCnt="0">
        <dgm:presLayoutVars>
          <dgm:dir/>
          <dgm:resizeHandles val="exact"/>
        </dgm:presLayoutVars>
      </dgm:prSet>
      <dgm:spPr/>
    </dgm:pt>
    <dgm:pt modelId="{0CF4AF7D-A43C-48DE-8BCB-511509490C4F}" type="pres">
      <dgm:prSet presAssocID="{5B7C9306-9B6E-4DF3-B36D-83202AD5E169}" presName="node" presStyleLbl="node1" presStyleIdx="0" presStyleCnt="4">
        <dgm:presLayoutVars>
          <dgm:bulletEnabled val="1"/>
        </dgm:presLayoutVars>
      </dgm:prSet>
      <dgm:spPr/>
    </dgm:pt>
    <dgm:pt modelId="{E1E0EBC4-3FB8-4302-9940-2F7421DBC858}" type="pres">
      <dgm:prSet presAssocID="{CF78BB0F-20E4-4D3B-9D19-430F5FF84F41}" presName="sibTrans" presStyleLbl="sibTrans2D1" presStyleIdx="0" presStyleCnt="3"/>
      <dgm:spPr/>
    </dgm:pt>
    <dgm:pt modelId="{FE11DB40-23C9-42ED-9A23-0835BBBB9DB4}" type="pres">
      <dgm:prSet presAssocID="{CF78BB0F-20E4-4D3B-9D19-430F5FF84F41}" presName="connectorText" presStyleLbl="sibTrans2D1" presStyleIdx="0" presStyleCnt="3"/>
      <dgm:spPr/>
    </dgm:pt>
    <dgm:pt modelId="{EED08F03-C47E-4E7D-88FC-1A9D831B051C}" type="pres">
      <dgm:prSet presAssocID="{817B50B6-36ED-4981-A4DA-FE14B63A73BA}" presName="node" presStyleLbl="node1" presStyleIdx="1" presStyleCnt="4">
        <dgm:presLayoutVars>
          <dgm:bulletEnabled val="1"/>
        </dgm:presLayoutVars>
      </dgm:prSet>
      <dgm:spPr/>
    </dgm:pt>
    <dgm:pt modelId="{2C95E71D-16FE-4DCF-9C5E-969C2AF5D9A0}" type="pres">
      <dgm:prSet presAssocID="{8E01B130-3341-49F7-9AA4-A38EDB83C6D4}" presName="sibTrans" presStyleLbl="sibTrans2D1" presStyleIdx="1" presStyleCnt="3"/>
      <dgm:spPr/>
    </dgm:pt>
    <dgm:pt modelId="{679F74BD-6E5F-4113-B96B-95260D1EF6AE}" type="pres">
      <dgm:prSet presAssocID="{8E01B130-3341-49F7-9AA4-A38EDB83C6D4}" presName="connectorText" presStyleLbl="sibTrans2D1" presStyleIdx="1" presStyleCnt="3"/>
      <dgm:spPr/>
    </dgm:pt>
    <dgm:pt modelId="{5E0C39F5-DD6B-466F-9FD0-A2AE42731BED}" type="pres">
      <dgm:prSet presAssocID="{AAB8A01E-8837-45FE-9EAF-1846FD295C97}" presName="node" presStyleLbl="node1" presStyleIdx="2" presStyleCnt="4">
        <dgm:presLayoutVars>
          <dgm:bulletEnabled val="1"/>
        </dgm:presLayoutVars>
      </dgm:prSet>
      <dgm:spPr/>
    </dgm:pt>
    <dgm:pt modelId="{97EB6CF7-93B9-41CF-9877-3A4757F742DC}" type="pres">
      <dgm:prSet presAssocID="{B75CCB11-96DE-42D1-8440-92AF42C696D4}" presName="sibTrans" presStyleLbl="sibTrans2D1" presStyleIdx="2" presStyleCnt="3"/>
      <dgm:spPr/>
    </dgm:pt>
    <dgm:pt modelId="{ADCA603E-8171-43E5-90BA-D3F11300B83F}" type="pres">
      <dgm:prSet presAssocID="{B75CCB11-96DE-42D1-8440-92AF42C696D4}" presName="connectorText" presStyleLbl="sibTrans2D1" presStyleIdx="2" presStyleCnt="3"/>
      <dgm:spPr/>
    </dgm:pt>
    <dgm:pt modelId="{D38B5A14-3596-4D56-BDC7-885A42FA521B}" type="pres">
      <dgm:prSet presAssocID="{A657AE3F-09D7-44E9-A1CC-A2B2CE436899}" presName="node" presStyleLbl="node1" presStyleIdx="3" presStyleCnt="4">
        <dgm:presLayoutVars>
          <dgm:bulletEnabled val="1"/>
        </dgm:presLayoutVars>
      </dgm:prSet>
      <dgm:spPr/>
    </dgm:pt>
  </dgm:ptLst>
  <dgm:cxnLst>
    <dgm:cxn modelId="{931BDB08-F7DA-4492-87E0-2B5B4F1F265C}" type="presOf" srcId="{8E01B130-3341-49F7-9AA4-A38EDB83C6D4}" destId="{679F74BD-6E5F-4113-B96B-95260D1EF6AE}" srcOrd="1" destOrd="0" presId="urn:microsoft.com/office/officeart/2005/8/layout/process5"/>
    <dgm:cxn modelId="{65E32033-268B-4217-BB90-AB6D2FAB0E7F}" srcId="{652A128C-E249-4CB6-9417-7CBA1E0BE38C}" destId="{A657AE3F-09D7-44E9-A1CC-A2B2CE436899}" srcOrd="3" destOrd="0" parTransId="{62B388B2-B4D5-43A0-BA11-C4A248A6728D}" sibTransId="{50F820EF-36F6-4275-BBE2-AFDBF40ACB9E}"/>
    <dgm:cxn modelId="{0B842B5F-CF20-4194-A3A9-56E474654391}" type="presOf" srcId="{AAB8A01E-8837-45FE-9EAF-1846FD295C97}" destId="{5E0C39F5-DD6B-466F-9FD0-A2AE42731BED}" srcOrd="0" destOrd="0" presId="urn:microsoft.com/office/officeart/2005/8/layout/process5"/>
    <dgm:cxn modelId="{77EE8544-73ED-4517-864A-D10526AEEFDA}" srcId="{652A128C-E249-4CB6-9417-7CBA1E0BE38C}" destId="{5B7C9306-9B6E-4DF3-B36D-83202AD5E169}" srcOrd="0" destOrd="0" parTransId="{6BBFF3F2-9E5F-413B-854B-BBA635377B76}" sibTransId="{CF78BB0F-20E4-4D3B-9D19-430F5FF84F41}"/>
    <dgm:cxn modelId="{0E5EE46D-572A-42EB-B050-E1854DB04DED}" type="presOf" srcId="{CF78BB0F-20E4-4D3B-9D19-430F5FF84F41}" destId="{FE11DB40-23C9-42ED-9A23-0835BBBB9DB4}" srcOrd="1" destOrd="0" presId="urn:microsoft.com/office/officeart/2005/8/layout/process5"/>
    <dgm:cxn modelId="{558A9F6F-F643-4410-9E24-7DBA54FE2331}" type="presOf" srcId="{A657AE3F-09D7-44E9-A1CC-A2B2CE436899}" destId="{D38B5A14-3596-4D56-BDC7-885A42FA521B}" srcOrd="0" destOrd="0" presId="urn:microsoft.com/office/officeart/2005/8/layout/process5"/>
    <dgm:cxn modelId="{05B4CB54-0641-4E1F-A7B5-71211F57EF74}" srcId="{652A128C-E249-4CB6-9417-7CBA1E0BE38C}" destId="{AAB8A01E-8837-45FE-9EAF-1846FD295C97}" srcOrd="2" destOrd="0" parTransId="{12775435-529C-403C-B515-9EBFE6C0B374}" sibTransId="{B75CCB11-96DE-42D1-8440-92AF42C696D4}"/>
    <dgm:cxn modelId="{5D3FDA85-6DB7-4450-8E28-DCCBE2A14939}" type="presOf" srcId="{B75CCB11-96DE-42D1-8440-92AF42C696D4}" destId="{97EB6CF7-93B9-41CF-9877-3A4757F742DC}" srcOrd="0" destOrd="0" presId="urn:microsoft.com/office/officeart/2005/8/layout/process5"/>
    <dgm:cxn modelId="{45C9BEBB-1275-4D0D-9B29-3B8944EAA0BA}" type="presOf" srcId="{8E01B130-3341-49F7-9AA4-A38EDB83C6D4}" destId="{2C95E71D-16FE-4DCF-9C5E-969C2AF5D9A0}" srcOrd="0" destOrd="0" presId="urn:microsoft.com/office/officeart/2005/8/layout/process5"/>
    <dgm:cxn modelId="{BDD980CA-3F79-4993-9EC6-641651410786}" type="presOf" srcId="{652A128C-E249-4CB6-9417-7CBA1E0BE38C}" destId="{D8BD13D4-C893-42E8-AA02-09279C401F98}" srcOrd="0" destOrd="0" presId="urn:microsoft.com/office/officeart/2005/8/layout/process5"/>
    <dgm:cxn modelId="{F6C551D9-5D9F-45D1-A227-A5C4DC5CCA58}" type="presOf" srcId="{5B7C9306-9B6E-4DF3-B36D-83202AD5E169}" destId="{0CF4AF7D-A43C-48DE-8BCB-511509490C4F}" srcOrd="0" destOrd="0" presId="urn:microsoft.com/office/officeart/2005/8/layout/process5"/>
    <dgm:cxn modelId="{478266DA-8A6B-49FE-95AD-0978964FF636}" type="presOf" srcId="{B75CCB11-96DE-42D1-8440-92AF42C696D4}" destId="{ADCA603E-8171-43E5-90BA-D3F11300B83F}" srcOrd="1" destOrd="0" presId="urn:microsoft.com/office/officeart/2005/8/layout/process5"/>
    <dgm:cxn modelId="{54AF99DB-C2BA-4AB4-AF29-4D7AC6A952C9}" type="presOf" srcId="{817B50B6-36ED-4981-A4DA-FE14B63A73BA}" destId="{EED08F03-C47E-4E7D-88FC-1A9D831B051C}" srcOrd="0" destOrd="0" presId="urn:microsoft.com/office/officeart/2005/8/layout/process5"/>
    <dgm:cxn modelId="{E1249FEE-3319-4580-8984-AD3F1545CD21}" type="presOf" srcId="{CF78BB0F-20E4-4D3B-9D19-430F5FF84F41}" destId="{E1E0EBC4-3FB8-4302-9940-2F7421DBC858}" srcOrd="0" destOrd="0" presId="urn:microsoft.com/office/officeart/2005/8/layout/process5"/>
    <dgm:cxn modelId="{71B6D8F9-BE2C-4F2E-8DF0-55855419DEA3}" srcId="{652A128C-E249-4CB6-9417-7CBA1E0BE38C}" destId="{817B50B6-36ED-4981-A4DA-FE14B63A73BA}" srcOrd="1" destOrd="0" parTransId="{3B5F153D-723D-4044-BBAE-B73DC211D122}" sibTransId="{8E01B130-3341-49F7-9AA4-A38EDB83C6D4}"/>
    <dgm:cxn modelId="{E81FAD80-6DBD-407C-B91D-27C6283FBCA9}" type="presParOf" srcId="{D8BD13D4-C893-42E8-AA02-09279C401F98}" destId="{0CF4AF7D-A43C-48DE-8BCB-511509490C4F}" srcOrd="0" destOrd="0" presId="urn:microsoft.com/office/officeart/2005/8/layout/process5"/>
    <dgm:cxn modelId="{92FAC96D-0E22-46E9-9C70-8C8DD231A132}" type="presParOf" srcId="{D8BD13D4-C893-42E8-AA02-09279C401F98}" destId="{E1E0EBC4-3FB8-4302-9940-2F7421DBC858}" srcOrd="1" destOrd="0" presId="urn:microsoft.com/office/officeart/2005/8/layout/process5"/>
    <dgm:cxn modelId="{3095970B-931A-4544-90D9-477493B78DE8}" type="presParOf" srcId="{E1E0EBC4-3FB8-4302-9940-2F7421DBC858}" destId="{FE11DB40-23C9-42ED-9A23-0835BBBB9DB4}" srcOrd="0" destOrd="0" presId="urn:microsoft.com/office/officeart/2005/8/layout/process5"/>
    <dgm:cxn modelId="{BEC6D9D0-D119-49D6-AC8E-20D4C52EC9A2}" type="presParOf" srcId="{D8BD13D4-C893-42E8-AA02-09279C401F98}" destId="{EED08F03-C47E-4E7D-88FC-1A9D831B051C}" srcOrd="2" destOrd="0" presId="urn:microsoft.com/office/officeart/2005/8/layout/process5"/>
    <dgm:cxn modelId="{6C2079ED-43A7-4663-A32A-6DC566333FE2}" type="presParOf" srcId="{D8BD13D4-C893-42E8-AA02-09279C401F98}" destId="{2C95E71D-16FE-4DCF-9C5E-969C2AF5D9A0}" srcOrd="3" destOrd="0" presId="urn:microsoft.com/office/officeart/2005/8/layout/process5"/>
    <dgm:cxn modelId="{639B8792-F745-49FA-B5F1-8A872D2688FA}" type="presParOf" srcId="{2C95E71D-16FE-4DCF-9C5E-969C2AF5D9A0}" destId="{679F74BD-6E5F-4113-B96B-95260D1EF6AE}" srcOrd="0" destOrd="0" presId="urn:microsoft.com/office/officeart/2005/8/layout/process5"/>
    <dgm:cxn modelId="{43726AF9-72F0-4AD0-B5B7-10F592AB180D}" type="presParOf" srcId="{D8BD13D4-C893-42E8-AA02-09279C401F98}" destId="{5E0C39F5-DD6B-466F-9FD0-A2AE42731BED}" srcOrd="4" destOrd="0" presId="urn:microsoft.com/office/officeart/2005/8/layout/process5"/>
    <dgm:cxn modelId="{DC6FD382-8DC1-4951-A86E-7EB646B0DE40}" type="presParOf" srcId="{D8BD13D4-C893-42E8-AA02-09279C401F98}" destId="{97EB6CF7-93B9-41CF-9877-3A4757F742DC}" srcOrd="5" destOrd="0" presId="urn:microsoft.com/office/officeart/2005/8/layout/process5"/>
    <dgm:cxn modelId="{E29CEEB7-0FD6-4B20-B039-B691FA3AD459}" type="presParOf" srcId="{97EB6CF7-93B9-41CF-9877-3A4757F742DC}" destId="{ADCA603E-8171-43E5-90BA-D3F11300B83F}" srcOrd="0" destOrd="0" presId="urn:microsoft.com/office/officeart/2005/8/layout/process5"/>
    <dgm:cxn modelId="{FBA84674-16D3-4371-8D35-8131BAF5D16C}" type="presParOf" srcId="{D8BD13D4-C893-42E8-AA02-09279C401F98}" destId="{D38B5A14-3596-4D56-BDC7-885A42FA521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FC3EB-C4A4-44D8-9412-C06F0556E21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7E4AB6-EBBF-4A32-A3F0-DE5706ECCCC1}">
      <dgm:prSet custT="1"/>
      <dgm:spPr/>
      <dgm:t>
        <a:bodyPr/>
        <a:lstStyle/>
        <a:p>
          <a:r>
            <a:rPr lang="ru-RU" sz="14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На этом этапе важно подчеркнуть, что универсальных рекомендаций по питанию не существует: каждый человек уникален, и его биологические особенности диктуют свои правила. </a:t>
          </a:r>
          <a:endParaRPr lang="en-US" sz="1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8E42299-F2D1-491E-BFE9-F2F132FF1423}" type="parTrans" cxnId="{5B9BDFAA-E1BD-45A3-AA9F-DDE1F61FBB1F}">
      <dgm:prSet/>
      <dgm:spPr/>
      <dgm:t>
        <a:bodyPr/>
        <a:lstStyle/>
        <a:p>
          <a:endParaRPr lang="en-US" sz="1200"/>
        </a:p>
      </dgm:t>
    </dgm:pt>
    <dgm:pt modelId="{04648810-5EDD-4F80-864C-77A8CA616CEE}" type="sibTrans" cxnId="{5B9BDFAA-E1BD-45A3-AA9F-DDE1F61FBB1F}">
      <dgm:prSet custT="1"/>
      <dgm:spPr/>
      <dgm:t>
        <a:bodyPr/>
        <a:lstStyle/>
        <a:p>
          <a:endParaRPr lang="en-US" sz="1200"/>
        </a:p>
      </dgm:t>
    </dgm:pt>
    <dgm:pt modelId="{666C516B-2DAC-41EC-933C-6D6866C4B04A}">
      <dgm:prSet custT="1"/>
      <dgm:spPr/>
      <dgm:t>
        <a:bodyPr/>
        <a:lstStyle/>
        <a:p>
          <a:r>
            <a:rPr lang="ru-RU" sz="1200" dirty="0" err="1"/>
            <a:t>Диетарные</a:t>
          </a:r>
          <a:r>
            <a:rPr lang="ru-RU" sz="1200" dirty="0"/>
            <a:t> режимы PHS демонстрируют, как можно подобрать питание, соответствующее именно вашему типу, не только улучшить общее самочувствие, но и повысить уровень энергии, укрепить здоровье и предотвратить многие </a:t>
          </a:r>
          <a:r>
            <a:rPr lang="ru-RU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хронические</a:t>
          </a:r>
          <a:r>
            <a:rPr lang="ru-RU" sz="1200" dirty="0"/>
            <a:t> заболевания. Таким образом, персонализированное питание — это фундаментальный шаг к долгосрочному здоровью и балансу.</a:t>
          </a:r>
          <a:endParaRPr lang="en-US" sz="1200" dirty="0"/>
        </a:p>
      </dgm:t>
    </dgm:pt>
    <dgm:pt modelId="{8F5B51BC-E31F-46BF-A700-50F54870E1E9}" type="parTrans" cxnId="{DCC7964F-AF2D-4765-943A-A2187F3EA9A4}">
      <dgm:prSet/>
      <dgm:spPr/>
      <dgm:t>
        <a:bodyPr/>
        <a:lstStyle/>
        <a:p>
          <a:endParaRPr lang="en-US" sz="1200"/>
        </a:p>
      </dgm:t>
    </dgm:pt>
    <dgm:pt modelId="{4479C811-270B-4FFE-9FFD-D889023F1873}" type="sibTrans" cxnId="{DCC7964F-AF2D-4765-943A-A2187F3EA9A4}">
      <dgm:prSet custT="1"/>
      <dgm:spPr/>
      <dgm:t>
        <a:bodyPr/>
        <a:lstStyle/>
        <a:p>
          <a:endParaRPr lang="en-US" sz="1200"/>
        </a:p>
      </dgm:t>
    </dgm:pt>
    <dgm:pt modelId="{03D1E100-D6A2-4AB3-8DE9-AA32148BA260}">
      <dgm:prSet custT="1"/>
      <dgm:spPr/>
      <dgm:t>
        <a:bodyPr/>
        <a:lstStyle/>
        <a:p>
          <a:r>
            <a:rPr lang="ru-RU" sz="14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Сейчас самое время задать себе важный вопрос: готовы ли вы открыть питание, созданное именно для вас? Полученные знания о PHS-системе — это ключ к пониманию того, какой диетарный режим будет максимально эффективен и комфортен именно для вашего организма. </a:t>
          </a:r>
          <a:endParaRPr lang="en-US" sz="1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57D362C-7F85-4064-A695-5DBE30BF1AC6}" type="parTrans" cxnId="{38860F44-DD71-467B-8CCE-F546755664B5}">
      <dgm:prSet/>
      <dgm:spPr/>
      <dgm:t>
        <a:bodyPr/>
        <a:lstStyle/>
        <a:p>
          <a:endParaRPr lang="en-US" sz="1200"/>
        </a:p>
      </dgm:t>
    </dgm:pt>
    <dgm:pt modelId="{870B188D-EE2D-4EE0-890C-A0E635C60F0F}" type="sibTrans" cxnId="{38860F44-DD71-467B-8CCE-F546755664B5}">
      <dgm:prSet custT="1"/>
      <dgm:spPr/>
      <dgm:t>
        <a:bodyPr/>
        <a:lstStyle/>
        <a:p>
          <a:endParaRPr lang="en-US" sz="1200"/>
        </a:p>
      </dgm:t>
    </dgm:pt>
    <dgm:pt modelId="{0371E815-36AE-428C-BEE2-8D77110514F0}">
      <dgm:prSet custT="1"/>
      <dgm:spPr/>
      <dgm:t>
        <a:bodyPr/>
        <a:lstStyle/>
        <a:p>
          <a:r>
            <a:rPr lang="ru-RU" sz="1200" dirty="0"/>
            <a:t>Не откладывайте; начните свой путь к оптимальному здоровью и благополучию прямо сейчас! Ведь именно личная осознанность — первый шаг к </a:t>
          </a:r>
          <a:r>
            <a:rPr lang="ru-RU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трансформации</a:t>
          </a:r>
          <a:r>
            <a:rPr lang="ru-RU" sz="1200" dirty="0"/>
            <a:t> образа жизни и долгой, полноценной жизни.</a:t>
          </a:r>
          <a:endParaRPr lang="en-US" sz="1200" dirty="0"/>
        </a:p>
      </dgm:t>
    </dgm:pt>
    <dgm:pt modelId="{B1C036B5-EF69-46A4-99B7-3CC33C104CDF}" type="parTrans" cxnId="{0B5AF761-123E-4430-A7CC-902D873885A1}">
      <dgm:prSet/>
      <dgm:spPr/>
      <dgm:t>
        <a:bodyPr/>
        <a:lstStyle/>
        <a:p>
          <a:endParaRPr lang="en-US" sz="1200"/>
        </a:p>
      </dgm:t>
    </dgm:pt>
    <dgm:pt modelId="{E36232D1-B642-4EFA-B788-47318766236B}" type="sibTrans" cxnId="{0B5AF761-123E-4430-A7CC-902D873885A1}">
      <dgm:prSet/>
      <dgm:spPr/>
      <dgm:t>
        <a:bodyPr/>
        <a:lstStyle/>
        <a:p>
          <a:endParaRPr lang="en-US" sz="1200"/>
        </a:p>
      </dgm:t>
    </dgm:pt>
    <dgm:pt modelId="{D7FBB7E0-B501-4BFF-86EE-5D7256C37ABF}" type="pres">
      <dgm:prSet presAssocID="{537FC3EB-C4A4-44D8-9412-C06F0556E214}" presName="diagram" presStyleCnt="0">
        <dgm:presLayoutVars>
          <dgm:dir/>
          <dgm:resizeHandles val="exact"/>
        </dgm:presLayoutVars>
      </dgm:prSet>
      <dgm:spPr/>
    </dgm:pt>
    <dgm:pt modelId="{E2DDFC2C-76E5-404D-876B-6828F2C1F186}" type="pres">
      <dgm:prSet presAssocID="{EC7E4AB6-EBBF-4A32-A3F0-DE5706ECCCC1}" presName="node" presStyleLbl="node1" presStyleIdx="0" presStyleCnt="4">
        <dgm:presLayoutVars>
          <dgm:bulletEnabled val="1"/>
        </dgm:presLayoutVars>
      </dgm:prSet>
      <dgm:spPr/>
    </dgm:pt>
    <dgm:pt modelId="{6728B44C-0814-465C-A9D5-A86672387870}" type="pres">
      <dgm:prSet presAssocID="{04648810-5EDD-4F80-864C-77A8CA616CEE}" presName="sibTrans" presStyleCnt="0"/>
      <dgm:spPr/>
    </dgm:pt>
    <dgm:pt modelId="{39898F46-A141-4794-BC77-6257789D3EDB}" type="pres">
      <dgm:prSet presAssocID="{666C516B-2DAC-41EC-933C-6D6866C4B04A}" presName="node" presStyleLbl="node1" presStyleIdx="1" presStyleCnt="4">
        <dgm:presLayoutVars>
          <dgm:bulletEnabled val="1"/>
        </dgm:presLayoutVars>
      </dgm:prSet>
      <dgm:spPr/>
    </dgm:pt>
    <dgm:pt modelId="{AD8708ED-DEDE-4000-82C6-1DD001A19904}" type="pres">
      <dgm:prSet presAssocID="{4479C811-270B-4FFE-9FFD-D889023F1873}" presName="sibTrans" presStyleCnt="0"/>
      <dgm:spPr/>
    </dgm:pt>
    <dgm:pt modelId="{CC0007A2-3D74-4165-BFDA-EC309DA2DED8}" type="pres">
      <dgm:prSet presAssocID="{03D1E100-D6A2-4AB3-8DE9-AA32148BA260}" presName="node" presStyleLbl="node1" presStyleIdx="2" presStyleCnt="4">
        <dgm:presLayoutVars>
          <dgm:bulletEnabled val="1"/>
        </dgm:presLayoutVars>
      </dgm:prSet>
      <dgm:spPr/>
    </dgm:pt>
    <dgm:pt modelId="{C6D5C448-47F7-45A8-AA98-70BEAEE71EBA}" type="pres">
      <dgm:prSet presAssocID="{870B188D-EE2D-4EE0-890C-A0E635C60F0F}" presName="sibTrans" presStyleCnt="0"/>
      <dgm:spPr/>
    </dgm:pt>
    <dgm:pt modelId="{AF10791D-7E0F-4B69-A078-CFA37F35033D}" type="pres">
      <dgm:prSet presAssocID="{0371E815-36AE-428C-BEE2-8D77110514F0}" presName="node" presStyleLbl="node1" presStyleIdx="3" presStyleCnt="4">
        <dgm:presLayoutVars>
          <dgm:bulletEnabled val="1"/>
        </dgm:presLayoutVars>
      </dgm:prSet>
      <dgm:spPr/>
    </dgm:pt>
  </dgm:ptLst>
  <dgm:cxnLst>
    <dgm:cxn modelId="{CACACF39-C8D2-48CC-8374-77E2A4F6A80C}" type="presOf" srcId="{537FC3EB-C4A4-44D8-9412-C06F0556E214}" destId="{D7FBB7E0-B501-4BFF-86EE-5D7256C37ABF}" srcOrd="0" destOrd="0" presId="urn:microsoft.com/office/officeart/2005/8/layout/default"/>
    <dgm:cxn modelId="{22B6013A-0175-4B41-B36F-0ADE6D79D049}" type="presOf" srcId="{03D1E100-D6A2-4AB3-8DE9-AA32148BA260}" destId="{CC0007A2-3D74-4165-BFDA-EC309DA2DED8}" srcOrd="0" destOrd="0" presId="urn:microsoft.com/office/officeart/2005/8/layout/default"/>
    <dgm:cxn modelId="{FF848D41-D52F-45AF-9E47-F4C679286FBF}" type="presOf" srcId="{EC7E4AB6-EBBF-4A32-A3F0-DE5706ECCCC1}" destId="{E2DDFC2C-76E5-404D-876B-6828F2C1F186}" srcOrd="0" destOrd="0" presId="urn:microsoft.com/office/officeart/2005/8/layout/default"/>
    <dgm:cxn modelId="{0B5AF761-123E-4430-A7CC-902D873885A1}" srcId="{537FC3EB-C4A4-44D8-9412-C06F0556E214}" destId="{0371E815-36AE-428C-BEE2-8D77110514F0}" srcOrd="3" destOrd="0" parTransId="{B1C036B5-EF69-46A4-99B7-3CC33C104CDF}" sibTransId="{E36232D1-B642-4EFA-B788-47318766236B}"/>
    <dgm:cxn modelId="{38860F44-DD71-467B-8CCE-F546755664B5}" srcId="{537FC3EB-C4A4-44D8-9412-C06F0556E214}" destId="{03D1E100-D6A2-4AB3-8DE9-AA32148BA260}" srcOrd="2" destOrd="0" parTransId="{E57D362C-7F85-4064-A695-5DBE30BF1AC6}" sibTransId="{870B188D-EE2D-4EE0-890C-A0E635C60F0F}"/>
    <dgm:cxn modelId="{F5BCB56A-9494-4AE4-A7B6-AFEAEDDF80D9}" type="presOf" srcId="{0371E815-36AE-428C-BEE2-8D77110514F0}" destId="{AF10791D-7E0F-4B69-A078-CFA37F35033D}" srcOrd="0" destOrd="0" presId="urn:microsoft.com/office/officeart/2005/8/layout/default"/>
    <dgm:cxn modelId="{DCC7964F-AF2D-4765-943A-A2187F3EA9A4}" srcId="{537FC3EB-C4A4-44D8-9412-C06F0556E214}" destId="{666C516B-2DAC-41EC-933C-6D6866C4B04A}" srcOrd="1" destOrd="0" parTransId="{8F5B51BC-E31F-46BF-A700-50F54870E1E9}" sibTransId="{4479C811-270B-4FFE-9FFD-D889023F1873}"/>
    <dgm:cxn modelId="{994E4656-4202-4BB8-A9E8-B876106A875A}" type="presOf" srcId="{666C516B-2DAC-41EC-933C-6D6866C4B04A}" destId="{39898F46-A141-4794-BC77-6257789D3EDB}" srcOrd="0" destOrd="0" presId="urn:microsoft.com/office/officeart/2005/8/layout/default"/>
    <dgm:cxn modelId="{5B9BDFAA-E1BD-45A3-AA9F-DDE1F61FBB1F}" srcId="{537FC3EB-C4A4-44D8-9412-C06F0556E214}" destId="{EC7E4AB6-EBBF-4A32-A3F0-DE5706ECCCC1}" srcOrd="0" destOrd="0" parTransId="{28E42299-F2D1-491E-BFE9-F2F132FF1423}" sibTransId="{04648810-5EDD-4F80-864C-77A8CA616CEE}"/>
    <dgm:cxn modelId="{2E399EB7-5B51-48E8-91E4-DEC8397748C3}" type="presParOf" srcId="{D7FBB7E0-B501-4BFF-86EE-5D7256C37ABF}" destId="{E2DDFC2C-76E5-404D-876B-6828F2C1F186}" srcOrd="0" destOrd="0" presId="urn:microsoft.com/office/officeart/2005/8/layout/default"/>
    <dgm:cxn modelId="{2FE67E0D-AFDD-4084-B0EC-7B5BEFFE6C7C}" type="presParOf" srcId="{D7FBB7E0-B501-4BFF-86EE-5D7256C37ABF}" destId="{6728B44C-0814-465C-A9D5-A86672387870}" srcOrd="1" destOrd="0" presId="urn:microsoft.com/office/officeart/2005/8/layout/default"/>
    <dgm:cxn modelId="{31CE3325-BB62-460E-9701-E8B55F8D326D}" type="presParOf" srcId="{D7FBB7E0-B501-4BFF-86EE-5D7256C37ABF}" destId="{39898F46-A141-4794-BC77-6257789D3EDB}" srcOrd="2" destOrd="0" presId="urn:microsoft.com/office/officeart/2005/8/layout/default"/>
    <dgm:cxn modelId="{BADEF4F5-214F-4E18-94B0-7CBB746F6CDF}" type="presParOf" srcId="{D7FBB7E0-B501-4BFF-86EE-5D7256C37ABF}" destId="{AD8708ED-DEDE-4000-82C6-1DD001A19904}" srcOrd="3" destOrd="0" presId="urn:microsoft.com/office/officeart/2005/8/layout/default"/>
    <dgm:cxn modelId="{02BBD59E-1949-4BCF-88DB-02929E671ACC}" type="presParOf" srcId="{D7FBB7E0-B501-4BFF-86EE-5D7256C37ABF}" destId="{CC0007A2-3D74-4165-BFDA-EC309DA2DED8}" srcOrd="4" destOrd="0" presId="urn:microsoft.com/office/officeart/2005/8/layout/default"/>
    <dgm:cxn modelId="{8920D34C-8084-4001-BD41-0F158B7FF3E9}" type="presParOf" srcId="{D7FBB7E0-B501-4BFF-86EE-5D7256C37ABF}" destId="{C6D5C448-47F7-45A8-AA98-70BEAEE71EBA}" srcOrd="5" destOrd="0" presId="urn:microsoft.com/office/officeart/2005/8/layout/default"/>
    <dgm:cxn modelId="{DFA7488A-536B-48FB-8C76-4C02EAF50B36}" type="presParOf" srcId="{D7FBB7E0-B501-4BFF-86EE-5D7256C37ABF}" destId="{AF10791D-7E0F-4B69-A078-CFA37F35033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4AF7D-A43C-48DE-8BCB-511509490C4F}">
      <dsp:nvSpPr>
        <dsp:cNvPr id="0" name=""/>
        <dsp:cNvSpPr/>
      </dsp:nvSpPr>
      <dsp:spPr>
        <a:xfrm>
          <a:off x="1134" y="902823"/>
          <a:ext cx="2420357" cy="14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Разные диетарные режимы PHS соответствуют разным типам человека  </a:t>
          </a:r>
        </a:p>
      </dsp:txBody>
      <dsp:txXfrm>
        <a:off x="43668" y="945357"/>
        <a:ext cx="2335289" cy="1367146"/>
      </dsp:txXfrm>
    </dsp:sp>
    <dsp:sp modelId="{E1E0EBC4-3FB8-4302-9940-2F7421DBC858}">
      <dsp:nvSpPr>
        <dsp:cNvPr id="0" name=""/>
        <dsp:cNvSpPr/>
      </dsp:nvSpPr>
      <dsp:spPr>
        <a:xfrm>
          <a:off x="2634483" y="1328806"/>
          <a:ext cx="513115" cy="600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634483" y="1448856"/>
        <a:ext cx="359181" cy="360148"/>
      </dsp:txXfrm>
    </dsp:sp>
    <dsp:sp modelId="{EED08F03-C47E-4E7D-88FC-1A9D831B051C}">
      <dsp:nvSpPr>
        <dsp:cNvPr id="0" name=""/>
        <dsp:cNvSpPr/>
      </dsp:nvSpPr>
      <dsp:spPr>
        <a:xfrm>
          <a:off x="3389635" y="902823"/>
          <a:ext cx="2420357" cy="14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Понимание </a:t>
          </a:r>
          <a:r>
            <a:rPr lang="ru-RU" sz="1600" kern="1200"/>
            <a:t>своей уникальности </a:t>
          </a:r>
          <a:r>
            <a:rPr lang="en-US" sz="1600" kern="1200"/>
            <a:t>помогает оптимизировать питание  </a:t>
          </a:r>
        </a:p>
      </dsp:txBody>
      <dsp:txXfrm>
        <a:off x="3432169" y="945357"/>
        <a:ext cx="2335289" cy="1367146"/>
      </dsp:txXfrm>
    </dsp:sp>
    <dsp:sp modelId="{2C95E71D-16FE-4DCF-9C5E-969C2AF5D9A0}">
      <dsp:nvSpPr>
        <dsp:cNvPr id="0" name=""/>
        <dsp:cNvSpPr/>
      </dsp:nvSpPr>
      <dsp:spPr>
        <a:xfrm rot="5400000">
          <a:off x="4343256" y="2524463"/>
          <a:ext cx="513115" cy="600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4419740" y="2568029"/>
        <a:ext cx="360148" cy="359181"/>
      </dsp:txXfrm>
    </dsp:sp>
    <dsp:sp modelId="{5E0C39F5-DD6B-466F-9FD0-A2AE42731BED}">
      <dsp:nvSpPr>
        <dsp:cNvPr id="0" name=""/>
        <dsp:cNvSpPr/>
      </dsp:nvSpPr>
      <dsp:spPr>
        <a:xfrm>
          <a:off x="3389635" y="3323181"/>
          <a:ext cx="2420357" cy="14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Индивидуальный подход повышает эффективность и пользу диеты  </a:t>
          </a:r>
        </a:p>
      </dsp:txBody>
      <dsp:txXfrm>
        <a:off x="3432169" y="3365715"/>
        <a:ext cx="2335289" cy="1367146"/>
      </dsp:txXfrm>
    </dsp:sp>
    <dsp:sp modelId="{97EB6CF7-93B9-41CF-9877-3A4757F742DC}">
      <dsp:nvSpPr>
        <dsp:cNvPr id="0" name=""/>
        <dsp:cNvSpPr/>
      </dsp:nvSpPr>
      <dsp:spPr>
        <a:xfrm rot="10800000">
          <a:off x="2663528" y="3749163"/>
          <a:ext cx="513115" cy="600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817462" y="3869213"/>
        <a:ext cx="359181" cy="360148"/>
      </dsp:txXfrm>
    </dsp:sp>
    <dsp:sp modelId="{D38B5A14-3596-4D56-BDC7-885A42FA521B}">
      <dsp:nvSpPr>
        <dsp:cNvPr id="0" name=""/>
        <dsp:cNvSpPr/>
      </dsp:nvSpPr>
      <dsp:spPr>
        <a:xfrm>
          <a:off x="1134" y="3323181"/>
          <a:ext cx="2420357" cy="14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Основная</a:t>
          </a:r>
          <a:r>
            <a:rPr lang="en-US" sz="1600" kern="1200" dirty="0"/>
            <a:t> </a:t>
          </a:r>
          <a:r>
            <a:rPr lang="en-US" sz="1600" kern="1200" dirty="0" err="1"/>
            <a:t>цель</a:t>
          </a:r>
          <a:r>
            <a:rPr lang="en-US" sz="1600" kern="1200" dirty="0"/>
            <a:t> — </a:t>
          </a:r>
          <a:r>
            <a:rPr lang="en-US" sz="1600" kern="1200" dirty="0" err="1"/>
            <a:t>здоровый</a:t>
          </a:r>
          <a:r>
            <a:rPr lang="en-US" sz="1600" kern="1200" dirty="0"/>
            <a:t> и </a:t>
          </a:r>
          <a:r>
            <a:rPr lang="en-US" sz="1600" kern="1200" dirty="0" err="1"/>
            <a:t>персонализированный</a:t>
          </a:r>
          <a:r>
            <a:rPr lang="en-US" sz="1600" kern="1200" dirty="0"/>
            <a:t> </a:t>
          </a:r>
          <a:r>
            <a:rPr lang="en-US" sz="1600" kern="1200" dirty="0" err="1"/>
            <a:t>образ</a:t>
          </a:r>
          <a:r>
            <a:rPr lang="en-US" sz="1600" kern="1200" dirty="0"/>
            <a:t> </a:t>
          </a:r>
          <a:r>
            <a:rPr lang="en-US" sz="1600" kern="1200" dirty="0" err="1"/>
            <a:t>жизни</a:t>
          </a:r>
          <a:r>
            <a:rPr lang="en-US" sz="1600" kern="1200" dirty="0"/>
            <a:t>  </a:t>
          </a:r>
        </a:p>
      </dsp:txBody>
      <dsp:txXfrm>
        <a:off x="43668" y="3365715"/>
        <a:ext cx="2335289" cy="1367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DFC2C-76E5-404D-876B-6828F2C1F186}">
      <dsp:nvSpPr>
        <dsp:cNvPr id="0" name=""/>
        <dsp:cNvSpPr/>
      </dsp:nvSpPr>
      <dsp:spPr>
        <a:xfrm>
          <a:off x="559256" y="2383"/>
          <a:ext cx="4136963" cy="24821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На этом этапе важно подчеркнуть, что универсальных рекомендаций по питанию не существует: каждый человек уникален, и его биологические особенности диктуют свои правила. </a:t>
          </a:r>
          <a:endParaRPr lang="en-US" sz="1400" kern="1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59256" y="2383"/>
        <a:ext cx="4136963" cy="2482178"/>
      </dsp:txXfrm>
    </dsp:sp>
    <dsp:sp modelId="{39898F46-A141-4794-BC77-6257789D3EDB}">
      <dsp:nvSpPr>
        <dsp:cNvPr id="0" name=""/>
        <dsp:cNvSpPr/>
      </dsp:nvSpPr>
      <dsp:spPr>
        <a:xfrm>
          <a:off x="5109916" y="2383"/>
          <a:ext cx="4136963" cy="248217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Диетарные</a:t>
          </a:r>
          <a:r>
            <a:rPr lang="ru-RU" sz="1200" kern="1200" dirty="0"/>
            <a:t> режимы PHS демонстрируют, как можно подобрать питание, соответствующее именно вашему типу, не только улучшить общее самочувствие, но и повысить уровень энергии, укрепить здоровье и предотвратить многие </a:t>
          </a:r>
          <a:r>
            <a:rPr lang="ru-RU" sz="14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хронические</a:t>
          </a:r>
          <a:r>
            <a:rPr lang="ru-RU" sz="1200" kern="1200" dirty="0"/>
            <a:t> заболевания. Таким образом, персонализированное питание — это фундаментальный шаг к долгосрочному здоровью и балансу.</a:t>
          </a:r>
          <a:endParaRPr lang="en-US" sz="1200" kern="1200" dirty="0"/>
        </a:p>
      </dsp:txBody>
      <dsp:txXfrm>
        <a:off x="5109916" y="2383"/>
        <a:ext cx="4136963" cy="2482178"/>
      </dsp:txXfrm>
    </dsp:sp>
    <dsp:sp modelId="{CC0007A2-3D74-4165-BFDA-EC309DA2DED8}">
      <dsp:nvSpPr>
        <dsp:cNvPr id="0" name=""/>
        <dsp:cNvSpPr/>
      </dsp:nvSpPr>
      <dsp:spPr>
        <a:xfrm>
          <a:off x="559256" y="2898258"/>
          <a:ext cx="4136963" cy="248217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Сейчас самое время задать себе важный вопрос: готовы ли вы открыть питание, созданное именно для вас? Полученные знания о PHS-системе — это ключ к пониманию того, какой диетарный режим будет максимально эффективен и комфортен именно для вашего организма. </a:t>
          </a:r>
          <a:endParaRPr lang="en-US" sz="1400" kern="1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59256" y="2898258"/>
        <a:ext cx="4136963" cy="2482178"/>
      </dsp:txXfrm>
    </dsp:sp>
    <dsp:sp modelId="{AF10791D-7E0F-4B69-A078-CFA37F35033D}">
      <dsp:nvSpPr>
        <dsp:cNvPr id="0" name=""/>
        <dsp:cNvSpPr/>
      </dsp:nvSpPr>
      <dsp:spPr>
        <a:xfrm>
          <a:off x="5109916" y="2898258"/>
          <a:ext cx="4136963" cy="248217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Не откладывайте; начните свой путь к оптимальному здоровью и благополучию прямо сейчас! Ведь именно личная осознанность — первый шаг к </a:t>
          </a:r>
          <a:r>
            <a:rPr lang="ru-RU" sz="14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трансформации</a:t>
          </a:r>
          <a:r>
            <a:rPr lang="ru-RU" sz="1200" kern="1200" dirty="0"/>
            <a:t> образа жизни и долгой, полноценной жизни.</a:t>
          </a:r>
          <a:endParaRPr lang="en-US" sz="1200" kern="1200" dirty="0"/>
        </a:p>
      </dsp:txBody>
      <dsp:txXfrm>
        <a:off x="5109916" y="2898258"/>
        <a:ext cx="4136963" cy="2482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BBAA7-0F67-3A41-B647-E44DCE9F4308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C545-BB23-FB43-99F0-F22401F0530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463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7016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6322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931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1280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57140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09639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1963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0461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64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025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489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98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005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9731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171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76060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1778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F6-07E0-50A2-1758-D69987EBA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41CE4-420E-E432-C8F4-77A18DC83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20FC-AD89-2AEF-B625-BBAC5086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1F22-B3F3-6FAA-EB58-4390BFA2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B8DE-8161-8329-7731-B77E1A40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10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4A55-BD51-1D3C-5563-588B5506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0D216-638A-E300-97BD-863EF2946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57FE-3DB1-68B2-02EE-9AACB543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1966-2F54-17C7-4512-BC156177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A9617-C8CC-F30C-B1FC-1F02960A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264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47E69-5383-E375-075A-3C4566830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65D5D-2AEA-C7EB-ED3D-DE552154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7169-7684-799B-7F97-69C63E55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0B30-E982-34B8-69B2-0F7C0F7E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02F0-42EA-5B62-A776-3CC7E128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6604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1CAE-C5E4-6567-6D7E-701D13BB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3FA4-AC2D-8D83-24AD-16D40FE6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0C7B1-1713-755C-A6AD-CCEFD44F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EC5B-500A-A1C0-CDD9-A3956725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8B4D-BD62-785F-03F9-705E486A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664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C077-EF6C-EF13-1E03-EEB9B3FD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A42BE-D52E-8D43-54E3-67131BFE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AC47-C5FE-F360-3AC3-A3A12D98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F7A3-EDB1-D7EC-33B1-26BA05F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8FE0C-D6E2-4D3F-AFE2-FFC17244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600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AD84-AA09-1FAD-3F24-7E43BA44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46D7-7184-FF03-52B9-1024FF2F1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D3C0E-8421-8524-BEB8-471FB1659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BC4AF-F424-C18F-C0CB-A7A70DBB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ABB0D-7D79-C4F1-E5DD-E10E2134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4D256-4358-B5AB-29D7-9111F7E1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19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6158-F8C7-53C9-8686-E15B45BD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B41D6-83E1-1248-AB65-07608D9E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82B65-44D7-5926-8D28-AF4CEC64D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37B63-61A7-B8D7-D435-A557438FE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863EA-3A84-7F83-CE60-8F02C0879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85D06-B935-7DD2-B702-CD134181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39127-B9E1-9D43-31D5-7F826F18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70044-18EA-D016-888F-8141C75F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867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EF5F-D845-D7E0-0959-09523E6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B503B-C98F-0314-9CE8-8705EDF2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BF04-8CD8-7759-AF3F-FBA3D4F3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775F4-F33D-AB89-A718-7E8C3EEA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861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27C48-D9EA-C002-18FA-DF6808A7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DA9C7-DCDB-F6DB-3C13-2AC77F19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955CC-C836-4236-D200-77BD308A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0117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21E9-6333-EE3A-6880-1F322266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D880-2FFB-C82B-A9AF-E65B9261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40931-8F70-DEEA-28BF-B680D7E6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0DE76-DE62-9172-516D-F6FF46A9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A4EAE-6B48-A66F-756D-66B68A0F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58C5C-CB12-4D3B-24CD-6C23139F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825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51FC-4C8C-6FAA-8EB9-4A20E47A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B1B4B-EE78-934D-375B-5C1EDA0B5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AC7DD-2C51-AF80-6A9B-4E23DD18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140A2-45A1-9763-A6E3-0D85E693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42A14-5305-E4C7-2DED-287CB4DC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B46C2-947A-4EDB-8510-F3984431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4594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0365E-8D4B-F255-A895-BE3D6B68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7161-B49D-98FD-F80A-26CF83F6B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9FDA-2E07-4215-7834-E3A553D95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AD22-DB1C-664C-B4EA-341159BA782E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E60D3-DA1F-7B09-8B72-96E2B69B3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659D-DE49-B454-5AF9-66721C595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53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467263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dirty="0"/>
              <a:t>Введение в 6 основных диетарных режимов PHS-системы питания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2" y="2134835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dirty="0"/>
          </a:p>
          <a:p>
            <a:r>
              <a:rPr dirty="0" err="1"/>
              <a:t>Представление</a:t>
            </a:r>
            <a:r>
              <a:rPr dirty="0"/>
              <a:t> </a:t>
            </a:r>
            <a:r>
              <a:rPr dirty="0" err="1"/>
              <a:t>темы</a:t>
            </a:r>
            <a:r>
              <a:rPr dirty="0"/>
              <a:t>, </a:t>
            </a:r>
            <a:r>
              <a:rPr dirty="0" err="1"/>
              <a:t>объединяющей</a:t>
            </a:r>
            <a:r>
              <a:rPr dirty="0"/>
              <a:t> </a:t>
            </a:r>
            <a:r>
              <a:rPr dirty="0" err="1"/>
              <a:t>диетологию</a:t>
            </a:r>
            <a:r>
              <a:rPr dirty="0"/>
              <a:t> и </a:t>
            </a:r>
            <a:r>
              <a:rPr dirty="0" err="1"/>
              <a:t>индивидуальность</a:t>
            </a:r>
            <a:r>
              <a:rPr dirty="0"/>
              <a:t> </a:t>
            </a:r>
            <a:r>
              <a:rPr dirty="0" err="1"/>
              <a:t>человека</a:t>
            </a:r>
            <a:endParaRPr dirty="0"/>
          </a:p>
          <a:p>
            <a:r>
              <a:rPr dirty="0" err="1"/>
              <a:t>Акцент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уникальности</a:t>
            </a:r>
            <a:r>
              <a:rPr dirty="0"/>
              <a:t> </a:t>
            </a:r>
            <a:r>
              <a:rPr dirty="0" err="1"/>
              <a:t>каждого</a:t>
            </a:r>
            <a:r>
              <a:rPr dirty="0"/>
              <a:t> </a:t>
            </a:r>
            <a:r>
              <a:rPr dirty="0" err="1"/>
              <a:t>человека</a:t>
            </a:r>
            <a:r>
              <a:rPr dirty="0"/>
              <a:t> в </a:t>
            </a:r>
            <a:r>
              <a:rPr dirty="0" err="1"/>
              <a:t>подходах</a:t>
            </a:r>
            <a:r>
              <a:rPr dirty="0"/>
              <a:t> к </a:t>
            </a:r>
            <a:r>
              <a:rPr dirty="0" err="1"/>
              <a:t>питанию</a:t>
            </a:r>
            <a:endParaRPr dirty="0"/>
          </a:p>
          <a:p>
            <a:r>
              <a:rPr dirty="0" err="1"/>
              <a:t>Значимость</a:t>
            </a:r>
            <a:r>
              <a:rPr dirty="0"/>
              <a:t> PHS-</a:t>
            </a:r>
            <a:r>
              <a:rPr dirty="0" err="1"/>
              <a:t>системы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инновационного</a:t>
            </a:r>
            <a:r>
              <a:rPr dirty="0"/>
              <a:t> </a:t>
            </a:r>
            <a:r>
              <a:rPr dirty="0" err="1"/>
              <a:t>метода</a:t>
            </a:r>
            <a:r>
              <a:rPr lang="ru-RU" dirty="0"/>
              <a:t>.</a:t>
            </a:r>
          </a:p>
          <a:p>
            <a:r>
              <a:rPr lang="ru-RU" dirty="0"/>
              <a:t>Начинается наше знакомство с основами PHS-системы питания, которая предлагает уникальный взгляд на диетологию, учитывая неповторимость каждого человека. Отходя от общих рекомендаций, этот подход подчеркивает значимость индивидуальных особенностей в выборе правильного режима питания</a:t>
            </a:r>
            <a:endParaRPr dirty="0"/>
          </a:p>
        </p:txBody>
      </p: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6" name="Picture 1075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5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411480"/>
            <a:ext cx="5184227" cy="597408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dirty="0"/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Как вам питаться правильно?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Меняйте рацион — монотонность для вас вредна.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Пробуйте новые системы питания (</a:t>
            </a:r>
            <a:r>
              <a:rPr lang="ru-RU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кето</a:t>
            </a:r>
            <a:r>
              <a:rPr lang="ru-RU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веганство, интервальное голодание), но не зацикливайтесь.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Следите за реакцией тела — ваша пищевая интуиция требует осознанности.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Не привязывайтесь к "идеальным" диетам — они работают на вас временно. Избегайте пищевого автоматизма — ешьте осознанно, а не по привычке. </a:t>
            </a:r>
          </a:p>
          <a:p>
            <a:pPr lvl="0">
              <a:lnSpc>
                <a:spcPct val="115000"/>
              </a:lnSpc>
            </a:pPr>
            <a:r>
              <a:rPr lang="ru-RU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Идеальные продукты: Ферментированная еда (кимчи, квашеная капуста, </a:t>
            </a:r>
            <a:r>
              <a:rPr lang="ru-RU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комбуча</a:t>
            </a:r>
            <a:r>
              <a:rPr lang="ru-RU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), Блюда-трансформеры (рагу, смузи, </a:t>
            </a:r>
            <a:r>
              <a:rPr lang="ru-RU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wok</a:t>
            </a:r>
            <a:r>
              <a:rPr lang="ru-RU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-станции), Больше жидкости — ваше тело любит "промывку"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Ваш девиз: "Моё тело — лаборатория. Каждый приём пищи — эксперимент."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Интересный факт: Именно у людей с 3-м цветом питания чаще всего меняется пищевая непереносимость в течение жизни — то, что не усваивалось вчера, может стать топливом завтра!</a:t>
            </a:r>
            <a:endParaRPr sz="2200" dirty="0"/>
          </a:p>
        </p:txBody>
      </p:sp>
      <p:pic>
        <p:nvPicPr>
          <p:cNvPr id="8" name="Picture 6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5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189871"/>
            <a:ext cx="5321387" cy="723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Режим 4: Прикосновение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1103404"/>
            <a:ext cx="5321387" cy="538883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/>
              <a:t>	</a:t>
            </a: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Тут имеем дело с социальным окружением, обстановкой вокруг, которая либо стимулирует, либо оставляет вас в покое в процессе еды.</a:t>
            </a:r>
            <a:b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Возникновение этой системы описывает время, когда уже развились племенные структуры, стал обычным совместный прием пищи, появились обычаи и традиции с этим связанные. И сейчас есть семьи, где не принято разговаривать за столом, а есть другие, в которых за ужином шумно обсуждают новости прошедшего дня.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Речь идет не столько о звуках и их громкости, сколько о поведении людей. Можно сказать, что атмосфера за столом “прикасается” к вашей нервной системе, а та, в свою очередь, стимулирует пищеварение.</a:t>
            </a:r>
            <a:b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Здесь прием пищи должен осуществляться в спокойной обстановке или в оживленной (что-то типа как в </a:t>
            </a:r>
            <a:r>
              <a:rPr lang="ru-RU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макдональдсе</a:t>
            </a: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обычно, чтобы все вокруг вертелось и вращалось).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Особенности: Вы - тактильный едок, для которого процесс питания начинается с физического контакта с пищей. Вам важно чувствовать текстуру, температуру и форму еды руками или губами. В отличие от других цветов, вы буквально "познаёте мир через прикосновение" даже в питании. </a:t>
            </a: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862AE298-C849-F6CE-B159-7FAF2A212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560" y="533400"/>
            <a:ext cx="4907280" cy="55930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Как вам питаться правильно?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Ешьте руками — это ваша природная стратегия (фрукты, роллы, хлеб).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Обращайте внимание на температуру — слишком горячее/холодное нарушает ваш комфорт.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Выбирайте разнообразные текстуры — хрустящее + мягкое, гладкое + зернистое.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Избегайте безликой кашеобразной еды — она вас разочаровывает.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Не ешьте в спешке — вам нужно время на тактильное исследование. </a:t>
            </a:r>
          </a:p>
          <a:p>
            <a:pPr lvl="0">
              <a:lnSpc>
                <a:spcPct val="115000"/>
              </a:lnSpc>
            </a:pPr>
            <a:r>
              <a:rPr lang="ru-RU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Идеальные продукты: Ягоды/виноград (удобно брать пальцами), сэндвичи, роллы, (идеальный тактильный опыт), Хлеб с разной корочкой, Шоколад с добавками (орехи, хрустящие шарики)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Ваш девиз: "Я чувствую вкус кожей прежде, чем языком."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Интересный факт: Дети с 4-м цветом питания часто отказываются от ложек и инстинктивно тянутся к еде руками — это не баловство, а их природный способ познания!</a:t>
            </a: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7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 помещении, человек, еда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253D2D2-C0A9-AEF3-62DA-2D1AC90CC1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6168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Режим 5: Слушатель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769" y="2373406"/>
            <a:ext cx="5213097" cy="3843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ЗВУК -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чувствительность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к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звукам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Сам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процесс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питания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отходит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второй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план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здесь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важны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акустически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воспринимаемые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частоты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окружающей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среды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влияющие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личное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здоровье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Это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питание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условии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наличия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среде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высоких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звуковых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вибраций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или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питание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абсолютной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тишине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или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наличии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низких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звуковых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вибраций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	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Особенности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гурман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звуков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!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Для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вас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процесс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питания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—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это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акустический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опыт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где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важна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только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еда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но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звуковая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атмосфера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Ваше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пищеварение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буквально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зависит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от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того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что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слышите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во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время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еды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Фоновые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шумы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музыка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даже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звук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пережёвывания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пищи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влияют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ваше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усвоение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питательных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веществ</a:t>
            </a: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>
              <a:spcAft>
                <a:spcPts val="800"/>
              </a:spcAft>
            </a:pP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133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373" y="472440"/>
            <a:ext cx="5092787" cy="547116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sz="4800" dirty="0"/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Как вам питаться правильно?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Создавайте гармоничное звуковое пространство — тихая музыка, природные звуки (шум воды, пение птиц).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Обращайте внимание на "звук еды" — хруст, сочность, текстура (это часть вашего удовольствия).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Ешьте в тишине, если нужно сосредоточиться на пище — без фонового ТВ или громких разговоров.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Избегайте резких, неприятных звуков (скрежет, громкие крики) — они блокируют пищеварение.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Не совмещайте еду с агрессивной музыкой или новостями — это создаёт дисгармонию.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Идеальные продукты: Хрустящие (яблоки, огурцы, крекеры) — приятный звук усиливает насыщение. Ароматные супы (шум лёгкого помешивания успокаивает). Напитки со "звуковым сопровождением" (шипучая вода, чай с бульканьем).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Ваш девиз: "Сначала я слышу еду, потом пробую её."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4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Интересный факт: Люди с 5-м цветом питания часто: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• Замечают, как звучит их еда (например, раздражает чавканье или, наоборот, нравится хруст).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• Лучше переваривают пищу под определённые мелодии (классика, эмбиент).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0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Режим 6: Наблюдатель</a:t>
            </a:r>
            <a:endParaRPr lang="en-US" sz="4400" b="1"/>
          </a:p>
        </p:txBody>
      </p:sp>
      <p:pic>
        <p:nvPicPr>
          <p:cNvPr id="3" name="Рисунок 2" descr="Изображение выглядит как небо, человек, одежда, заход солн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741763-628A-A1EC-DB7A-1883ED5250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63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9467" y="1940439"/>
            <a:ext cx="5147733" cy="416224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Это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чувствительность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к СВЕТУ.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Здесь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различаем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дневной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ночной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диетарный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режим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Или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нужно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чтобы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еду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падал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солнечный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свет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ультрафиолет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и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питаться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течении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светового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дня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Или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питание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при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непрямом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солнечном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свете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без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направленного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ультрафиолета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только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тогда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мозг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будет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правильно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функционировать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).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голодный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желудок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таким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людям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спать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ложиться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плохо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что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не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означает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что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надо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много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есть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ночь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b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Особенности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—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настоящий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алхимик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света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!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Для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вас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пища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—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это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не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просто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калории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а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источник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энергии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информации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Ваше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тело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настроено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тонкое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восприятие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качества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продуктов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их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"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светимости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" и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жизненной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силы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В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отличие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от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других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цветов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питаетесь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не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столько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веществом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сколько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энергией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которую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несёт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еда</a:t>
            </a:r>
            <a:r>
              <a:rPr lang="en-US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475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E3AE9B3-6EFE-2130-8D42-DB7E3E16D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0" y="365760"/>
            <a:ext cx="4937760" cy="6019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Как вам питаться правильно?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Выбирайте "живые" продукты — свежие, сезонные, выращенные в естественных условиях.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Ешьте при естественном освещении — солнечный свет усиливает усвоение питательных веществ.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Обращайте внимание на цвет пищи — яркие, насыщенные оттенки (зелёные, красные, жёлтые) особенно полезны для вас.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Избегайте "мёртвой" еды — консервы, долго хранившиеся продукты, пища с искусственными добавками.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Не ешьте в темноте или при искусственном холодном свете — это снижает ваше пищеварение.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Идеальные продукты: Зелень и ростки (максимум жизненной силы), Ягоды и фрукты (особенно солнечных оттенков), Продукты, выращенные под открытым небом (а не в теплицах), Структурированная вода (талая, родниковая)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Ваш девиз: "Я питаюсь светом, заключённым в пище.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Интересный факт: Люди с 6-м цветом питания часто инстинктивно поворачивают еду к свету перед тем, как съесть — это их способ "зарядиться" от пищи.</a:t>
            </a:r>
          </a:p>
        </p:txBody>
      </p:sp>
      <p:pic>
        <p:nvPicPr>
          <p:cNvPr id="6" name="Picture 6" descr="image.jpg">
            <a:extLst>
              <a:ext uri="{FF2B5EF4-FFF2-40B4-BE49-F238E27FC236}">
                <a16:creationId xmlns:a16="http://schemas.microsoft.com/office/drawing/2014/main" id="{2C35DBC5-B2AC-FD7D-31AF-233734CDA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Итоги: Индивидуальный подход к выбору диеты PHS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3CEA7E7C-F28C-C1A5-C89C-47E305E1B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388944"/>
              </p:ext>
            </p:extLst>
          </p:nvPr>
        </p:nvGraphicFramePr>
        <p:xfrm>
          <a:off x="5217024" y="931073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445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2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екст 4">
            <a:extLst>
              <a:ext uri="{FF2B5EF4-FFF2-40B4-BE49-F238E27FC236}">
                <a16:creationId xmlns:a16="http://schemas.microsoft.com/office/drawing/2014/main" id="{689117D1-FF67-EF8C-96F9-CBF738B1B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967401"/>
              </p:ext>
            </p:extLst>
          </p:nvPr>
        </p:nvGraphicFramePr>
        <p:xfrm>
          <a:off x="1188064" y="737590"/>
          <a:ext cx="9806136" cy="538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23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86" y="591344"/>
            <a:ext cx="3582434" cy="547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Практические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рекомендации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успешному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внедрению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PHS-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диет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47308" y="591345"/>
            <a:ext cx="6906491" cy="51388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Для достижения стабильных и устойчивых результатов в практике PHS-диет крайне важно не просто выбрать определённый режим питания, но и последовательно его внедрять. 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dirty="0"/>
              <a:t>Ведение дневника питания помогает осознанно отслеживать, какие продукты и сочетания наиболее подходят именно вам, а также выявлять реакции организма на различные изменения. Это инструмент самоконтроля и анализа, который служит основой для дальнейших корректировок.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Регулярный</a:t>
            </a:r>
            <a:r>
              <a:rPr lang="en-US" dirty="0"/>
              <a:t> </a:t>
            </a:r>
            <a:r>
              <a:rPr lang="en-US" dirty="0" err="1"/>
              <a:t>мониторинг</a:t>
            </a:r>
            <a:r>
              <a:rPr lang="en-US" dirty="0"/>
              <a:t> </a:t>
            </a:r>
            <a:r>
              <a:rPr lang="en-US" dirty="0" err="1"/>
              <a:t>физического</a:t>
            </a:r>
            <a:r>
              <a:rPr lang="en-US" dirty="0"/>
              <a:t> и </a:t>
            </a:r>
            <a:r>
              <a:rPr lang="en-US" dirty="0" err="1"/>
              <a:t>эмоционального</a:t>
            </a:r>
            <a:r>
              <a:rPr lang="en-US" dirty="0"/>
              <a:t> </a:t>
            </a:r>
            <a:r>
              <a:rPr lang="en-US" dirty="0" err="1"/>
              <a:t>состояния</a:t>
            </a:r>
            <a:r>
              <a:rPr lang="ru-RU" dirty="0"/>
              <a:t> играет значимую роль в адаптации диеты. 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dirty="0"/>
              <a:t>Периодически фиксируйте ваши ощущения — уровень энергии, настроение, качество сна и пищеварения. Эти данные позволят вовремя подкорректировать рацион и избежать возможного дискомфорта или дефицитов.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Таким образом, комплексный подход к внедрению PHS-диет обеспечивает устойчивое и комфортное достижение поставленных целей.</a:t>
            </a: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B02F2756-9CC1-97DE-B9EA-26134BC989FD}"/>
              </a:ext>
            </a:extLst>
          </p:cNvPr>
          <p:cNvSpPr txBox="1">
            <a:spLocks/>
          </p:cNvSpPr>
          <p:nvPr/>
        </p:nvSpPr>
        <p:spPr>
          <a:xfrm>
            <a:off x="3054930" y="5845694"/>
            <a:ext cx="8430872" cy="6241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ВНИМАНИЕ! </a:t>
            </a:r>
            <a:r>
              <a:rPr lang="ru-RU" sz="1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Важна предварительная консультация с </a:t>
            </a:r>
            <a:r>
              <a:rPr lang="ru-RU" sz="1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врачем</a:t>
            </a:r>
            <a:r>
              <a:rPr lang="ru-RU" sz="1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en-US" sz="1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3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77" y="389284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Основы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PHS-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системы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питания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индивидуальный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подход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здоровью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825" y="1688864"/>
            <a:ext cx="6813174" cy="477985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ru-RU" sz="1800" dirty="0"/>
              <a:t>PHS-система питания построена на принципе индивидуальности, что позволяет максимально точно удовлетворять потребности организма. </a:t>
            </a:r>
          </a:p>
          <a:p>
            <a:r>
              <a:rPr lang="ru-RU" sz="1800" dirty="0"/>
              <a:t>В основе лежит понимание того, что у каждого человека есть свои биоритмы и генетические особенности, влияющие на усвоение питательных веществ и реакцию на различные продукты. Такой подход отходит от универсальных рекомендаций и предполагает персонализированный выбор рациона.</a:t>
            </a:r>
          </a:p>
          <a:p>
            <a:r>
              <a:rPr lang="ru-RU" sz="1800" dirty="0"/>
              <a:t>На схеме мы видим человека, окруженного ключевыми факторами — биоритмы, генетику и другие индивидуальные особенности. Это символизирует то, что питание в рамках PHS строится с учетом комплексного анализа организма, учитывающего время суток, метаболизм и уникальные параметры здоровья. Таким образом, PHS помогает достичь не просто питания, а полноценного оздоровления и улучшения качества жизни</a:t>
            </a:r>
            <a:r>
              <a:rPr lang="ru-RU" sz="16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8625" t="2505" r="7354" b="3772"/>
          <a:stretch/>
        </p:blipFill>
        <p:spPr>
          <a:xfrm>
            <a:off x="7238999" y="1720125"/>
            <a:ext cx="4346521" cy="463495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 descr="Изображение выглядит как текст, Человеческое лицо, снимок экрана, плака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F40B86-724D-0F2B-E1B5-DBE10E0BD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24" y="385994"/>
            <a:ext cx="3314959" cy="608601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имок экрана, текст, Графика, шабло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CFD3DC-57DF-D143-2C47-84D2BB8B3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990" y="771988"/>
            <a:ext cx="4550326" cy="4578945"/>
          </a:xfrm>
          <a:prstGeom prst="rect">
            <a:avLst/>
          </a:prstGeom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4920" r="13014"/>
          <a:stretch/>
        </p:blipFill>
        <p:spPr>
          <a:xfrm>
            <a:off x="3352270" y="1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>
        <p:nvSpPr>
          <p:cNvPr id="26" name="Заголовок 2">
            <a:extLst>
              <a:ext uri="{FF2B5EF4-FFF2-40B4-BE49-F238E27FC236}">
                <a16:creationId xmlns:a16="http://schemas.microsoft.com/office/drawing/2014/main" id="{1FF3998E-A8A4-B8A6-B1DD-2FFCF0256002}"/>
              </a:ext>
            </a:extLst>
          </p:cNvPr>
          <p:cNvSpPr txBox="1">
            <a:spLocks/>
          </p:cNvSpPr>
          <p:nvPr/>
        </p:nvSpPr>
        <p:spPr>
          <a:xfrm>
            <a:off x="4275023" y="2858207"/>
            <a:ext cx="3868969" cy="114158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КОНТАКТЫ ДЛЯ КОНСУЛЬТАЦИИ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26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96241"/>
            <a:ext cx="10881360" cy="12953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/>
              <a:t>Каждый из нас — это уникальное сочетание характеристик и особенностей, которые определяют наши энергетические потребности и способы обработки информации в организме. </a:t>
            </a:r>
            <a:endParaRPr lang="en-US" sz="24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0" y="2053503"/>
            <a:ext cx="6370320" cy="41559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600" dirty="0"/>
              <a:t>	Различают, например, энергетические типы, которым нужны более насыщенные и быстрые источники энергии, и аналитические типы, предпочитающие более сбалансированное или специализированное питание.</a:t>
            </a:r>
          </a:p>
          <a:p>
            <a:r>
              <a:rPr lang="ru-RU" sz="1600" dirty="0"/>
              <a:t>	Именно понимание этих уникальных параметров позволяет подобрать подходящий режим питания, максимально раскрывающий потенциал и здоровье человека. </a:t>
            </a:r>
          </a:p>
          <a:p>
            <a:r>
              <a:rPr lang="ru-RU" dirty="0"/>
              <a:t>	</a:t>
            </a:r>
            <a:r>
              <a:rPr lang="ru-RU" sz="1600" dirty="0"/>
              <a:t>Неправильный выбор рационов часто приводит к ухудшению самочувствия, сниженному уровню энергии и даже проблемам с метаболизмом. Это помогает наглядно увидеть важность персонализации в питании и подкрепляет идею о том, что универсальные рекомендации не работают для всех. </a:t>
            </a:r>
          </a:p>
          <a:p>
            <a:r>
              <a:rPr lang="ru-RU" dirty="0"/>
              <a:t>	</a:t>
            </a:r>
            <a:r>
              <a:rPr lang="ru-RU" sz="1600" dirty="0"/>
              <a:t>Такой научный и системный взгляд позволяет сделать питание эффективным и естественным для каждого.</a:t>
            </a: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662" y="1691640"/>
            <a:ext cx="4249189" cy="424918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343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Шесть ключевых диетарных режимов в системе PHS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302479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В основе системы PHS лежит идея индивидуального подхода к питанию, что реализуется через шесть различных </a:t>
            </a:r>
            <a:r>
              <a:rPr lang="ru-RU" dirty="0" err="1"/>
              <a:t>диетарных</a:t>
            </a:r>
            <a:r>
              <a:rPr lang="ru-RU" dirty="0"/>
              <a:t> режимов. </a:t>
            </a:r>
          </a:p>
          <a:p>
            <a:r>
              <a:rPr lang="ru-RU" dirty="0"/>
              <a:t>Каждый из них рассчитан на специфические потребности организма и учитывает уникальные биоритмы и цели человека. Например, интервальное голодание помогает оптимизировать обмен веществ, а режим питания по биоритмам синхронизирует прием пищи с внутренними ритмами организма для максимальной эффективности усвоения.</a:t>
            </a:r>
          </a:p>
          <a:p>
            <a:r>
              <a:rPr lang="ru-RU" dirty="0"/>
              <a:t>Этот многоуровневый подход дает возможность подобрать оптимальный режим для улучшения здоровья, снижения веса или набора массы, учитывая при этом индивидуальные особенности.</a:t>
            </a: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4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Режим 1: Охотник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500" dirty="0">
                <a:effectLst/>
              </a:rPr>
              <a:t>	Это </a:t>
            </a:r>
            <a:r>
              <a:rPr lang="en-US" sz="1500" dirty="0" err="1">
                <a:effectLst/>
              </a:rPr>
              <a:t>самая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примитивная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система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пищеварения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которой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нужна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простая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пища</a:t>
            </a:r>
            <a:r>
              <a:rPr lang="en-US" sz="1500" dirty="0">
                <a:effectLst/>
              </a:rPr>
              <a:t>. Это </a:t>
            </a:r>
            <a:r>
              <a:rPr lang="en-US" sz="1500" dirty="0" err="1">
                <a:effectLst/>
              </a:rPr>
              <a:t>диета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охотников</a:t>
            </a:r>
            <a:r>
              <a:rPr lang="en-US" sz="1500" dirty="0">
                <a:effectLst/>
              </a:rPr>
              <a:t>. </a:t>
            </a:r>
            <a:r>
              <a:rPr lang="en-US" sz="1500" dirty="0" err="1">
                <a:effectLst/>
              </a:rPr>
              <a:t>Представьте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себе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дикого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человека</a:t>
            </a:r>
            <a:r>
              <a:rPr lang="en-US" sz="1500" dirty="0">
                <a:effectLst/>
              </a:rPr>
              <a:t> - </a:t>
            </a:r>
            <a:r>
              <a:rPr lang="en-US" sz="1500" dirty="0" err="1">
                <a:effectLst/>
              </a:rPr>
              <a:t>как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он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мог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питаться</a:t>
            </a:r>
            <a:r>
              <a:rPr lang="en-US" sz="1500" dirty="0">
                <a:effectLst/>
              </a:rPr>
              <a:t>? </a:t>
            </a:r>
            <a:r>
              <a:rPr lang="en-US" sz="1500" dirty="0" err="1">
                <a:effectLst/>
              </a:rPr>
              <a:t>Бежит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по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лесу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нашел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ягодку</a:t>
            </a:r>
            <a:r>
              <a:rPr lang="en-US" sz="1500" dirty="0">
                <a:effectLst/>
              </a:rPr>
              <a:t> - </a:t>
            </a:r>
            <a:r>
              <a:rPr lang="en-US" sz="1500" dirty="0" err="1">
                <a:effectLst/>
              </a:rPr>
              <a:t>съел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бежит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дальше</a:t>
            </a:r>
            <a:r>
              <a:rPr lang="en-US" sz="1500" dirty="0">
                <a:effectLst/>
              </a:rPr>
              <a:t> - </a:t>
            </a:r>
            <a:r>
              <a:rPr lang="en-US" sz="1500" dirty="0" err="1">
                <a:effectLst/>
              </a:rPr>
              <a:t>поймал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рыбку</a:t>
            </a:r>
            <a:r>
              <a:rPr lang="en-US" sz="1500" dirty="0">
                <a:effectLst/>
              </a:rPr>
              <a:t> - </a:t>
            </a:r>
            <a:r>
              <a:rPr lang="en-US" sz="1500" dirty="0" err="1">
                <a:effectLst/>
              </a:rPr>
              <a:t>съел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бежит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дальше</a:t>
            </a:r>
            <a:r>
              <a:rPr lang="en-US" sz="1500" dirty="0">
                <a:effectLst/>
              </a:rPr>
              <a:t> - </a:t>
            </a:r>
            <a:r>
              <a:rPr lang="en-US" sz="1500" dirty="0" err="1">
                <a:effectLst/>
              </a:rPr>
              <a:t>нашел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грибочек</a:t>
            </a:r>
            <a:r>
              <a:rPr lang="en-US" sz="1500" dirty="0">
                <a:effectLst/>
              </a:rPr>
              <a:t> - </a:t>
            </a:r>
            <a:r>
              <a:rPr lang="en-US" sz="1500" dirty="0" err="1">
                <a:effectLst/>
              </a:rPr>
              <a:t>съел</a:t>
            </a:r>
            <a:r>
              <a:rPr lang="en-US" sz="1500" dirty="0">
                <a:effectLst/>
              </a:rPr>
              <a:t>. </a:t>
            </a:r>
            <a:r>
              <a:rPr lang="en-US" sz="1500" dirty="0" err="1">
                <a:effectLst/>
              </a:rPr>
              <a:t>Или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ему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повезло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то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он</a:t>
            </a:r>
            <a:r>
              <a:rPr lang="en-US" sz="1500" dirty="0">
                <a:effectLst/>
              </a:rPr>
              <a:t> в </a:t>
            </a:r>
            <a:r>
              <a:rPr lang="en-US" sz="1500" dirty="0" err="1">
                <a:effectLst/>
              </a:rPr>
              <a:t>одном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месте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нашел</a:t>
            </a:r>
            <a:r>
              <a:rPr lang="en-US" sz="1500" dirty="0">
                <a:effectLst/>
              </a:rPr>
              <a:t> и </a:t>
            </a:r>
            <a:r>
              <a:rPr lang="en-US" sz="1500" dirty="0" err="1">
                <a:effectLst/>
              </a:rPr>
              <a:t>ягодку</a:t>
            </a:r>
            <a:r>
              <a:rPr lang="en-US" sz="1500" dirty="0">
                <a:effectLst/>
              </a:rPr>
              <a:t>, и </a:t>
            </a:r>
            <a:r>
              <a:rPr lang="en-US" sz="1500" dirty="0" err="1">
                <a:effectLst/>
              </a:rPr>
              <a:t>грибочек</a:t>
            </a:r>
            <a:r>
              <a:rPr lang="en-US" sz="1500" dirty="0">
                <a:effectLst/>
              </a:rPr>
              <a:t>, и </a:t>
            </a:r>
            <a:r>
              <a:rPr lang="en-US" sz="1500" dirty="0" err="1">
                <a:effectLst/>
              </a:rPr>
              <a:t>рыбку</a:t>
            </a:r>
            <a:r>
              <a:rPr lang="en-US" sz="1500" dirty="0">
                <a:effectLst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en-US" sz="1500" dirty="0"/>
              <a:t>	</a:t>
            </a:r>
            <a:r>
              <a:rPr lang="en-US" sz="1500" dirty="0" err="1">
                <a:effectLst/>
              </a:rPr>
              <a:t>Тут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принцип</a:t>
            </a:r>
            <a:r>
              <a:rPr lang="en-US" sz="1500" dirty="0">
                <a:effectLst/>
              </a:rPr>
              <a:t> - 1 </a:t>
            </a:r>
            <a:r>
              <a:rPr lang="en-US" sz="1500" dirty="0" err="1">
                <a:effectLst/>
              </a:rPr>
              <a:t>продукт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за</a:t>
            </a:r>
            <a:r>
              <a:rPr lang="en-US" sz="1500" dirty="0">
                <a:effectLst/>
              </a:rPr>
              <a:t> 1 </a:t>
            </a:r>
            <a:r>
              <a:rPr lang="en-US" sz="1500" dirty="0" err="1">
                <a:effectLst/>
              </a:rPr>
              <a:t>раз</a:t>
            </a:r>
            <a:r>
              <a:rPr lang="en-US" sz="1500" dirty="0">
                <a:effectLst/>
              </a:rPr>
              <a:t>. </a:t>
            </a:r>
            <a:r>
              <a:rPr lang="en-US" sz="1500" dirty="0" err="1">
                <a:effectLst/>
              </a:rPr>
              <a:t>Не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смешивать</a:t>
            </a:r>
            <a:r>
              <a:rPr lang="en-US" sz="1500" dirty="0">
                <a:effectLst/>
              </a:rPr>
              <a:t> и </a:t>
            </a:r>
            <a:r>
              <a:rPr lang="en-US" sz="1500" dirty="0" err="1">
                <a:effectLst/>
              </a:rPr>
              <a:t>не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соединять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продукты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т.е</a:t>
            </a:r>
            <a:r>
              <a:rPr lang="en-US" sz="1500" dirty="0">
                <a:effectLst/>
              </a:rPr>
              <a:t>. </a:t>
            </a:r>
            <a:r>
              <a:rPr lang="en-US" sz="1500" dirty="0" err="1">
                <a:effectLst/>
              </a:rPr>
              <a:t>это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раздельное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питание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когда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желудку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нужно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дать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некоторое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время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перед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тем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как</a:t>
            </a:r>
            <a:r>
              <a:rPr lang="en-US" sz="1500" dirty="0">
                <a:effectLst/>
              </a:rPr>
              <a:t> в </a:t>
            </a:r>
            <a:r>
              <a:rPr lang="en-US" sz="1500" dirty="0" err="1">
                <a:effectLst/>
              </a:rPr>
              <a:t>него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поступит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новый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продукт</a:t>
            </a:r>
            <a:r>
              <a:rPr lang="en-US" sz="1500" dirty="0">
                <a:effectLst/>
              </a:rPr>
              <a:t> (</a:t>
            </a:r>
            <a:r>
              <a:rPr lang="en-US" sz="1500" dirty="0" err="1">
                <a:effectLst/>
              </a:rPr>
              <a:t>обнаружил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принюхался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съел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побежал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дальше</a:t>
            </a:r>
            <a:r>
              <a:rPr lang="en-US" sz="1500" dirty="0">
                <a:effectLst/>
              </a:rPr>
              <a:t>). </a:t>
            </a:r>
          </a:p>
          <a:p>
            <a:pPr>
              <a:spcAft>
                <a:spcPts val="800"/>
              </a:spcAft>
            </a:pPr>
            <a:r>
              <a:rPr lang="en-US" sz="1500" dirty="0">
                <a:effectLst/>
              </a:rPr>
              <a:t>	</a:t>
            </a:r>
            <a:r>
              <a:rPr lang="en-US" sz="1500" dirty="0" err="1">
                <a:effectLst/>
              </a:rPr>
              <a:t>Особенности</a:t>
            </a:r>
            <a:r>
              <a:rPr lang="en-US" sz="1500" dirty="0">
                <a:effectLst/>
              </a:rPr>
              <a:t>: </a:t>
            </a:r>
            <a:r>
              <a:rPr lang="en-US" sz="1500" dirty="0" err="1">
                <a:effectLst/>
              </a:rPr>
              <a:t>Этот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цвет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называют</a:t>
            </a:r>
            <a:r>
              <a:rPr lang="en-US" sz="1500" dirty="0">
                <a:effectLst/>
              </a:rPr>
              <a:t> "</a:t>
            </a:r>
            <a:r>
              <a:rPr lang="en-US" sz="1500" dirty="0" err="1">
                <a:effectLst/>
              </a:rPr>
              <a:t>Охотником</a:t>
            </a:r>
            <a:r>
              <a:rPr lang="en-US" sz="1500" dirty="0">
                <a:effectLst/>
              </a:rPr>
              <a:t>" — у </a:t>
            </a:r>
            <a:r>
              <a:rPr lang="en-US" sz="1500" dirty="0" err="1">
                <a:effectLst/>
              </a:rPr>
              <a:t>вас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активный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импульсивный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аппетит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который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требует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быстрого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удовлетворения</a:t>
            </a:r>
            <a:r>
              <a:rPr lang="en-US" sz="1500" dirty="0">
                <a:effectLst/>
              </a:rPr>
              <a:t>. </a:t>
            </a:r>
            <a:r>
              <a:rPr lang="en-US" sz="1500" dirty="0" err="1">
                <a:effectLst/>
              </a:rPr>
              <a:t>Вы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не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любите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долго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ждать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когда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проголодались</a:t>
            </a:r>
            <a:r>
              <a:rPr lang="en-US" sz="1500" dirty="0">
                <a:effectLst/>
              </a:rPr>
              <a:t>, и </a:t>
            </a:r>
            <a:r>
              <a:rPr lang="en-US" sz="1500" dirty="0" err="1">
                <a:effectLst/>
              </a:rPr>
              <a:t>предпочитаете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простую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сытную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еду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которая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даёт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мгновенную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энергию</a:t>
            </a:r>
            <a:r>
              <a:rPr lang="en-US" sz="1500" dirty="0">
                <a:effectLst/>
              </a:rPr>
              <a:t>. </a:t>
            </a:r>
          </a:p>
        </p:txBody>
      </p:sp>
      <p:pic>
        <p:nvPicPr>
          <p:cNvPr id="3" name="Рисунок 2" descr="Изображение выглядит как человек, одежда, Человеческое лицо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C9A352-25B7-B7D7-BCDB-69B826D8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65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794A00-4708-2CCA-A8CF-263D3F9FE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487680"/>
            <a:ext cx="4944650" cy="559003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Как вам питаться правильно?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Ешьте быстро, но осознанно – не растягивайте прием пищи, но и не глотайте кусками.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Выбирайте простые блюда – моно-питание (один основной продукт), сэндвичи, фрукты, орехи.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Слушайте первый импульс голода – если хочется есть, не откладывайте.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Избегайте долгих застолий – они вас утомляют.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Не заставляйте себя есть "по расписанию", если нет настоящего голода.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Идеальные продукты: Белковая пища (мясо, рыба, яйца), Насыщенные жиры (авокадо, орехи), Фрукты и овощи, которые можно есть "на ходу"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Ваш девиз: "Ем, когда голоден. Останавливаюсь, когда сыт.«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Интересный факт: Люди с 1-м цветом питания часто лучше всего переваривают мясо – возможно, это генетическая память древних охотников!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image.jpg">
            <a:extLst>
              <a:ext uri="{FF2B5EF4-FFF2-40B4-BE49-F238E27FC236}">
                <a16:creationId xmlns:a16="http://schemas.microsoft.com/office/drawing/2014/main" id="{862FB65F-DD27-2594-1C4F-448008E410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02"/>
          <a:stretch/>
        </p:blipFill>
        <p:spPr>
          <a:xfrm>
            <a:off x="5648762" y="10"/>
            <a:ext cx="654171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218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image.jpg">
            <a:extLst>
              <a:ext uri="{FF2B5EF4-FFF2-40B4-BE49-F238E27FC236}">
                <a16:creationId xmlns:a16="http://schemas.microsoft.com/office/drawing/2014/main" id="{555C265B-9454-1C5B-C74B-09D02B46C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29" b="2654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4" y="274320"/>
            <a:ext cx="5437631" cy="991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Режим</a:t>
            </a:r>
            <a:r>
              <a:rPr lang="en-US" sz="4000" dirty="0"/>
              <a:t> 2</a:t>
            </a:r>
            <a:r>
              <a:rPr lang="ru-RU" sz="4000" dirty="0"/>
              <a:t>:</a:t>
            </a:r>
            <a:r>
              <a:rPr lang="en-US" sz="4000" dirty="0"/>
              <a:t> </a:t>
            </a:r>
            <a:r>
              <a:rPr lang="en-US" sz="4000" dirty="0" err="1"/>
              <a:t>Собиратель</a:t>
            </a:r>
            <a:r>
              <a:rPr lang="en-US" sz="4000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945" y="1265555"/>
            <a:ext cx="5715000" cy="50292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US" dirty="0">
                <a:effectLst/>
              </a:rPr>
              <a:t>	Это </a:t>
            </a:r>
            <a:r>
              <a:rPr lang="en-US" dirty="0" err="1">
                <a:effectLst/>
              </a:rPr>
              <a:t>ригидная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система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питания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очень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избирательная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ограниченная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диета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ориентированная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на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то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что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вкусно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человеку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Подбирается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только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самим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челом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ни</a:t>
            </a:r>
            <a:r>
              <a:rPr lang="en-US" dirty="0">
                <a:effectLst/>
              </a:rPr>
              <a:t> в </a:t>
            </a:r>
            <a:r>
              <a:rPr lang="en-US" dirty="0" err="1">
                <a:effectLst/>
              </a:rPr>
              <a:t>коем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случае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никакими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другими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людьми</a:t>
            </a:r>
            <a:r>
              <a:rPr lang="en-US" dirty="0">
                <a:effectLst/>
              </a:rPr>
              <a:t>. Это </a:t>
            </a:r>
            <a:r>
              <a:rPr lang="en-US" dirty="0" err="1">
                <a:effectLst/>
              </a:rPr>
              <a:t>могут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быть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почти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одни</a:t>
            </a:r>
            <a:r>
              <a:rPr lang="en-US" dirty="0">
                <a:effectLst/>
              </a:rPr>
              <a:t> и </a:t>
            </a:r>
            <a:r>
              <a:rPr lang="en-US" dirty="0" err="1">
                <a:effectLst/>
              </a:rPr>
              <a:t>те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же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продукты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каждый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день</a:t>
            </a:r>
            <a:r>
              <a:rPr lang="en-US" dirty="0">
                <a:effectLst/>
              </a:rPr>
              <a:t>... </a:t>
            </a:r>
            <a:r>
              <a:rPr lang="en-US" dirty="0" err="1">
                <a:effectLst/>
              </a:rPr>
              <a:t>Так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вы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впервые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сможете</a:t>
            </a:r>
            <a:r>
              <a:rPr lang="en-US" dirty="0">
                <a:effectLst/>
              </a:rPr>
              <a:t> почувствовать </a:t>
            </a:r>
            <a:r>
              <a:rPr lang="en-US" dirty="0" err="1">
                <a:effectLst/>
              </a:rPr>
              <a:t>прочную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связь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своим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телом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понять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его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Опираясь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на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собственные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вкусовые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ощущения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вы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должны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индивидуально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составлять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свое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питание</a:t>
            </a:r>
            <a:r>
              <a:rPr lang="en-US" dirty="0">
                <a:effectLst/>
              </a:rPr>
              <a:t> и </a:t>
            </a:r>
            <a:r>
              <a:rPr lang="en-US" dirty="0" err="1">
                <a:effectLst/>
              </a:rPr>
              <a:t>следовать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ему</a:t>
            </a:r>
            <a:r>
              <a:rPr lang="en-US" dirty="0">
                <a:effectLst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en-US" dirty="0">
                <a:effectLst/>
              </a:rPr>
              <a:t>	</a:t>
            </a:r>
            <a:r>
              <a:rPr lang="en-US" dirty="0" err="1">
                <a:effectLst/>
              </a:rPr>
              <a:t>Разнообразие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не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полезно</a:t>
            </a:r>
            <a:r>
              <a:rPr lang="en-US" dirty="0">
                <a:effectLst/>
              </a:rPr>
              <a:t>! </a:t>
            </a:r>
            <a:r>
              <a:rPr lang="en-US" dirty="0" err="1">
                <a:effectLst/>
              </a:rPr>
              <a:t>Разнообразие</a:t>
            </a:r>
            <a:r>
              <a:rPr lang="en-US" dirty="0">
                <a:effectLst/>
              </a:rPr>
              <a:t> в </a:t>
            </a:r>
            <a:r>
              <a:rPr lang="en-US" dirty="0" err="1">
                <a:effectLst/>
              </a:rPr>
              <a:t>данном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случае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будет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играть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только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вред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Вы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без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проблем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можете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питаться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одним</a:t>
            </a:r>
            <a:r>
              <a:rPr lang="en-US" dirty="0">
                <a:effectLst/>
              </a:rPr>
              <a:t> и </a:t>
            </a:r>
            <a:r>
              <a:rPr lang="en-US" dirty="0" err="1">
                <a:effectLst/>
              </a:rPr>
              <a:t>тем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же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на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протяжении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нескольких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дней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Вашим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компасом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будут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ваши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внутренние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ощущения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если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вы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чувствуете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что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вам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вкусно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есть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что-то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то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нет</a:t>
            </a:r>
            <a:r>
              <a:rPr lang="en-US" dirty="0">
                <a:effectLst/>
              </a:rPr>
              <a:t> нужды </a:t>
            </a:r>
            <a:r>
              <a:rPr lang="en-US" dirty="0" err="1">
                <a:effectLst/>
              </a:rPr>
              <a:t>переключаться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на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другую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пищу</a:t>
            </a:r>
            <a:r>
              <a:rPr lang="en-US" dirty="0">
                <a:effectLst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dirty="0">
                <a:effectLst/>
              </a:rPr>
              <a:t> 	</a:t>
            </a:r>
            <a:r>
              <a:rPr lang="en-US" dirty="0" err="1">
                <a:effectLst/>
              </a:rPr>
              <a:t>Особенности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Вы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гурман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от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природы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для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которого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еда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становится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медленным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осознанным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ритуалом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Вам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важно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чувствовать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оттенки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вкуса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текстуру</a:t>
            </a:r>
            <a:r>
              <a:rPr lang="en-US" dirty="0">
                <a:effectLst/>
              </a:rPr>
              <a:t> и </a:t>
            </a:r>
            <a:r>
              <a:rPr lang="en-US" dirty="0" err="1">
                <a:effectLst/>
              </a:rPr>
              <a:t>аромат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каждого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продукта</a:t>
            </a:r>
            <a:r>
              <a:rPr lang="en-US" dirty="0">
                <a:effectLst/>
              </a:rPr>
              <a:t>. В </a:t>
            </a:r>
            <a:r>
              <a:rPr lang="en-US" dirty="0" err="1">
                <a:effectLst/>
              </a:rPr>
              <a:t>отличие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от</a:t>
            </a:r>
            <a:r>
              <a:rPr lang="en-US" dirty="0">
                <a:effectLst/>
              </a:rPr>
              <a:t> "</a:t>
            </a:r>
            <a:r>
              <a:rPr lang="en-US" dirty="0" err="1">
                <a:effectLst/>
              </a:rPr>
              <a:t>Охотника</a:t>
            </a:r>
            <a:r>
              <a:rPr lang="en-US" dirty="0">
                <a:effectLst/>
              </a:rPr>
              <a:t>" (1-й </a:t>
            </a:r>
            <a:r>
              <a:rPr lang="en-US" dirty="0" err="1">
                <a:effectLst/>
              </a:rPr>
              <a:t>цвет</a:t>
            </a:r>
            <a:r>
              <a:rPr lang="en-US" dirty="0">
                <a:effectLst/>
              </a:rPr>
              <a:t>), </a:t>
            </a:r>
            <a:r>
              <a:rPr lang="en-US" dirty="0" err="1">
                <a:effectLst/>
              </a:rPr>
              <a:t>вы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не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торопитесь</a:t>
            </a:r>
            <a:r>
              <a:rPr lang="en-US" dirty="0">
                <a:effectLst/>
              </a:rPr>
              <a:t> — </a:t>
            </a:r>
            <a:r>
              <a:rPr lang="en-US" dirty="0" err="1">
                <a:effectLst/>
              </a:rPr>
              <a:t>вам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нужно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насладиться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процессом</a:t>
            </a:r>
            <a:r>
              <a:rPr lang="en-US" dirty="0">
                <a:effectLst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9953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320040"/>
            <a:ext cx="5702387" cy="633955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Как вам питаться правильно?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Ешьте медленно, тщательно пережёвывая (20–30 жеваний на один укус).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Создавайте приятную атмосферу — тихая музыка, красивая сервировка, отсутствие спешки.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Экспериментируйте с сочетаниями — вы чувствуете, как продукты дополняют друг друга.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 ешьте в стрессе или на ходу — это нарушает ваше пищеварение.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Избегайте безвкусной, переработанной еды — она вас разочаровывает. </a:t>
            </a:r>
          </a:p>
          <a:p>
            <a:pPr lvl="0">
              <a:lnSpc>
                <a:spcPct val="115000"/>
              </a:lnSpc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Идеальные продукты: Сложные вкусы (сыры, томлёные блюда, ферментированные продукты), Натуральные сладости (мёд, сухофрукты, ягоды), Свежие травы и специи — вы чувствуете каждую ноту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Ваш девиз: "Еда — это искусство. Я — её ценитель."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Интересный факт: Люди со 2-м цветом питания часто прекрасно готовят, потому что тонко чувствуют баланс вкусов. Возможно, в вас спит шеф-повар? </a:t>
            </a:r>
          </a:p>
        </p:txBody>
      </p:sp>
      <p:pic>
        <p:nvPicPr>
          <p:cNvPr id="3" name="Рисунок 2" descr="Изображение выглядит как небо, облако, небоскреб, ш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46D1D9-3D88-8ACB-D8AA-1F715453F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409"/>
            <a:ext cx="5989320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6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13" y="209669"/>
            <a:ext cx="5321387" cy="8303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Режим 3: Обработчик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1040011"/>
            <a:ext cx="5321387" cy="560831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dirty="0"/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Этот тип пищеварения чувствителен к манипуляциям с температурой и c едой. В эволюционном смысле этот </a:t>
            </a:r>
            <a:r>
              <a:rPr lang="ru-RU" sz="19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диетарный</a:t>
            </a:r>
            <a:r>
              <a:rPr lang="ru-RU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режим олицетворяет зарождение кулинарного искусства и использование энергии для приготовления продуктов: люди изобрели кухню и возможности для разогрева и охлаждения пищи.</a:t>
            </a:r>
            <a:br>
              <a:rPr lang="ru-RU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Таким телам может не нравиться пресная или просто скучная пища - нужно разнообразие. Вы любите соусы и подливки, не любите есть «всухомятку».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Тема этой системы пищеварения «жажда» и «жидкости» - вы любите нечто сочное.</a:t>
            </a:r>
            <a:br>
              <a:rPr lang="ru-RU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Жажда — это не только жидкости, это ещё и мощное желание. Ты это точно хочешь? Ты точно хочешь сейчас есть? Ты именно это хочешь съесть? Иногда за нужной вкусняшкой, можно и полгорода проехать. Скушать небольшой кусочек и насытиться. Тут речь идет и о жидкости, но, прежде всего, о том, как индивидуальный кишечный тракт оптимально может переваривать пищу (поскольку жидкость всегда имеет общее с температурой). Запивать еду этому типу - тоже хорошо.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Некоторые обработчики нуждаются в холодном, а некоторые - в горячем питании.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	Особенности: Вы — настоящий алхимик питания! Ваше тело создано для экспериментов, адаптации и переработки самых разных видов пищи. В отличие от "Охотника" (1-й цвет) и "Собирателя" (2-й цвет), вы не имеете жёстких пищевых предписаний — ваша сила в гибкости и трансформации еды в энергию. </a:t>
            </a:r>
          </a:p>
        </p:txBody>
      </p:sp>
      <p:pic>
        <p:nvPicPr>
          <p:cNvPr id="5" name="Picture 6" descr="image.jpg">
            <a:extLst>
              <a:ext uri="{FF2B5EF4-FFF2-40B4-BE49-F238E27FC236}">
                <a16:creationId xmlns:a16="http://schemas.microsoft.com/office/drawing/2014/main" id="{6E39E858-D9EA-843E-6B72-EEF2674A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6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" id="{AFF7A834-C0F3-B943-BB34-55E930F62772}" vid="{E1BB68AE-57DF-3B4B-9838-BDED8784A9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2721</Words>
  <Application>Microsoft Office PowerPoint</Application>
  <PresentationFormat>Широкоэкранный</PresentationFormat>
  <Paragraphs>138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Aptos</vt:lpstr>
      <vt:lpstr>Arial</vt:lpstr>
      <vt:lpstr>Avenir Next LT Pro</vt:lpstr>
      <vt:lpstr>Calibri</vt:lpstr>
      <vt:lpstr>Calibri Light</vt:lpstr>
      <vt:lpstr>Garamond</vt:lpstr>
      <vt:lpstr>Trebuchet MS</vt:lpstr>
      <vt:lpstr>Wingdings</vt:lpstr>
      <vt:lpstr>Office Theme</vt:lpstr>
      <vt:lpstr>Введение в 6 основных диетарных режимов PHS-системы питания</vt:lpstr>
      <vt:lpstr>Основы PHS-системы питания: индивидуальный подход к здоровью</vt:lpstr>
      <vt:lpstr>Каждый из нас — это уникальное сочетание характеристик и особенностей, которые определяют наши энергетические потребности и способы обработки информации в организме. </vt:lpstr>
      <vt:lpstr>Шесть ключевых диетарных режимов в системе PHS</vt:lpstr>
      <vt:lpstr>Режим 1: Охотник</vt:lpstr>
      <vt:lpstr>Презентация PowerPoint</vt:lpstr>
      <vt:lpstr>Режим 2: Собиратель </vt:lpstr>
      <vt:lpstr>Презентация PowerPoint</vt:lpstr>
      <vt:lpstr>Режим 3: Обработчик</vt:lpstr>
      <vt:lpstr>Презентация PowerPoint</vt:lpstr>
      <vt:lpstr>Режим 4: Прикосновение</vt:lpstr>
      <vt:lpstr>Презентация PowerPoint</vt:lpstr>
      <vt:lpstr>Режим 5: Слушатель</vt:lpstr>
      <vt:lpstr>Презентация PowerPoint</vt:lpstr>
      <vt:lpstr>Режим 6: Наблюдатель</vt:lpstr>
      <vt:lpstr>Презентация PowerPoint</vt:lpstr>
      <vt:lpstr>Итоги: Индивидуальный подход к выбору диеты PHS</vt:lpstr>
      <vt:lpstr>Презентация PowerPoint</vt:lpstr>
      <vt:lpstr>Практические рекомендации по успешному внедрению PHS-диет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Николай Волосянков</dc:creator>
  <cp:lastModifiedBy>Любовь Лоренц</cp:lastModifiedBy>
  <cp:revision>15</cp:revision>
  <dcterms:created xsi:type="dcterms:W3CDTF">2023-09-15T12:26:55Z</dcterms:created>
  <dcterms:modified xsi:type="dcterms:W3CDTF">2025-04-22T13:54:02Z</dcterms:modified>
</cp:coreProperties>
</file>