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6" r:id="rId13"/>
    <p:sldId id="278" r:id="rId14"/>
    <p:sldId id="266" r:id="rId15"/>
    <p:sldId id="275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11143" y="116632"/>
            <a:ext cx="851292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3465A4"/>
                </a:solidFill>
                <a:latin typeface="Calibri"/>
                <a:ea typeface="DejaVu Sans"/>
              </a:rPr>
              <a:t>ЛОГБУ «Тосненский социально — реабилитационный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3465A4"/>
                </a:solidFill>
                <a:latin typeface="Calibri"/>
                <a:ea typeface="DejaVu Sans"/>
              </a:rPr>
              <a:t> центр для несовершеннолетних «Дельфиненок»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855620" y="1060192"/>
            <a:ext cx="7816680" cy="213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cap="all" spc="-1" dirty="0">
                <a:solidFill>
                  <a:srgbClr val="780373"/>
                </a:solidFill>
                <a:latin typeface="Calibri"/>
                <a:ea typeface="DejaVu Sans"/>
              </a:rPr>
              <a:t>Проект </a:t>
            </a:r>
            <a:endParaRPr lang="ru-RU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cap="all" spc="-1" dirty="0">
                <a:solidFill>
                  <a:srgbClr val="780373"/>
                </a:solidFill>
                <a:latin typeface="Calibri"/>
                <a:ea typeface="DejaVu Sans"/>
              </a:rPr>
              <a:t>« Здоровье человека –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cap="all" spc="-1" dirty="0">
                <a:solidFill>
                  <a:srgbClr val="780373"/>
                </a:solidFill>
                <a:latin typeface="Calibri"/>
                <a:ea typeface="DejaVu Sans"/>
              </a:rPr>
              <a:t> главное богатство общества »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-164167" y="3192472"/>
            <a:ext cx="9294840" cy="3384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A3AFFF"/>
                </a:solidFill>
                <a:latin typeface="Calibri"/>
                <a:ea typeface="DejaVu Sans"/>
              </a:rPr>
              <a:t>«Здоровье– это не только отсутствие болезней или физических дефектов, но и полное физическое , психическое и социальное благополучие».	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3AFFF"/>
                </a:solidFill>
                <a:latin typeface="Calibri"/>
                <a:ea typeface="DejaVu Sans"/>
              </a:rPr>
              <a:t>из Устава Всемирной Организации </a:t>
            </a:r>
            <a:r>
              <a:rPr lang="ru-RU" sz="2800" b="0" strike="noStrike" spc="-1" dirty="0" smtClean="0">
                <a:solidFill>
                  <a:srgbClr val="A3AFFF"/>
                </a:solidFill>
                <a:latin typeface="Calibri"/>
                <a:ea typeface="DejaVu Sans"/>
              </a:rPr>
              <a:t>Здравоохранения</a:t>
            </a:r>
          </a:p>
          <a:p>
            <a:pPr algn="ctr">
              <a:lnSpc>
                <a:spcPct val="100000"/>
              </a:lnSpc>
            </a:pPr>
            <a:endParaRPr lang="ru-RU" sz="2800" spc="-1" dirty="0" smtClean="0">
              <a:solidFill>
                <a:schemeClr val="bg2">
                  <a:lumMod val="75000"/>
                </a:schemeClr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800" spc="-1" dirty="0" smtClean="0">
                <a:solidFill>
                  <a:schemeClr val="bg2">
                    <a:lumMod val="75000"/>
                  </a:schemeClr>
                </a:solidFill>
                <a:latin typeface="Calibri"/>
              </a:rPr>
              <a:t>Куратор проекта медицинская сестра ЛОГБУ СРЦН «Дельфиненок» Вахрамеева Злата Андреевна</a:t>
            </a:r>
            <a:endParaRPr lang="ru-RU" sz="2800" b="0" strike="noStrike" spc="-1" dirty="0">
              <a:solidFill>
                <a:schemeClr val="bg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216000" y="72000"/>
            <a:ext cx="8610840" cy="48306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IV этап (Заключительный этап)</a:t>
            </a:r>
            <a:endParaRPr lang="ru-RU" sz="2800" b="0" strike="noStrike" spc="-1" dirty="0">
              <a:latin typeface="Arial"/>
            </a:endParaRPr>
          </a:p>
          <a:p>
            <a:pPr algn="ctr"/>
            <a:endParaRPr lang="ru-RU" sz="2800" b="0" strike="noStrike" spc="-1" dirty="0">
              <a:latin typeface="Arial"/>
            </a:endParaRPr>
          </a:p>
          <a:p>
            <a:pPr algn="r"/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Мониторинг развития </a:t>
            </a:r>
            <a:endParaRPr lang="ru-RU" sz="2800" b="1" u="sng" strike="noStrike" spc="-1" dirty="0" smtClean="0">
              <a:solidFill>
                <a:srgbClr val="3465A4"/>
              </a:solidFill>
              <a:uFillTx/>
              <a:latin typeface="Calibri"/>
              <a:ea typeface="DejaVu Sans"/>
            </a:endParaRP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представлений </a:t>
            </a:r>
            <a:endParaRPr lang="ru-RU" sz="2800" b="1" u="sng" strike="noStrike" spc="-1" dirty="0" smtClean="0">
              <a:solidFill>
                <a:srgbClr val="3465A4"/>
              </a:solidFill>
              <a:uFillTx/>
              <a:latin typeface="Calibri"/>
              <a:ea typeface="DejaVu Sans"/>
            </a:endParaRP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о </a:t>
            </a:r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здоровом </a:t>
            </a:r>
            <a:endParaRPr lang="ru-RU" sz="2800" b="1" u="sng" strike="noStrike" spc="-1" dirty="0" smtClean="0">
              <a:solidFill>
                <a:srgbClr val="3465A4"/>
              </a:solidFill>
              <a:uFillTx/>
              <a:latin typeface="Calibri"/>
              <a:ea typeface="DejaVu Sans"/>
            </a:endParaRP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образе жизни</a:t>
            </a: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у воспитанников </a:t>
            </a:r>
            <a:endParaRPr lang="ru-RU" sz="2800" b="1" u="sng" strike="noStrike" spc="-1" dirty="0" smtClean="0">
              <a:solidFill>
                <a:srgbClr val="3465A4"/>
              </a:solidFill>
              <a:uFillTx/>
              <a:latin typeface="Calibri"/>
              <a:ea typeface="DejaVu Sans"/>
            </a:endParaRP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на </a:t>
            </a:r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2023 — 2024 год.</a:t>
            </a:r>
            <a:endParaRPr lang="ru-RU" sz="2800" b="0" strike="noStrike" spc="-1" dirty="0">
              <a:latin typeface="Arial"/>
            </a:endParaRPr>
          </a:p>
          <a:p>
            <a:pPr algn="r"/>
            <a:endParaRPr lang="ru-RU" sz="2800" b="0" strike="noStrike" spc="-1" dirty="0">
              <a:latin typeface="Arial"/>
            </a:endParaRP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Подведение</a:t>
            </a:r>
          </a:p>
          <a:p>
            <a:pPr algn="r"/>
            <a:r>
              <a:rPr lang="ru-RU" sz="2800" b="1" u="sng" strike="noStrike" spc="-1" dirty="0" smtClean="0">
                <a:solidFill>
                  <a:srgbClr val="3465A4"/>
                </a:solidFill>
                <a:uFillTx/>
                <a:latin typeface="Calibri"/>
                <a:ea typeface="DejaVu Sans"/>
              </a:rPr>
              <a:t> </a:t>
            </a:r>
            <a:r>
              <a:rPr lang="ru-RU" sz="2800" b="1" u="sng" strike="noStrike" spc="-1" dirty="0">
                <a:solidFill>
                  <a:srgbClr val="3465A4"/>
                </a:solidFill>
                <a:uFillTx/>
                <a:latin typeface="Calibri"/>
                <a:ea typeface="DejaVu Sans"/>
              </a:rPr>
              <a:t>итогов проекта.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496855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" y="-25718"/>
            <a:ext cx="5796136" cy="355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12" y="2060848"/>
            <a:ext cx="3492388" cy="465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30352" y="3789040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в соответствии 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разработанным планом действий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5666202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5940151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4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45" y="3517807"/>
            <a:ext cx="558011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995936" cy="450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02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493920" y="188640"/>
            <a:ext cx="792000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cap="all" spc="-1">
                <a:solidFill>
                  <a:srgbClr val="3465A4"/>
                </a:solidFill>
                <a:latin typeface="Calibri"/>
                <a:ea typeface="DejaVu Sans"/>
              </a:rPr>
              <a:t>Ожидаемые результаты реализации проекта: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241920" y="1412640"/>
            <a:ext cx="8424360" cy="478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</a:pPr>
            <a:r>
              <a:rPr lang="ru-RU" sz="2800" b="1" strike="noStrike" spc="-1">
                <a:solidFill>
                  <a:srgbClr val="5983B0"/>
                </a:solidFill>
                <a:latin typeface="Calibri"/>
                <a:ea typeface="DejaVu Sans"/>
              </a:rPr>
              <a:t>В результате проведения учащиеся:    </a:t>
            </a: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C3260C"/>
              </a:buClr>
              <a:buFont typeface="Wingdings" charset="2"/>
              <a:buChar char=""/>
            </a:pP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C3260C"/>
              </a:buClr>
              <a:buFont typeface="Wingdings" charset="2"/>
              <a:buChar char=""/>
            </a:pPr>
            <a:r>
              <a:rPr lang="ru-RU" sz="2800" b="1" strike="noStrike" spc="-1">
                <a:solidFill>
                  <a:srgbClr val="729FCF"/>
                </a:solidFill>
                <a:latin typeface="Calibri"/>
                <a:ea typeface="DejaVu Sans"/>
              </a:rPr>
              <a:t>Должны больше узнать о здоровом образе жизни;</a:t>
            </a: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C3260C"/>
              </a:buClr>
              <a:buFont typeface="Wingdings" charset="2"/>
              <a:buChar char=""/>
            </a:pPr>
            <a:r>
              <a:rPr lang="ru-RU" sz="2800" b="1" strike="noStrike" spc="-1">
                <a:solidFill>
                  <a:srgbClr val="729FCF"/>
                </a:solidFill>
                <a:latin typeface="Calibri"/>
                <a:ea typeface="DejaVu Sans"/>
              </a:rPr>
              <a:t>Понять, какое счастье быть человеком, здоровым и физически и нравственно;</a:t>
            </a: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C3260C"/>
              </a:buClr>
              <a:buFont typeface="Wingdings" charset="2"/>
              <a:buChar char=""/>
            </a:pPr>
            <a:r>
              <a:rPr lang="ru-RU" sz="2800" b="1" strike="noStrike" spc="-1">
                <a:solidFill>
                  <a:srgbClr val="729FCF"/>
                </a:solidFill>
                <a:latin typeface="Calibri"/>
                <a:ea typeface="DejaVu Sans"/>
              </a:rPr>
              <a:t>Творчески применить полученные знания,  научиться аргументированно отстаивать свою позицию в отрицании негативных привычек . </a:t>
            </a: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729FC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79640" y="476640"/>
            <a:ext cx="8891640" cy="13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i="1" strike="noStrike" cap="all" spc="-1">
                <a:solidFill>
                  <a:srgbClr val="3465A4"/>
                </a:solidFill>
                <a:latin typeface="Calibri"/>
                <a:ea typeface="DejaVu Sans"/>
              </a:rPr>
              <a:t>Критерии эффективности проекта: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323640" y="1477440"/>
            <a:ext cx="8424360" cy="30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5983B0"/>
                </a:solidFill>
                <a:latin typeface="Calibri"/>
                <a:ea typeface="DejaVu Sans"/>
              </a:rPr>
              <a:t>1. Повышение уровня социальной активности детей и подростков (100% воспитанников участвовали в мероприятиях в рамках проекта). </a:t>
            </a:r>
            <a:endParaRPr lang="ru-RU" sz="24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5983B0"/>
                </a:solidFill>
                <a:latin typeface="Calibri"/>
                <a:ea typeface="DejaVu Sans"/>
              </a:rPr>
              <a:t>2. Увеличение качественного и количественного показателей участия воспитанников в работе кружков, секций, общественных объединений (перед проектом 41% детей посещал спортивные секции, через месяц – 64%). </a:t>
            </a:r>
            <a:endParaRPr lang="ru-RU" sz="2400" b="0" strike="noStrike" spc="-1">
              <a:solidFill>
                <a:srgbClr val="5983B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241560" y="332640"/>
            <a:ext cx="86475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cap="all" spc="-1">
                <a:solidFill>
                  <a:srgbClr val="780373"/>
                </a:solidFill>
                <a:latin typeface="Calibri"/>
                <a:ea typeface="DejaVu Sans"/>
              </a:rPr>
              <a:t>Описание проблемы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142920" y="3214800"/>
            <a:ext cx="8893080" cy="34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395280" y="1348200"/>
            <a:ext cx="838764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465A4"/>
                </a:solidFill>
                <a:latin typeface="Calibri"/>
                <a:ea typeface="DejaVu Sans"/>
              </a:rPr>
              <a:t>На сегодняшний день самой актуальной является проблема сохранения  и укрепление здоровья подрастающего поколения.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395280" y="2637000"/>
            <a:ext cx="84243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465A4"/>
                </a:solidFill>
                <a:latin typeface="Calibri"/>
                <a:ea typeface="Times New Roman"/>
              </a:rPr>
              <a:t>Существует острая необходимость проведения профилактических мероприятий, призывающих молодежь бережно относиться к собственному здоровью.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250200" y="4158360"/>
            <a:ext cx="867852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8D1D75"/>
                </a:solidFill>
                <a:latin typeface="Calibri"/>
                <a:ea typeface="DejaVu Sans"/>
              </a:rPr>
              <a:t>Настоящий проект «Здоровье человека — главное богатство общества»   направлен на решение проблемы сохранения и укрепления здоровья детей и формирование здорового образа жизни в современных условиях. 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1"/>
          <p:cNvGraphicFramePr/>
          <p:nvPr/>
        </p:nvGraphicFramePr>
        <p:xfrm>
          <a:off x="532800" y="1047600"/>
          <a:ext cx="8069040" cy="5789184"/>
        </p:xfrm>
        <a:graphic>
          <a:graphicData uri="http://schemas.openxmlformats.org/drawingml/2006/table">
            <a:tbl>
              <a:tblPr/>
              <a:tblGrid>
                <a:gridCol w="4034520"/>
                <a:gridCol w="4034520"/>
              </a:tblGrid>
              <a:tr h="351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3465A4"/>
                          </a:solidFill>
                          <a:latin typeface="Times New Roman"/>
                          <a:ea typeface="Times New Roman"/>
                        </a:rPr>
                        <a:t>Вопрос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3465A4"/>
                          </a:solidFill>
                          <a:latin typeface="Times New Roman"/>
                          <a:ea typeface="Times New Roman"/>
                        </a:rPr>
                        <a:t>Результаты анкетирования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Что значит вести здоровый образ жизни?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27% затрудняются ответить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73% знают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1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Ведёт ли Ваша семья ЗОЖ?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32% ответили «НЕТ»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42% затрудняются ответить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28% ответили «ДА»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23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Какие ценности ты считаешь главными в жизни?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18% ЗДОРОВЬЕ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26% РАЗВЛЕЧЕНИЯ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32% СЕМЬЯ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23% ОБРАЗОВАНИЕ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Чистишь ли ты зубы каждый день?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67% ответили «ДА»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33% ответили «НЕТ»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Посещаешь ли спортивные секции?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41% ответили «ДА»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59% ответили «НЕТ»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Занимаешься ли спортом  в свободное время?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55% ответили «ДА»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45% ответили «НЕТ»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3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Как часто   употребляешь еду быстрого приготовления и газированные напитки?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78% ответили «ЧАСТО»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8D1D75"/>
                          </a:solidFill>
                          <a:latin typeface="Times New Roman"/>
                          <a:ea typeface="Times New Roman"/>
                        </a:rPr>
                        <a:t>22% ответили «РЕДКО»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" name="CustomShape 2"/>
          <p:cNvSpPr/>
          <p:nvPr/>
        </p:nvSpPr>
        <p:spPr>
          <a:xfrm>
            <a:off x="1500120" y="428760"/>
            <a:ext cx="621432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cap="all" spc="-1">
                <a:solidFill>
                  <a:srgbClr val="3465A4"/>
                </a:solidFill>
                <a:latin typeface="Calibri"/>
                <a:ea typeface="DejaVu Sans"/>
              </a:rPr>
              <a:t>Входная диагностика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899640" y="392760"/>
            <a:ext cx="684000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3465A4"/>
                </a:solidFill>
                <a:latin typeface="Times New Roman"/>
                <a:ea typeface="DejaVu Sans"/>
              </a:rPr>
              <a:t>Цель проекта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575640" y="1379520"/>
            <a:ext cx="7776000" cy="252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D79CA"/>
                </a:solidFill>
                <a:latin typeface="Calibri"/>
                <a:ea typeface="DejaVu Sans"/>
              </a:rPr>
              <a:t>Пропаганда здорового образа жизни, воспитание и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D79CA"/>
                </a:solidFill>
                <a:latin typeface="Calibri"/>
                <a:ea typeface="DejaVu Sans"/>
              </a:rPr>
              <a:t>формирование ответственного отношения к сохранению здоровья как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D79CA"/>
                </a:solidFill>
                <a:latin typeface="Calibri"/>
                <a:ea typeface="DejaVu Sans"/>
              </a:rPr>
              <a:t>наиважнейшей ценности человека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575000" y="188640"/>
            <a:ext cx="56160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cap="all" spc="-1">
                <a:solidFill>
                  <a:srgbClr val="3465A4"/>
                </a:solidFill>
                <a:latin typeface="Calibri"/>
                <a:ea typeface="DejaVu Sans"/>
              </a:rPr>
              <a:t>Задачи проекта</a:t>
            </a:r>
            <a:endParaRPr lang="ru-RU" sz="5400" b="0" strike="noStrike" spc="-1">
              <a:solidFill>
                <a:srgbClr val="3465A4"/>
              </a:solidFill>
              <a:latin typeface="Times New Roman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179640" y="1272600"/>
            <a:ext cx="8819640" cy="520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5983B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C3260C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5983B0"/>
                </a:solidFill>
                <a:latin typeface="Calibri"/>
                <a:ea typeface="DejaVu Sans"/>
              </a:rPr>
              <a:t>организация системы мероприятий, способных убедить детей в необходимости  ведения здорового образа жизни;  </a:t>
            </a: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C3260C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5983B0"/>
                </a:solidFill>
                <a:latin typeface="Calibri"/>
                <a:ea typeface="DejaVu Sans"/>
              </a:rPr>
              <a:t>  привлечение учащихся к участию в творческих, спортивных и   интеллектуальных мероприятиях;</a:t>
            </a: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C3260C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5983B0"/>
                </a:solidFill>
                <a:latin typeface="Calibri"/>
                <a:ea typeface="DejaVu Sans"/>
              </a:rPr>
              <a:t>  совершенствование знаний о вреде пагубных привычек, снижающих вероятность приобщения к наркотикам, табакокурению, алкоголизму.</a:t>
            </a: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solidFill>
                <a:srgbClr val="5983B0"/>
              </a:solidFill>
              <a:latin typeface="Arial"/>
            </a:endParaRPr>
          </a:p>
        </p:txBody>
      </p:sp>
      <p:sp>
        <p:nvSpPr>
          <p:cNvPr id="56" name="TextShape 3"/>
          <p:cNvSpPr txBox="1"/>
          <p:nvPr/>
        </p:nvSpPr>
        <p:spPr>
          <a:xfrm>
            <a:off x="65880" y="1847880"/>
            <a:ext cx="180720" cy="446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79640" y="332640"/>
            <a:ext cx="885636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3465A4"/>
                </a:solidFill>
                <a:latin typeface="Arial"/>
                <a:ea typeface="DejaVu Sans"/>
              </a:rPr>
              <a:t>Для реализации проекта были определены следующие направления деятельности: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178920" y="2225160"/>
            <a:ext cx="88563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71680" indent="-570960">
              <a:lnSpc>
                <a:spcPct val="100000"/>
              </a:lnSpc>
              <a:buClr>
                <a:srgbClr val="FF5143"/>
              </a:buClr>
              <a:buFont typeface="Wingdings" charset="2"/>
              <a:buChar char=""/>
            </a:pPr>
            <a:r>
              <a:rPr lang="ru-RU" sz="3600" b="1" strike="noStrike" spc="-1">
                <a:solidFill>
                  <a:srgbClr val="5983B0"/>
                </a:solidFill>
                <a:latin typeface="Times New Roman"/>
                <a:ea typeface="DejaVu Sans"/>
              </a:rPr>
              <a:t>Формирование ценностного отношения к своему здоровью;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5983B0"/>
                </a:solidFill>
                <a:latin typeface="Calibri"/>
                <a:ea typeface="DejaVu Sans"/>
              </a:rPr>
              <a:t> </a:t>
            </a:r>
            <a:r>
              <a:rPr lang="ru-RU" sz="3600" b="1" strike="noStrike" spc="-1">
                <a:solidFill>
                  <a:srgbClr val="5983B0"/>
                </a:solidFill>
                <a:latin typeface="Calibri"/>
                <a:ea typeface="DejaVu Sans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70920" y="3789000"/>
            <a:ext cx="9072360" cy="325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71680" indent="-570960">
              <a:lnSpc>
                <a:spcPct val="100000"/>
              </a:lnSpc>
              <a:buClr>
                <a:srgbClr val="FF5143"/>
              </a:buClr>
              <a:buFont typeface="Wingdings" charset="2"/>
              <a:buChar char=""/>
            </a:pPr>
            <a:r>
              <a:rPr lang="ru-RU" sz="3600" b="1" strike="noStrike" spc="-1">
                <a:solidFill>
                  <a:srgbClr val="5983B0"/>
                </a:solidFill>
                <a:latin typeface="Times New Roman"/>
                <a:ea typeface="DejaVu Sans"/>
              </a:rPr>
              <a:t>Вовлечение воспитанников  в общественную, спортивную, творческую жизнь. </a:t>
            </a:r>
            <a:r>
              <a:rPr lang="ru-RU" sz="3200" b="1" strike="noStrike" spc="-1">
                <a:solidFill>
                  <a:srgbClr val="5983B0"/>
                </a:solidFill>
                <a:latin typeface="Times New Roman"/>
                <a:ea typeface="DejaVu Sans"/>
              </a:rPr>
              <a:t>Проведение различных мероприятий, направленных на пропаганду здорового образа жизни.</a:t>
            </a:r>
            <a:endParaRPr lang="ru-RU" sz="32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5983B0"/>
                </a:solidFill>
                <a:latin typeface="Times New Roman"/>
                <a:ea typeface="DejaVu Sans"/>
              </a:rPr>
              <a:t>  </a:t>
            </a:r>
            <a:endParaRPr lang="ru-RU" sz="1800" b="0" strike="noStrike" spc="-1">
              <a:solidFill>
                <a:srgbClr val="5983B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5983B0"/>
              </a:solidFill>
              <a:latin typeface="Arial"/>
            </a:endParaRPr>
          </a:p>
        </p:txBody>
      </p:sp>
      <p:sp>
        <p:nvSpPr>
          <p:cNvPr id="60" name="TextShape 4"/>
          <p:cNvSpPr txBox="1"/>
          <p:nvPr/>
        </p:nvSpPr>
        <p:spPr>
          <a:xfrm>
            <a:off x="2937960" y="5734080"/>
            <a:ext cx="180720" cy="111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endParaRPr lang="ru-RU" sz="1800" b="0" strike="noStrike" spc="-1">
              <a:latin typeface="Arial"/>
            </a:endParaRPr>
          </a:p>
          <a:p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179640" y="236520"/>
            <a:ext cx="5768280" cy="289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A3AFFF"/>
                </a:solidFill>
                <a:latin typeface="Calibri"/>
                <a:ea typeface="DejaVu Sans"/>
              </a:rPr>
              <a:t>География проекта:</a:t>
            </a:r>
            <a:r>
              <a:rPr lang="ru-RU" sz="4000" b="1" strike="noStrike" spc="-1">
                <a:solidFill>
                  <a:srgbClr val="A3AFFF"/>
                </a:solidFill>
                <a:latin typeface="Calibri"/>
                <a:ea typeface="DejaVu Sans"/>
              </a:rPr>
              <a:t> </a:t>
            </a:r>
            <a:r>
              <a:rPr lang="ru-RU" sz="2800" b="1" strike="noStrike" spc="-1">
                <a:solidFill>
                  <a:srgbClr val="3465A4"/>
                </a:solidFill>
                <a:latin typeface="Calibri"/>
                <a:ea typeface="DejaVu Sans"/>
              </a:rPr>
              <a:t>ЛОГБУ Тосненский СРЦН «Дельфиненок»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A3AFFF"/>
                </a:solidFill>
                <a:latin typeface="Calibri"/>
                <a:ea typeface="DejaVu Sans"/>
              </a:rPr>
              <a:t> 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4000" b="0" strike="noStrike" spc="-1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170640" y="1515960"/>
            <a:ext cx="7056000" cy="155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A3AFFF"/>
                </a:solidFill>
                <a:latin typeface="Calibri"/>
                <a:ea typeface="DejaVu Sans"/>
              </a:rPr>
              <a:t>Целевая аудитория проекта: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27C2FF"/>
                </a:solidFill>
                <a:latin typeface="Calibri"/>
                <a:ea typeface="DejaVu Sans"/>
              </a:rPr>
              <a:t>Воспитанники центра </a:t>
            </a:r>
            <a:endParaRPr lang="ru-RU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179640" y="2781000"/>
            <a:ext cx="7776000" cy="167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A3AFFF"/>
                </a:solidFill>
                <a:latin typeface="Calibri"/>
                <a:ea typeface="DejaVu Sans"/>
              </a:rPr>
              <a:t>Количество участников проекта: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27C2FF"/>
                </a:solidFill>
                <a:latin typeface="Calibri"/>
                <a:ea typeface="DejaVu Sans"/>
              </a:rPr>
              <a:t>60</a:t>
            </a:r>
            <a:r>
              <a:rPr lang="ru-RU" sz="3600" b="1" strike="noStrike" spc="-1">
                <a:solidFill>
                  <a:srgbClr val="27C2FF"/>
                </a:solidFill>
                <a:latin typeface="Calibri"/>
                <a:ea typeface="DejaVu Sans"/>
              </a:rPr>
              <a:t> человек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</p:txBody>
      </p:sp>
      <p:pic>
        <p:nvPicPr>
          <p:cNvPr id="64" name="Рисунок 12"/>
          <p:cNvPicPr/>
          <p:nvPr/>
        </p:nvPicPr>
        <p:blipFill>
          <a:blip r:embed="rId2"/>
          <a:stretch/>
        </p:blipFill>
        <p:spPr>
          <a:xfrm>
            <a:off x="4356000" y="3357000"/>
            <a:ext cx="4787280" cy="368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294120" y="236520"/>
            <a:ext cx="871236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cap="all" spc="-1">
                <a:solidFill>
                  <a:srgbClr val="3465A4"/>
                </a:solidFill>
                <a:latin typeface="Calibri"/>
                <a:ea typeface="DejaVu Sans"/>
              </a:rPr>
              <a:t>Механизмы и этапы реализации проекта: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54000" y="1412640"/>
            <a:ext cx="9089280" cy="545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u="sng" strike="noStrike" spc="-1">
                <a:solidFill>
                  <a:srgbClr val="3465A4"/>
                </a:solidFill>
                <a:uFillTx/>
                <a:latin typeface="Calibri"/>
                <a:ea typeface="DejaVu Sans"/>
              </a:rPr>
              <a:t>I этап (Подготовительный)</a:t>
            </a:r>
            <a:endParaRPr lang="ru-RU" sz="28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5143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FF5143"/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729FCF"/>
                </a:solidFill>
                <a:latin typeface="Calibri"/>
                <a:ea typeface="DejaVu Sans"/>
              </a:rPr>
              <a:t>Мониторинг развития представления о здоровом образе жизни у воспитанников центра</a:t>
            </a:r>
            <a:endParaRPr lang="ru-RU" sz="2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5143"/>
              </a:buClr>
              <a:buFont typeface="Wingdings" charset="2"/>
              <a:buChar char=""/>
            </a:pPr>
            <a:endParaRPr lang="ru-RU" sz="2400" b="0" strike="noStrike" spc="-1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5143"/>
              </a:buClr>
              <a:buFont typeface="Wingdings" charset="2"/>
              <a:buChar char=""/>
            </a:pPr>
            <a:r>
              <a:rPr lang="ru-RU" sz="2400" b="1" strike="noStrike" spc="-1">
                <a:solidFill>
                  <a:srgbClr val="729FCF"/>
                </a:solidFill>
                <a:latin typeface="Calibri"/>
                <a:ea typeface="DejaVu Sans"/>
              </a:rPr>
              <a:t>Определение наиболее приоритетных и эффективных форм работы, определение цикла мероприятий направленных на   формирование навыков ЗОЖ.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u="sng" strike="noStrike" spc="-1">
                <a:solidFill>
                  <a:srgbClr val="A3AFFF"/>
                </a:solidFill>
                <a:uFillTx/>
                <a:latin typeface="Calibri"/>
                <a:ea typeface="DejaVu Sans"/>
              </a:rPr>
              <a:t>II этап (Основной)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729FCF"/>
                </a:solidFill>
                <a:latin typeface="Calibri"/>
                <a:ea typeface="DejaVu Sans"/>
              </a:rPr>
              <a:t>Проведение цикла мероприятий, формирующих у школьников здоровых установок и навыков ответственного поведения, снижающих вероятность приобщения к наркотикам, курению, алкоголизму.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90360" y="772920"/>
            <a:ext cx="8891640" cy="13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A3AFFF"/>
                </a:solidFill>
                <a:latin typeface="Calibri"/>
                <a:ea typeface="DejaVu Sans"/>
              </a:rPr>
              <a:t>Представленный проект реализовывается в нескольких этапах: 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216000" y="72000"/>
            <a:ext cx="8430840" cy="662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2800" b="1" u="sng" strike="noStrike" spc="-1">
                <a:solidFill>
                  <a:srgbClr val="3465A4"/>
                </a:solidFill>
                <a:uFillTx/>
                <a:latin typeface="Calibri"/>
                <a:ea typeface="DejaVu Sans"/>
              </a:rPr>
              <a:t>III этап (Опытно — экспериментальная деятельность)</a:t>
            </a:r>
            <a:endParaRPr lang="ru-RU" sz="2800" b="0" strike="noStrike" spc="-1">
              <a:latin typeface="Arial"/>
            </a:endParaRPr>
          </a:p>
          <a:p>
            <a:pPr algn="ctr"/>
            <a:endParaRPr lang="ru-RU" sz="2800" b="0" strike="noStrike" spc="-1">
              <a:latin typeface="Arial"/>
            </a:endParaRPr>
          </a:p>
          <a:p>
            <a:r>
              <a:rPr lang="ru-RU" sz="2800" b="1" u="sng" strike="noStrike" spc="-1">
                <a:solidFill>
                  <a:srgbClr val="5983B0"/>
                </a:solidFill>
                <a:uFillTx/>
                <a:latin typeface="Calibri"/>
                <a:ea typeface="DejaVu Sans"/>
              </a:rPr>
              <a:t>Дегустация витаминных напитков (шиповник, имбирный чай, лимонный напиток)</a:t>
            </a:r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  <a:p>
            <a:r>
              <a:rPr lang="ru-RU" sz="2800" b="1" u="sng" strike="noStrike" spc="-1">
                <a:solidFill>
                  <a:srgbClr val="5983B0"/>
                </a:solidFill>
                <a:uFillTx/>
                <a:latin typeface="Calibri"/>
                <a:ea typeface="DejaVu Sans"/>
              </a:rPr>
              <a:t>Дегустация отваров целебных трав (ромашка, чабрец, мелисса)</a:t>
            </a:r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  <a:p>
            <a:r>
              <a:rPr lang="ru-RU" sz="2800" b="1" u="sng" strike="noStrike" spc="-1">
                <a:solidFill>
                  <a:srgbClr val="5983B0"/>
                </a:solidFill>
                <a:uFillTx/>
                <a:latin typeface="Calibri"/>
                <a:ea typeface="DejaVu Sans"/>
              </a:rPr>
              <a:t>Приготовление витаминного салата</a:t>
            </a:r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  <a:p>
            <a:r>
              <a:rPr lang="ru-RU" sz="2800" b="1" u="sng" strike="noStrike" spc="-1">
                <a:solidFill>
                  <a:srgbClr val="5983B0"/>
                </a:solidFill>
                <a:uFillTx/>
                <a:latin typeface="Calibri"/>
                <a:ea typeface="DejaVu Sans"/>
              </a:rPr>
              <a:t>Экскурсия в медицинский кабинет</a:t>
            </a:r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  <a:p>
            <a:r>
              <a:rPr lang="ru-RU" sz="2800" b="1" u="sng" strike="noStrike" spc="-1">
                <a:solidFill>
                  <a:srgbClr val="5983B0"/>
                </a:solidFill>
                <a:uFillTx/>
                <a:latin typeface="Calibri"/>
                <a:ea typeface="DejaVu Sans"/>
              </a:rPr>
              <a:t>Мультсеансы («Мойдодыр», «Айболит», «Королева зубная щетка», «Смешарики» из серии «Азбука здоровья».</a:t>
            </a:r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  <a:p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640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subject>ЗОЖ</dc:subject>
  <dc:creator>Мария В.</dc:creator>
  <cp:lastModifiedBy>OEM</cp:lastModifiedBy>
  <cp:revision>46</cp:revision>
  <dcterms:created xsi:type="dcterms:W3CDTF">2014-12-08T17:21:06Z</dcterms:created>
  <dcterms:modified xsi:type="dcterms:W3CDTF">2024-07-19T09:22:39Z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