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2E87"/>
    <a:srgbClr val="A23694"/>
    <a:srgbClr val="863458"/>
    <a:srgbClr val="651C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 snapToObjects="1">
      <p:cViewPr varScale="1">
        <p:scale>
          <a:sx n="121" d="100"/>
          <a:sy n="121" d="100"/>
        </p:scale>
        <p:origin x="6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  <a:endParaRPr lang="en-GB"/>
          </a:p>
          <a:p>
            <a:pPr lvl="1"/>
            <a:r>
              <a:rPr lang="en-GB"/>
              <a:t>Second level</a:t>
            </a:r>
            <a:endParaRPr lang="en-GB"/>
          </a:p>
          <a:p>
            <a:pPr lvl="2"/>
            <a:r>
              <a:rPr lang="en-GB"/>
              <a:t>Third level</a:t>
            </a:r>
            <a:endParaRPr lang="en-GB"/>
          </a:p>
          <a:p>
            <a:pPr lvl="3"/>
            <a:r>
              <a:rPr lang="en-GB"/>
              <a:t>Fourth level</a:t>
            </a:r>
            <a:endParaRPr lang="en-GB"/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EFBB3-7FA6-3D49-B851-9472CC50247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39A69-AF25-1848-A12F-D5E9AB2C720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41434" y="1145628"/>
            <a:ext cx="11319642" cy="5370786"/>
          </a:xfrm>
          <a:prstGeom prst="roundRect">
            <a:avLst>
              <a:gd name="adj" fmla="val 5904"/>
            </a:avLst>
          </a:prstGeom>
          <a:solidFill>
            <a:srgbClr val="A7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962933" y="113255"/>
            <a:ext cx="1661510" cy="8642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7255" y="1848585"/>
            <a:ext cx="59791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Всероссийский конкурсный отбор проектов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«Женщины за здоровое общество»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7080" y="2921635"/>
            <a:ext cx="10266680" cy="20199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5700"/>
              </a:lnSpc>
            </a:pPr>
            <a:r>
              <a:rPr lang="ru-RU" sz="5400" dirty="0">
                <a:solidFill>
                  <a:schemeClr val="bg1"/>
                </a:solidFill>
                <a:latin typeface="Playfair Display" pitchFamily="2" charset="-52"/>
              </a:rPr>
              <a:t>Наименование</a:t>
            </a:r>
            <a:r>
              <a:rPr lang="ru-RU" sz="4800" dirty="0">
                <a:solidFill>
                  <a:schemeClr val="bg1"/>
                </a:solidFill>
                <a:latin typeface="Playfair Display" pitchFamily="2" charset="-52"/>
              </a:rPr>
              <a:t> проекта «Сделай свой выбор» </a:t>
            </a:r>
            <a:endParaRPr lang="ru-RU" sz="4800" dirty="0">
              <a:solidFill>
                <a:schemeClr val="bg1"/>
              </a:solidFill>
              <a:latin typeface="Playfair Display" pitchFamily="2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7255" y="5488042"/>
            <a:ext cx="600075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Руководитель команды: Ахман В.В, город Мариуполь</a:t>
            </a:r>
            <a:endParaRPr lang="ru-RU" sz="2000" dirty="0">
              <a:solidFill>
                <a:schemeClr val="bg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7080" y="4523740"/>
            <a:ext cx="972883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Playfair Display" pitchFamily="2" charset="-52"/>
              </a:rPr>
              <a:t>Номинация:</a:t>
            </a:r>
            <a:endParaRPr lang="ru-RU" sz="3200" dirty="0">
              <a:solidFill>
                <a:schemeClr val="bg1"/>
              </a:solidFill>
              <a:latin typeface="Playfair Display" pitchFamily="2" charset="-52"/>
            </a:endParaRPr>
          </a:p>
          <a:p>
            <a:r>
              <a:rPr lang="ru-RU" sz="3200" dirty="0">
                <a:solidFill>
                  <a:schemeClr val="bg1"/>
                </a:solidFill>
                <a:latin typeface="Playfair Display" pitchFamily="2" charset="-52"/>
              </a:rPr>
              <a:t>Здоровый образ жизни</a:t>
            </a:r>
            <a:endParaRPr lang="ru-RU" sz="3200" dirty="0">
              <a:solidFill>
                <a:schemeClr val="bg1"/>
              </a:solidFill>
              <a:latin typeface="Playfair Display" pitchFamily="2" charset="-5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9090" y="588577"/>
            <a:ext cx="5553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Каналы продвижения проекта</a:t>
            </a:r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8" name="Прямоугольник: скругленные углы 19"/>
          <p:cNvSpPr/>
          <p:nvPr/>
        </p:nvSpPr>
        <p:spPr>
          <a:xfrm>
            <a:off x="599091" y="1952331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en-US" altLang="ru-RU" dirty="0"/>
              <a:t>https://vk.com/club219651170</a:t>
            </a:r>
            <a:endParaRPr lang="ru-RU" dirty="0"/>
          </a:p>
        </p:txBody>
      </p:sp>
      <p:sp>
        <p:nvSpPr>
          <p:cNvPr id="9" name="Прямоугольник: скругленные углы 20"/>
          <p:cNvSpPr/>
          <p:nvPr/>
        </p:nvSpPr>
        <p:spPr>
          <a:xfrm>
            <a:off x="3265289" y="1952331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>
                <a:latin typeface="Times New Roman" panose="02020603050405020304" charset="0"/>
                <a:cs typeface="Times New Roman" panose="02020603050405020304" charset="0"/>
              </a:rPr>
              <a:t>Данный проект используется в ГБОУ СШ №34 г.о Мариуполь среди обучающихся 1-11 классов.</a:t>
            </a:r>
            <a:endParaRPr lang="ru-RU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9090" y="588577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Ресурсы</a:t>
            </a:r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2273" y="1952331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  <a:endParaRPr lang="ru-RU" sz="5400" dirty="0">
              <a:solidFill>
                <a:srgbClr val="B9D04A"/>
              </a:solidFill>
              <a:latin typeface="Dita Sweet" panose="02000503090000020004" pitchFamily="5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9090" y="3258533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  <a:endParaRPr lang="ru-RU" sz="5400" dirty="0">
              <a:solidFill>
                <a:srgbClr val="B9D04A"/>
              </a:solidFill>
              <a:latin typeface="Dita Sweet" panose="02000503090000020004" pitchFamily="5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6024" y="4645832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3.</a:t>
            </a:r>
            <a:endParaRPr lang="ru-RU" sz="5400" dirty="0">
              <a:solidFill>
                <a:srgbClr val="B9D04A"/>
              </a:solidFill>
              <a:latin typeface="Dita Sweet" panose="02000503090000020004" pitchFamily="50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64920" y="1506220"/>
            <a:ext cx="9685020" cy="13582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en-US" sz="2000" b="1" dirty="0">
                <a:latin typeface="Times New Roman" panose="02020603050405020304" charset="0"/>
                <a:cs typeface="Times New Roman" panose="02020603050405020304" charset="0"/>
              </a:rPr>
              <a:t>Материально</a:t>
            </a:r>
            <a:r>
              <a:rPr lang="en-US" altLang="ru-RU" sz="2000" b="1" dirty="0">
                <a:latin typeface="Times New Roman" panose="02020603050405020304" charset="0"/>
                <a:cs typeface="Times New Roman" panose="02020603050405020304" charset="0"/>
              </a:rPr>
              <a:t>-</a:t>
            </a:r>
            <a:r>
              <a:rPr lang="en-US" altLang="en-US" sz="2000" b="1" dirty="0">
                <a:latin typeface="Times New Roman" panose="02020603050405020304" charset="0"/>
                <a:cs typeface="Times New Roman" panose="02020603050405020304" charset="0"/>
              </a:rPr>
              <a:t>техническая</a:t>
            </a:r>
            <a:r>
              <a:rPr lang="en-US" altLang="ru-RU" sz="20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b="1" dirty="0">
                <a:latin typeface="Times New Roman" panose="02020603050405020304" charset="0"/>
                <a:cs typeface="Times New Roman" panose="02020603050405020304" charset="0"/>
              </a:rPr>
              <a:t>база</a:t>
            </a:r>
            <a:r>
              <a:rPr lang="en-US" altLang="ru-RU" sz="2000" b="1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ru-RU" sz="20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Включает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спортивный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зал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оборудование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спортивную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площадку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хоккейную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коробку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площадку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«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воркаут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»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актовый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зал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библиотеку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ru-RU" sz="20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64920" y="3097530"/>
            <a:ext cx="9312910" cy="11061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altLang="en-US" sz="2000" b="1" dirty="0">
                <a:latin typeface="Times New Roman" panose="02020603050405020304" charset="0"/>
                <a:cs typeface="Times New Roman" panose="02020603050405020304" charset="0"/>
              </a:rPr>
              <a:t>Методическое обеспечение</a:t>
            </a:r>
            <a:endParaRPr lang="ru-RU" altLang="en-US" sz="20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 sz="2000" dirty="0">
                <a:latin typeface="Times New Roman" panose="02020603050405020304" charset="0"/>
                <a:cs typeface="Times New Roman" panose="02020603050405020304" charset="0"/>
              </a:rPr>
              <a:t>Использование программы учреждения образования  «Здоровым быть здорово»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 </a:t>
            </a:r>
            <a:endParaRPr lang="ru-RU" sz="20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64920" y="4880610"/>
            <a:ext cx="91617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/>
              <a:t>И</a:t>
            </a:r>
            <a:r>
              <a:rPr lang="en-US" altLang="en-US" sz="2000" b="1" dirty="0">
                <a:latin typeface="Times New Roman" panose="02020603050405020304" charset="0"/>
                <a:cs typeface="Times New Roman" panose="02020603050405020304" charset="0"/>
              </a:rPr>
              <a:t>нформационные</a:t>
            </a:r>
            <a:r>
              <a:rPr lang="en-US" altLang="ru-RU" sz="20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b="1" dirty="0">
                <a:latin typeface="Times New Roman" panose="02020603050405020304" charset="0"/>
                <a:cs typeface="Times New Roman" panose="02020603050405020304" charset="0"/>
              </a:rPr>
              <a:t>ресурсы</a:t>
            </a:r>
            <a:r>
              <a:rPr lang="en-US" altLang="ru-RU" sz="2000" b="1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ru-RU" sz="20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К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ним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относятся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возможность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использования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сети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интернет</a:t>
            </a:r>
            <a:endParaRPr lang="ru-RU" sz="20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9090" y="588577"/>
            <a:ext cx="3196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Команда проекта</a:t>
            </a:r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2165" y="4721225"/>
            <a:ext cx="5492115" cy="13557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sz="2000" dirty="0">
                <a:latin typeface="Times New Roman" panose="02020603050405020304" charset="0"/>
                <a:cs typeface="Times New Roman" panose="02020603050405020304" charset="0"/>
              </a:rPr>
              <a:t>Ахман Валентина Валериевна 06.11.1990 г.р</a:t>
            </a:r>
            <a:endParaRPr lang="ru-RU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sz="2000" dirty="0">
                <a:latin typeface="Times New Roman" panose="02020603050405020304" charset="0"/>
                <a:cs typeface="Times New Roman" panose="02020603050405020304" charset="0"/>
              </a:rPr>
              <a:t>Учитель физической культуры ГБОУ СШ №34</a:t>
            </a:r>
            <a:endParaRPr lang="ru-RU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sz="2000" dirty="0">
                <a:latin typeface="Times New Roman" panose="02020603050405020304" charset="0"/>
                <a:cs typeface="Times New Roman" panose="02020603050405020304" charset="0"/>
              </a:rPr>
              <a:t>Россия, Донецкая Народная Республика , Город Мариуполь</a:t>
            </a:r>
            <a:endParaRPr lang="ru-RU" sz="20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05700" y="4914265"/>
            <a:ext cx="3896995" cy="15011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dirty="0">
                <a:latin typeface="Times New Roman" panose="02020603050405020304" charset="0"/>
                <a:cs typeface="Times New Roman" panose="02020603050405020304" charset="0"/>
              </a:rPr>
              <a:t>Красозова Марина Витальевна 16.02.1998</a:t>
            </a:r>
            <a:endParaRPr lang="ru-RU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dirty="0">
                <a:latin typeface="Times New Roman" panose="02020603050405020304" charset="0"/>
                <a:cs typeface="Times New Roman" panose="02020603050405020304" charset="0"/>
              </a:rPr>
              <a:t>Учитель начальных классов</a:t>
            </a:r>
            <a:endParaRPr lang="ru-RU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dirty="0">
                <a:latin typeface="Times New Roman" panose="02020603050405020304" charset="0"/>
                <a:cs typeface="Times New Roman" panose="02020603050405020304" charset="0"/>
              </a:rPr>
              <a:t>Россия, Донецкая Народная Республика, Город Мариуполь</a:t>
            </a:r>
            <a:endParaRPr lang="ru-RU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8805" y="1278890"/>
            <a:ext cx="3961130" cy="264350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ru-RU" sz="2000" dirty="0">
                <a:solidFill>
                  <a:srgbClr val="A72E88"/>
                </a:solidFill>
                <a:latin typeface="Playfair Display SemiBold" pitchFamily="2" charset="-52"/>
              </a:rPr>
              <a:t>Руководители проекта</a:t>
            </a:r>
            <a:endParaRPr lang="ru-RU" sz="20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64605" y="1111885"/>
            <a:ext cx="3533140" cy="78105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ru-RU" sz="2000" dirty="0">
                <a:solidFill>
                  <a:srgbClr val="B9D04A"/>
                </a:solidFill>
                <a:latin typeface="Playfair Display SemiBold" pitchFamily="2" charset="-52"/>
              </a:rPr>
              <a:t>Ключевые члены команды</a:t>
            </a:r>
            <a:endParaRPr lang="ru-RU" sz="2000" dirty="0">
              <a:solidFill>
                <a:srgbClr val="B9D04A"/>
              </a:solidFill>
              <a:latin typeface="Playfair Display SemiBold" pitchFamily="2" charset="-52"/>
            </a:endParaRPr>
          </a:p>
        </p:txBody>
      </p:sp>
      <p:pic>
        <p:nvPicPr>
          <p:cNvPr id="7" name="Изображение 6" descr="1743836333067 (1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0" y="1892935"/>
            <a:ext cx="1938020" cy="2731770"/>
          </a:xfrm>
          <a:prstGeom prst="rect">
            <a:avLst/>
          </a:prstGeom>
        </p:spPr>
      </p:pic>
      <p:pic>
        <p:nvPicPr>
          <p:cNvPr id="8" name="Изображение 7" descr="174383637848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8735" y="1619250"/>
            <a:ext cx="1945005" cy="30054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9090" y="588577"/>
            <a:ext cx="7510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>
                <a:solidFill>
                  <a:srgbClr val="A72E88"/>
                </a:solidFill>
                <a:latin typeface="Playfair Display SemiBold" pitchFamily="2" charset="-52"/>
              </a:rPr>
              <a:t>Проблематизация</a:t>
            </a:r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. Актуальность проекта</a:t>
            </a:r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9090" y="1545021"/>
            <a:ext cx="10731062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 sz="2000" dirty="0"/>
              <a:t> </a:t>
            </a:r>
            <a:r>
              <a:rPr lang="ru-RU" altLang="en-US" sz="2000" dirty="0">
                <a:latin typeface="Times New Roman" panose="02020603050405020304" charset="0"/>
                <a:cs typeface="Times New Roman" panose="02020603050405020304" charset="0"/>
              </a:rPr>
              <a:t>Недостаточная осведомленность и малая эфективность программ поддержки здорового образа жизни в школах приводит к ухудшению здоровья и ухудшению продолжительности жизни.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В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условиях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современного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общества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где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уровень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стресса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и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распространенность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заболеваний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связанных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с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образом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жизни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продолжают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расти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изучение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влияния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ЗОЖ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на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здоровье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человека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становится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особенно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актуальным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r>
              <a:rPr lang="ru-RU" altLang="en-US" sz="2000" dirty="0">
                <a:latin typeface="Times New Roman" panose="02020603050405020304" charset="0"/>
                <a:cs typeface="Times New Roman" panose="02020603050405020304" charset="0"/>
              </a:rPr>
              <a:t> З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доровый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образ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жизни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-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это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не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просто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тренды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а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основа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для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полноценного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счастливого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существования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ru-RU" sz="2000" dirty="0"/>
              <a:t> </a:t>
            </a:r>
            <a:endParaRPr lang="en-US" altLang="ru-RU" sz="2000" dirty="0"/>
          </a:p>
        </p:txBody>
      </p:sp>
      <p:sp>
        <p:nvSpPr>
          <p:cNvPr id="8" name="Прямоугольник: скругленные углы 5"/>
          <p:cNvSpPr/>
          <p:nvPr/>
        </p:nvSpPr>
        <p:spPr>
          <a:xfrm>
            <a:off x="704215" y="3457575"/>
            <a:ext cx="10730865" cy="3154680"/>
          </a:xfrm>
          <a:prstGeom prst="roundRect">
            <a:avLst>
              <a:gd name="adj" fmla="val 6704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71015" y="3690620"/>
            <a:ext cx="9295765" cy="6032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Возрастание и изменение характера нагрузок на организм человека в связи с усложнением общественной жизни.</a:t>
            </a:r>
            <a:endParaRPr lang="ru-RU" dirty="0">
              <a:solidFill>
                <a:schemeClr val="bg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71015" y="4333240"/>
            <a:ext cx="9295765" cy="16059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Падение общих показателей здоровья среди населения.</a:t>
            </a:r>
            <a:endParaRPr lang="ru-RU" dirty="0">
              <a:solidFill>
                <a:schemeClr val="bg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ru-RU" dirty="0">
              <a:solidFill>
                <a:schemeClr val="bg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Недостаточная осведемленность школьников о здоровом образе жизни.</a:t>
            </a:r>
            <a:endParaRPr lang="ru-RU" dirty="0">
              <a:solidFill>
                <a:schemeClr val="bg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ru-RU" dirty="0">
              <a:solidFill>
                <a:schemeClr val="bg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ru-RU" dirty="0">
              <a:solidFill>
                <a:schemeClr val="bg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Влияние на будущее страны.</a:t>
            </a:r>
            <a:endParaRPr lang="ru-RU" dirty="0">
              <a:solidFill>
                <a:schemeClr val="bg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3161" y="3372071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.</a:t>
            </a:r>
            <a:endParaRPr lang="ru-RU" sz="5400" dirty="0">
              <a:solidFill>
                <a:schemeClr val="bg1"/>
              </a:solidFill>
              <a:latin typeface="Dita Sweet" panose="02000503090000020004" pitchFamily="50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9978" y="4177828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2.</a:t>
            </a:r>
            <a:endParaRPr lang="ru-RU" sz="5400" dirty="0">
              <a:solidFill>
                <a:schemeClr val="bg1"/>
              </a:solidFill>
              <a:latin typeface="Dita Sweet" panose="02000503090000020004" pitchFamily="5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6912" y="5022280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3.</a:t>
            </a:r>
            <a:endParaRPr lang="ru-RU" sz="5400" dirty="0">
              <a:solidFill>
                <a:schemeClr val="bg1"/>
              </a:solidFill>
              <a:latin typeface="Dita Sweet" panose="02000503090000020004" pitchFamily="50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99090" y="588577"/>
            <a:ext cx="3568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Целевая аудитория</a:t>
            </a:r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8805" y="1544955"/>
            <a:ext cx="7707630" cy="37280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sz="2000" dirty="0"/>
          </a:p>
          <a:p>
            <a:r>
              <a:rPr lang="ru-RU" sz="2000" dirty="0"/>
              <a:t>В качестве основной целевой аудитории выступают учащиеся школы</a:t>
            </a:r>
            <a:endParaRPr lang="ru-RU" sz="2000" dirty="0"/>
          </a:p>
          <a:p>
            <a:r>
              <a:rPr lang="ru-RU" sz="2000" dirty="0"/>
              <a:t>Возрастная категория: 1-11 классы, ( 7-17 лет)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9090" y="588577"/>
            <a:ext cx="62504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Стадия проекта. Зрелость проекта</a:t>
            </a:r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39528" y="1918069"/>
            <a:ext cx="10290624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>
                <a:latin typeface="Times New Roman" panose="02020603050405020304" charset="0"/>
                <a:cs typeface="Times New Roman" panose="02020603050405020304" charset="0"/>
              </a:rPr>
              <a:t>Активный проект (продумана архитектура проекта собрана команда, понятны ресурсы, источники продвижения проекта, реализация начата/продолжается)</a:t>
            </a:r>
            <a:endParaRPr lang="ru-RU" sz="2000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spcBef>
                <a:spcPts val="1200"/>
              </a:spcBef>
            </a:pPr>
            <a:endParaRPr lang="ru-RU" sz="20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Овал 8"/>
          <p:cNvSpPr/>
          <p:nvPr/>
        </p:nvSpPr>
        <p:spPr>
          <a:xfrm>
            <a:off x="707844" y="2481189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9090" y="588577"/>
            <a:ext cx="72266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Миссия проекта. Цели и задачи проекта</a:t>
            </a:r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7400" y="2463800"/>
            <a:ext cx="546735" cy="88265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5400" dirty="0">
                <a:solidFill>
                  <a:srgbClr val="A72E88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.</a:t>
            </a:r>
            <a:endParaRPr lang="ru-RU" sz="5400" dirty="0">
              <a:solidFill>
                <a:srgbClr val="A72E88"/>
              </a:solidFill>
              <a:latin typeface="Dita Sweet" panose="02000503090000020004" pitchFamily="5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4540" y="3695700"/>
            <a:ext cx="675005" cy="88138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2.</a:t>
            </a:r>
            <a:endParaRPr lang="ru-RU" sz="5400" dirty="0">
              <a:solidFill>
                <a:srgbClr val="A72E88"/>
              </a:solidFill>
              <a:latin typeface="Dita Sweet" panose="02000503090000020004" pitchFamily="5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1282" y="4849361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3.</a:t>
            </a:r>
            <a:endParaRPr lang="ru-RU" sz="5400" dirty="0">
              <a:solidFill>
                <a:srgbClr val="A72E88"/>
              </a:solidFill>
              <a:latin typeface="Dita Sweet" panose="02000503090000020004" pitchFamily="50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76315" y="3199130"/>
            <a:ext cx="84264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  <a:endParaRPr lang="ru-RU" sz="5400" dirty="0">
              <a:solidFill>
                <a:srgbClr val="B9D04A"/>
              </a:solidFill>
              <a:latin typeface="Dita Sweet" panose="02000503090000020004" pitchFamily="50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635" y="4004945"/>
            <a:ext cx="52514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  <a:endParaRPr lang="ru-RU" sz="5400" dirty="0">
              <a:solidFill>
                <a:srgbClr val="B9D04A"/>
              </a:solidFill>
              <a:latin typeface="Dita Sweet" panose="02000503090000020004" pitchFamily="50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6503" y="4926831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3.</a:t>
            </a:r>
            <a:endParaRPr lang="ru-RU" sz="5400" dirty="0">
              <a:solidFill>
                <a:srgbClr val="B9D04A"/>
              </a:solidFill>
              <a:latin typeface="Dita Sweet" panose="02000503090000020004" pitchFamily="5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6130" y="1555750"/>
            <a:ext cx="2677160" cy="69088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Playfair Display SemiBold" pitchFamily="2" charset="-52"/>
              </a:rPr>
              <a:t>Цели и задачи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Playfair Display SemiBold" pitchFamily="2" charset="-5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30020" y="3714115"/>
            <a:ext cx="3541395" cy="86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dirty="0">
                <a:latin typeface="Times New Roman" panose="02020603050405020304" charset="0"/>
                <a:cs typeface="Times New Roman" panose="02020603050405020304" charset="0"/>
              </a:rPr>
              <a:t>изучени е влияния здорового образа жизни на качество жизни</a:t>
            </a:r>
            <a:endParaRPr lang="ru-RU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30020" y="4781550"/>
            <a:ext cx="3541395" cy="9893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dirty="0">
                <a:latin typeface="Times New Roman" panose="02020603050405020304" charset="0"/>
                <a:cs typeface="Times New Roman" panose="02020603050405020304" charset="0"/>
              </a:rPr>
              <a:t>формирование позитивных </a:t>
            </a:r>
            <a:r>
              <a:rPr lang="ru-RU" dirty="0">
                <a:latin typeface="Times New Roman" panose="02020603050405020304" charset="0"/>
                <a:cs typeface="Times New Roman" panose="02020603050405020304" charset="0"/>
              </a:rPr>
              <a:t>привычек в еде, создание условий для активного отдыха</a:t>
            </a:r>
            <a:endParaRPr lang="ru-RU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13320" y="3346450"/>
            <a:ext cx="31559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charset="0"/>
                <a:cs typeface="Times New Roman" panose="02020603050405020304" charset="0"/>
              </a:rPr>
              <a:t>изучить основные принципы здорового образа жизни</a:t>
            </a:r>
            <a:endParaRPr lang="ru-RU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99350" y="4175125"/>
            <a:ext cx="36468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charset="0"/>
                <a:cs typeface="Times New Roman" panose="02020603050405020304" charset="0"/>
              </a:rPr>
              <a:t>оценить текущее состояние целевой аудитории</a:t>
            </a:r>
            <a:endParaRPr lang="ru-RU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Текстовое поле 1"/>
          <p:cNvSpPr txBox="1"/>
          <p:nvPr/>
        </p:nvSpPr>
        <p:spPr>
          <a:xfrm>
            <a:off x="1456690" y="2534920"/>
            <a:ext cx="3652520" cy="8235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Повышение осведомленности о преимуществах здорового образа жизни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Текстовое поле 2"/>
          <p:cNvSpPr txBox="1"/>
          <p:nvPr/>
        </p:nvSpPr>
        <p:spPr>
          <a:xfrm>
            <a:off x="7499350" y="5055235"/>
            <a:ext cx="3184525" cy="9391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разработка и распространение учебных материалов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5" name="Текстовое поле 14"/>
          <p:cNvSpPr txBox="1"/>
          <p:nvPr/>
        </p:nvSpPr>
        <p:spPr>
          <a:xfrm>
            <a:off x="5551170" y="59156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ru-RU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9090" y="588577"/>
            <a:ext cx="11054080" cy="31076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Суть проекта</a:t>
            </a:r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  <a:p>
            <a:pPr algn="l"/>
            <a:r>
              <a:rPr lang="ru-RU" sz="2800" dirty="0">
                <a:sym typeface="+mn-ea"/>
              </a:rPr>
              <a:t> Изучение и важной и актуальной темы </a:t>
            </a:r>
            <a:endParaRPr lang="ru-RU" sz="2800" dirty="0">
              <a:sym typeface="+mn-ea"/>
            </a:endParaRPr>
          </a:p>
          <a:p>
            <a:pPr algn="l"/>
            <a:r>
              <a:rPr lang="ru-RU" sz="2800" dirty="0">
                <a:sym typeface="+mn-ea"/>
              </a:rPr>
              <a:t>которая имеет непосредственное отношение к каждому человеку.</a:t>
            </a:r>
            <a:endParaRPr lang="ru-RU" sz="2800" dirty="0">
              <a:sym typeface="+mn-ea"/>
            </a:endParaRPr>
          </a:p>
          <a:p>
            <a:pPr algn="l"/>
            <a:r>
              <a:rPr lang="ru-RU" sz="2800" dirty="0">
                <a:sym typeface="+mn-ea"/>
              </a:rPr>
              <a:t>Создание активной среды у школьников для формирования </a:t>
            </a:r>
            <a:endParaRPr lang="ru-RU" sz="2800" dirty="0">
              <a:sym typeface="+mn-ea"/>
            </a:endParaRPr>
          </a:p>
          <a:p>
            <a:pPr algn="l"/>
            <a:r>
              <a:rPr lang="ru-RU" sz="2800" dirty="0">
                <a:sym typeface="+mn-ea"/>
              </a:rPr>
              <a:t>понимания ценности здоровья и ответственности за свое благополучие</a:t>
            </a:r>
            <a:endParaRPr lang="ru-RU" sz="2800" dirty="0">
              <a:sym typeface="+mn-ea"/>
            </a:endParaRPr>
          </a:p>
          <a:p>
            <a:pPr algn="l"/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  <a:p>
            <a:pPr algn="l"/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8" name="Прямоугольник: скругленные углы 11"/>
          <p:cNvSpPr/>
          <p:nvPr/>
        </p:nvSpPr>
        <p:spPr>
          <a:xfrm>
            <a:off x="1166495" y="3110865"/>
            <a:ext cx="9658350" cy="157670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r>
              <a:rPr lang="ru-RU" sz="3200" i="1" dirty="0">
                <a:latin typeface="Times New Roman" panose="02020603050405020304" charset="0"/>
                <a:cs typeface="Times New Roman" panose="02020603050405020304" charset="0"/>
              </a:rPr>
              <a:t>Исследование конкретных аспектов здорового образа жизни</a:t>
            </a:r>
            <a:endParaRPr lang="ru-RU" sz="3200" i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Прямоугольник: скругленные углы 15"/>
          <p:cNvSpPr/>
          <p:nvPr/>
        </p:nvSpPr>
        <p:spPr>
          <a:xfrm>
            <a:off x="1099185" y="4822825"/>
            <a:ext cx="9658350" cy="146875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>
                <a:latin typeface="Times New Roman" panose="02020603050405020304" charset="0"/>
                <a:cs typeface="Times New Roman" panose="02020603050405020304" charset="0"/>
              </a:rPr>
              <a:t>Выявление взаимосвязи между ЗОЖ и состоянием здоровья </a:t>
            </a:r>
            <a:endParaRPr lang="ru-RU" sz="3200" i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8805" y="370205"/>
            <a:ext cx="3432175" cy="6223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Механика проекта</a:t>
            </a:r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8805" y="983615"/>
            <a:ext cx="10730865" cy="23399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Проект «Сделай свой выбор» носит просветительский характер.Основная идея проекта -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реализация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комплекса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мероприятий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направленных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на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пропаганду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здорового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образа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жизни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через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личное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участие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каждого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школьника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в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социальных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акциях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проектах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-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презентациях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спортивных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соревнованиях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игровых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занятиях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веселых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стартах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тренингах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фотоконкурсах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создании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видеороликов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полиграфической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символики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встречах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творчестве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и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т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r>
              <a:rPr lang="en-US" altLang="en-US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д</a:t>
            </a:r>
            <a:r>
              <a:rPr lang="en-US" altLang="ru-RU" sz="16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lang="ru-RU" sz="1600" dirty="0"/>
          </a:p>
        </p:txBody>
      </p:sp>
      <p:sp>
        <p:nvSpPr>
          <p:cNvPr id="8" name="Прямоугольник: скругленные углы 6"/>
          <p:cNvSpPr/>
          <p:nvPr/>
        </p:nvSpPr>
        <p:spPr>
          <a:xfrm>
            <a:off x="598805" y="2240280"/>
            <a:ext cx="6670040" cy="215773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реализация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личного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потенциала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школьников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;</a:t>
            </a:r>
            <a:endParaRPr lang="en-US" altLang="ru-RU" dirty="0">
              <a:solidFill>
                <a:schemeClr val="bg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удовлетворение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потребности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общения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с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единомышленниками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;</a:t>
            </a:r>
            <a:endParaRPr lang="en-US" altLang="ru-RU" dirty="0">
              <a:solidFill>
                <a:schemeClr val="bg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развитие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лидерских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качеств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организаторских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способностей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навыков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социального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проектирования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;</a:t>
            </a:r>
            <a:endParaRPr lang="en-US" altLang="ru-RU" dirty="0">
              <a:solidFill>
                <a:schemeClr val="bg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увеличение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физической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активности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;</a:t>
            </a:r>
            <a:endParaRPr lang="en-US" altLang="ru-RU" dirty="0">
              <a:solidFill>
                <a:schemeClr val="bg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улучшение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эмоционального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здоровья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,</a:t>
            </a:r>
            <a:endParaRPr lang="en-US" altLang="ru-RU" dirty="0">
              <a:solidFill>
                <a:schemeClr val="bg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увеличение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команды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добровольцев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;</a:t>
            </a:r>
            <a:endParaRPr lang="en-US" altLang="ru-RU" dirty="0">
              <a:solidFill>
                <a:schemeClr val="bg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приобретение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навыков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отказа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от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употребления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табака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алкоголя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наркотиков</a:t>
            </a:r>
            <a:r>
              <a:rPr lang="en-US" altLang="ru-RU" sz="1400" dirty="0">
                <a:solidFill>
                  <a:schemeClr val="bg1"/>
                </a:solidFill>
                <a:latin typeface="Times New Roman" panose="02020603050405020304" charset="0"/>
                <a:cs typeface="Times New Roman" panose="02020603050405020304" charset="0"/>
              </a:rPr>
              <a:t>;</a:t>
            </a:r>
            <a:endParaRPr lang="en-US" altLang="ru-RU" sz="1400" dirty="0">
              <a:solidFill>
                <a:schemeClr val="bg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Прямоугольник: скругленные углы 7"/>
          <p:cNvSpPr/>
          <p:nvPr/>
        </p:nvSpPr>
        <p:spPr>
          <a:xfrm>
            <a:off x="7522210" y="3102610"/>
            <a:ext cx="4070985" cy="116459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>
                <a:latin typeface="Times New Roman" panose="02020603050405020304" charset="0"/>
                <a:cs typeface="Times New Roman" panose="02020603050405020304" charset="0"/>
              </a:rPr>
              <a:t>Инструменты:</a:t>
            </a:r>
            <a:endParaRPr lang="ru-RU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dirty="0">
                <a:latin typeface="Times New Roman" panose="02020603050405020304" charset="0"/>
                <a:cs typeface="Times New Roman" panose="02020603050405020304" charset="0"/>
              </a:rPr>
              <a:t>1. спортивные мероприятия</a:t>
            </a:r>
            <a:endParaRPr lang="ru-RU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dirty="0">
                <a:latin typeface="Times New Roman" panose="02020603050405020304" charset="0"/>
                <a:cs typeface="Times New Roman" panose="02020603050405020304" charset="0"/>
              </a:rPr>
              <a:t>2. анкетирование</a:t>
            </a:r>
            <a:endParaRPr lang="ru-RU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sz="1400" dirty="0">
                <a:latin typeface="Times New Roman" panose="02020603050405020304" charset="0"/>
                <a:cs typeface="Times New Roman" panose="02020603050405020304" charset="0"/>
              </a:rPr>
              <a:t>3. </a:t>
            </a:r>
            <a:r>
              <a:rPr lang="ru-RU" dirty="0">
                <a:latin typeface="Times New Roman" panose="02020603050405020304" charset="0"/>
                <a:cs typeface="Times New Roman" panose="02020603050405020304" charset="0"/>
              </a:rPr>
              <a:t>исследование и анализ</a:t>
            </a:r>
            <a:endParaRPr lang="ru-RU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Прямоугольник: скругленные углы 8"/>
          <p:cNvSpPr/>
          <p:nvPr/>
        </p:nvSpPr>
        <p:spPr>
          <a:xfrm>
            <a:off x="598805" y="4568190"/>
            <a:ext cx="10993755" cy="214122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>
                <a:latin typeface="Times New Roman" panose="02020603050405020304" charset="0"/>
                <a:cs typeface="Times New Roman" panose="02020603050405020304" charset="0"/>
              </a:rPr>
              <a:t>Последовательность:</a:t>
            </a:r>
            <a:endParaRPr lang="ru-RU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dirty="0">
                <a:latin typeface="Times New Roman" panose="02020603050405020304" charset="0"/>
                <a:cs typeface="Times New Roman" panose="02020603050405020304" charset="0"/>
              </a:rPr>
              <a:t>1. подготовительный этап (формирование команды,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проведение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организационно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-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методической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работы</a:t>
            </a:r>
            <a:r>
              <a:rPr lang="ru-RU" altLang="en-US" dirty="0">
                <a:latin typeface="Times New Roman" panose="02020603050405020304" charset="0"/>
                <a:cs typeface="Times New Roman" panose="02020603050405020304" charset="0"/>
              </a:rPr>
              <a:t>)</a:t>
            </a:r>
            <a:endParaRPr lang="en-US" altLang="en-US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dirty="0">
                <a:latin typeface="Times New Roman" panose="02020603050405020304" charset="0"/>
                <a:cs typeface="Times New Roman" panose="02020603050405020304" charset="0"/>
              </a:rPr>
              <a:t>2. основной (к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омплекс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мероприятий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направленный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на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увеличение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физической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двигательной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активности</a:t>
            </a:r>
            <a:r>
              <a:rPr lang="ru-RU" altLang="en-US" dirty="0">
                <a:latin typeface="Times New Roman" panose="02020603050405020304" charset="0"/>
                <a:cs typeface="Times New Roman" panose="02020603050405020304" charset="0"/>
              </a:rPr>
              <a:t>: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Игровые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занятия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упражнения</a:t>
            </a:r>
            <a:r>
              <a:rPr lang="ru-RU" altLang="en-US" dirty="0">
                <a:latin typeface="Times New Roman" panose="02020603050405020304" charset="0"/>
                <a:cs typeface="Times New Roman" panose="02020603050405020304" charset="0"/>
              </a:rPr>
              <a:t>,п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одвижные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игры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на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свежем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воздухе</a:t>
            </a:r>
            <a:r>
              <a:rPr lang="ru-RU" altLang="en-US" dirty="0">
                <a:latin typeface="Times New Roman" panose="02020603050405020304" charset="0"/>
                <a:cs typeface="Times New Roman" panose="02020603050405020304" charset="0"/>
              </a:rPr>
              <a:t>,с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портивные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игры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на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площадке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спортивном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зале</a:t>
            </a:r>
            <a:r>
              <a:rPr lang="ru-RU" altLang="en-US" dirty="0">
                <a:latin typeface="Times New Roman" panose="02020603050405020304" charset="0"/>
                <a:cs typeface="Times New Roman" panose="02020603050405020304" charset="0"/>
              </a:rPr>
              <a:t>)</a:t>
            </a:r>
            <a:endParaRPr lang="en-US" altLang="en-US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dirty="0">
                <a:latin typeface="Times New Roman" panose="02020603050405020304" charset="0"/>
                <a:cs typeface="Times New Roman" panose="02020603050405020304" charset="0"/>
              </a:rPr>
              <a:t>3. заключительный (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изготовление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печатной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продукции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(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буклеты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блокноты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, 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тетради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значки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с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элементами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социальной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рекламы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направлении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ЗОЖ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)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распространение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; </a:t>
            </a:r>
            <a:endParaRPr lang="en-US" altLang="ru-RU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создание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информационно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-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методической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базы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по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вопросам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профилактики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ПАВ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и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пропаганды</a:t>
            </a:r>
            <a:r>
              <a:rPr lang="en-US" altLang="ru-RU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dirty="0">
                <a:latin typeface="Times New Roman" panose="02020603050405020304" charset="0"/>
                <a:cs typeface="Times New Roman" panose="02020603050405020304" charset="0"/>
              </a:rPr>
              <a:t>ЗОЖ</a:t>
            </a:r>
            <a:endParaRPr lang="en-US" altLang="en-US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9090" y="588577"/>
            <a:ext cx="5606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Основные результаты проекта</a:t>
            </a:r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8" name="Овал 9"/>
          <p:cNvSpPr/>
          <p:nvPr/>
        </p:nvSpPr>
        <p:spPr>
          <a:xfrm>
            <a:off x="708025" y="1716405"/>
            <a:ext cx="239395" cy="222885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10"/>
          <p:cNvSpPr/>
          <p:nvPr/>
        </p:nvSpPr>
        <p:spPr>
          <a:xfrm>
            <a:off x="707844" y="2627939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11"/>
          <p:cNvSpPr/>
          <p:nvPr/>
        </p:nvSpPr>
        <p:spPr>
          <a:xfrm>
            <a:off x="708025" y="3370580"/>
            <a:ext cx="239395" cy="257810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2"/>
          <p:cNvSpPr/>
          <p:nvPr/>
        </p:nvSpPr>
        <p:spPr>
          <a:xfrm>
            <a:off x="707844" y="4174327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3"/>
          <p:cNvSpPr/>
          <p:nvPr/>
        </p:nvSpPr>
        <p:spPr>
          <a:xfrm>
            <a:off x="707844" y="4799034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96645" y="1482725"/>
            <a:ext cx="10324465" cy="8108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вовлечение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максимального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количества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школьников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в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системную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работу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по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формированию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ЗОЖ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;</a:t>
            </a:r>
            <a:endParaRPr lang="ru-RU" sz="20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97280" y="2282825"/>
            <a:ext cx="10324465" cy="12687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формирование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у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учащихся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практических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навыков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безопасного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поведения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(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отказа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от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алкоголя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en-US" sz="2000" dirty="0">
                <a:latin typeface="Times New Roman" panose="02020603050405020304" charset="0"/>
                <a:cs typeface="Times New Roman" panose="02020603050405020304" charset="0"/>
              </a:rPr>
              <a:t>курения</a:t>
            </a:r>
            <a:r>
              <a:rPr lang="en-US" altLang="ru-RU" sz="2000" dirty="0">
                <a:latin typeface="Times New Roman" panose="02020603050405020304" charset="0"/>
                <a:cs typeface="Times New Roman" panose="02020603050405020304" charset="0"/>
              </a:rPr>
              <a:t>);</a:t>
            </a:r>
            <a:endParaRPr lang="ru-RU" sz="20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96645" y="3299460"/>
            <a:ext cx="10324465" cy="5683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sz="2000" dirty="0">
                <a:latin typeface="Times New Roman" panose="02020603050405020304" charset="0"/>
                <a:cs typeface="Times New Roman" panose="02020603050405020304" charset="0"/>
              </a:rPr>
              <a:t>увеличение интереса к здоровому питанию и физической активности</a:t>
            </a:r>
            <a:endParaRPr lang="ru-RU" sz="20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96871" y="4093914"/>
            <a:ext cx="10324662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charset="0"/>
                <a:cs typeface="Times New Roman" panose="02020603050405020304" charset="0"/>
              </a:rPr>
              <a:t>формирование новых полезных привычек у участников</a:t>
            </a:r>
            <a:endParaRPr lang="ru-RU" sz="20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96871" y="4718621"/>
            <a:ext cx="10324662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charset="0"/>
                <a:cs typeface="Times New Roman" panose="02020603050405020304" charset="0"/>
              </a:rPr>
              <a:t>рост числа людей регулярно занимающихся спортом</a:t>
            </a:r>
            <a:endParaRPr lang="ru-RU" sz="20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9090" y="588577"/>
            <a:ext cx="59346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Информация о текущем статусе </a:t>
            </a:r>
            <a:b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</a:br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реализации проекта</a:t>
            </a:r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8" name="Прямоугольник: скругленные углы 19"/>
          <p:cNvSpPr/>
          <p:nvPr/>
        </p:nvSpPr>
        <p:spPr>
          <a:xfrm>
            <a:off x="598805" y="2454910"/>
            <a:ext cx="6775450" cy="286448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1</a:t>
            </a:r>
            <a:r>
              <a:rPr lang="ru-RU" dirty="0">
                <a:latin typeface="Times New Roman" panose="02020603050405020304" charset="0"/>
                <a:cs typeface="Times New Roman" panose="02020603050405020304" charset="0"/>
              </a:rPr>
              <a:t>.Проведение спортивных игр, конкурсов и эстафет. </a:t>
            </a:r>
            <a:endParaRPr lang="ru-RU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dirty="0">
                <a:latin typeface="Times New Roman" panose="02020603050405020304" charset="0"/>
                <a:cs typeface="Times New Roman" panose="02020603050405020304" charset="0"/>
              </a:rPr>
              <a:t>2. Конкурс рисунков «Мы за здоровый образ жизни»</a:t>
            </a:r>
            <a:endParaRPr lang="ru-RU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dirty="0">
                <a:latin typeface="Times New Roman" panose="02020603050405020304" charset="0"/>
                <a:cs typeface="Times New Roman" panose="02020603050405020304" charset="0"/>
              </a:rPr>
              <a:t>3. Конкурс Сиен газет «Скажем нет вредным привычкам»</a:t>
            </a:r>
            <a:endParaRPr lang="ru-RU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dirty="0">
                <a:latin typeface="Times New Roman" panose="02020603050405020304" charset="0"/>
                <a:cs typeface="Times New Roman" panose="02020603050405020304" charset="0"/>
              </a:rPr>
              <a:t>4. День Здоровья «Спортивны квест»</a:t>
            </a:r>
            <a:endParaRPr lang="ru-RU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Прямоугольник: скругленные углы 22"/>
          <p:cNvSpPr/>
          <p:nvPr/>
        </p:nvSpPr>
        <p:spPr>
          <a:xfrm>
            <a:off x="8106410" y="3465195"/>
            <a:ext cx="3486785" cy="88900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en-US" altLang="ru-RU" dirty="0"/>
              <a:t>https://vk.com/club219651170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4855</Words>
  <Application>WPS Presentation</Application>
  <PresentationFormat>Widescreen</PresentationFormat>
  <Paragraphs>161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6" baseType="lpstr">
      <vt:lpstr>Arial</vt:lpstr>
      <vt:lpstr>SimSun</vt:lpstr>
      <vt:lpstr>Wingdings</vt:lpstr>
      <vt:lpstr>Playfair Display</vt:lpstr>
      <vt:lpstr>Segoe Print</vt:lpstr>
      <vt:lpstr>Playfair Display SemiBold</vt:lpstr>
      <vt:lpstr>Dita Sweet</vt:lpstr>
      <vt:lpstr>Times New Roman</vt:lpstr>
      <vt:lpstr>Calibri</vt:lpstr>
      <vt:lpstr>Microsoft YaHei</vt:lpstr>
      <vt:lpstr>Arial Unicode MS</vt:lpstr>
      <vt:lpstr>Calibri Light</vt:lpstr>
      <vt:lpstr>Yu Gothic UI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valen</cp:lastModifiedBy>
  <cp:revision>5</cp:revision>
  <dcterms:created xsi:type="dcterms:W3CDTF">2025-03-26T12:04:00Z</dcterms:created>
  <dcterms:modified xsi:type="dcterms:W3CDTF">2025-04-05T07:20:16Z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3678E88721D44CB69361949ABE867EB6_12</vt:lpwstr>
  </property>
  <property fmtid="{D5CDD505-2E9C-101B-9397-08002B2CF9AE}" pid="3" name="KSOProductBuildVer">
    <vt:lpwstr>1049-12.2.0.20326</vt:lpwstr>
  </property>
</Properties>
</file>