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81" r:id="rId4"/>
    <p:sldId id="275" r:id="rId5"/>
    <p:sldId id="285" r:id="rId6"/>
    <p:sldId id="284" r:id="rId7"/>
    <p:sldId id="286" r:id="rId8"/>
    <p:sldId id="287" r:id="rId9"/>
    <p:sldId id="283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E88"/>
    <a:srgbClr val="8ABE27"/>
    <a:srgbClr val="055CAB"/>
    <a:srgbClr val="FF0066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2" autoAdjust="0"/>
    <p:restoredTop sz="94660"/>
  </p:normalViewPr>
  <p:slideViewPr>
    <p:cSldViewPr>
      <p:cViewPr>
        <p:scale>
          <a:sx n="75" d="100"/>
          <a:sy n="75" d="100"/>
        </p:scale>
        <p:origin x="2189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8ABE27">
                  <a:alpha val="90000"/>
                </a:srgbClr>
              </a:solidFill>
              <a:ln w="19050">
                <a:solidFill>
                  <a:srgbClr val="A72E88"/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rgbClr val="A72E88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F25-4BBC-ADFB-6306FEB76D52}"/>
              </c:ext>
            </c:extLst>
          </c:dPt>
          <c:dPt>
            <c:idx val="1"/>
            <c:bubble3D val="0"/>
            <c:spPr>
              <a:solidFill>
                <a:srgbClr val="A72E88">
                  <a:alpha val="90000"/>
                </a:srgb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CF25-4BBC-ADFB-6306FEB76D52}"/>
              </c:ext>
            </c:extLst>
          </c:dPt>
          <c:dLbls>
            <c:dLbl>
              <c:idx val="0"/>
              <c:layout>
                <c:manualLayout>
                  <c:x val="-3.7177725392976875E-2"/>
                  <c:y val="-5.100893683274933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rgbClr val="8ABE27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CF65197C-70CB-4362-B6D8-7F7ECECC24A4}" type="CATEGORYNAME">
                      <a:rPr lang="ru-RU" dirty="0">
                        <a:solidFill>
                          <a:srgbClr val="8ABE27"/>
                        </a:solidFill>
                      </a:rPr>
                      <a:pPr>
                        <a:defRPr>
                          <a:solidFill>
                            <a:srgbClr val="8ABE27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8ABE27"/>
                        </a:solidFill>
                      </a:rPr>
                      <a:t>
</a:t>
                    </a:r>
                    <a:fld id="{D38483FD-EABA-4C48-A332-663B245E2E71}" type="VALUE">
                      <a:rPr lang="ru-RU" baseline="0" smtClean="0">
                        <a:solidFill>
                          <a:srgbClr val="8ABE27"/>
                        </a:solidFill>
                      </a:rPr>
                      <a:pPr>
                        <a:defRPr>
                          <a:solidFill>
                            <a:srgbClr val="8ABE27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rgbClr val="8ABE27"/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rgbClr val="8ABE27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rgbClr val="8ABE27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3535993869592"/>
                      <c:h val="0.285865773388322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25-4BBC-ADFB-6306FEB76D52}"/>
                </c:ext>
              </c:extLst>
            </c:dLbl>
            <c:dLbl>
              <c:idx val="1"/>
              <c:layout>
                <c:manualLayout>
                  <c:x val="2.5756520095678151E-2"/>
                  <c:y val="2.0292727151613732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rgbClr val="A72E88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D598E818-E63E-4152-BEC2-4C9FE2C2FB40}" type="CATEGORYNAME">
                      <a:rPr lang="ru-RU" dirty="0">
                        <a:solidFill>
                          <a:srgbClr val="A72E88"/>
                        </a:solidFill>
                      </a:rPr>
                      <a:pPr>
                        <a:defRPr>
                          <a:solidFill>
                            <a:srgbClr val="A72E88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A72E88"/>
                        </a:solidFill>
                      </a:rPr>
                      <a:t>
</a:t>
                    </a:r>
                    <a:fld id="{A8EAF825-11BD-4339-92A0-2104EDCE2297}" type="VALUE">
                      <a:rPr lang="ru-RU" baseline="0" smtClean="0">
                        <a:solidFill>
                          <a:srgbClr val="A72E88"/>
                        </a:solidFill>
                      </a:rPr>
                      <a:pPr>
                        <a:defRPr>
                          <a:solidFill>
                            <a:srgbClr val="A72E88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rgbClr val="A72E88"/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rgbClr val="A72E88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rgbClr val="A72E88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75187561188615"/>
                      <c:h val="0.27063946790420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25-4BBC-ADFB-6306FEB76D52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ИИ</c:v>
                </c:pt>
                <c:pt idx="1">
                  <c:v>ГИ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0.79800000000000004</c:v>
                </c:pt>
                <c:pt idx="1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5-4BBC-ADFB-6306FEB76D5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инсульты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ABE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E29-4A1D-A6E1-75C9E1F4EC8F}"/>
              </c:ext>
            </c:extLst>
          </c:dPt>
          <c:dPt>
            <c:idx val="1"/>
            <c:invertIfNegative val="0"/>
            <c:bubble3D val="0"/>
            <c:spPr>
              <a:solidFill>
                <a:srgbClr val="A72E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E29-4A1D-A6E1-75C9E1F4EC8F}"/>
              </c:ext>
            </c:extLst>
          </c:dPt>
          <c:dPt>
            <c:idx val="2"/>
            <c:invertIfNegative val="0"/>
            <c:bubble3D val="0"/>
            <c:spPr>
              <a:solidFill>
                <a:srgbClr val="8ABE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B6E-4EF3-82AF-A5E03EE6D76B}"/>
              </c:ext>
            </c:extLst>
          </c:dPt>
          <c:dPt>
            <c:idx val="3"/>
            <c:invertIfNegative val="0"/>
            <c:bubble3D val="0"/>
            <c:spPr>
              <a:solidFill>
                <a:srgbClr val="A72E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6E-4EF3-82AF-A5E03EE6D76B}"/>
              </c:ext>
            </c:extLst>
          </c:dPt>
          <c:dPt>
            <c:idx val="4"/>
            <c:invertIfNegative val="0"/>
            <c:bubble3D val="0"/>
            <c:spPr>
              <a:solidFill>
                <a:srgbClr val="8ABE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6E-4EF3-82AF-A5E03EE6D76B}"/>
              </c:ext>
            </c:extLst>
          </c:dPt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смерть в остром периоде</c:v>
                </c:pt>
                <c:pt idx="2">
                  <c:v>повторные </c:v>
                </c:pt>
                <c:pt idx="3">
                  <c:v>в течение 1 года</c:v>
                </c:pt>
                <c:pt idx="4">
                  <c:v>в течение 5 лет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0.33</c:v>
                </c:pt>
                <c:pt idx="2">
                  <c:v>0.32</c:v>
                </c:pt>
                <c:pt idx="3">
                  <c:v>0.02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E-4EF3-82AF-A5E03EE6D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4422328"/>
        <c:axId val="444423640"/>
      </c:barChart>
      <c:catAx>
        <c:axId val="444422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4423640"/>
        <c:crosses val="autoZero"/>
        <c:auto val="1"/>
        <c:lblAlgn val="ctr"/>
        <c:lblOffset val="100"/>
        <c:noMultiLvlLbl val="0"/>
      </c:catAx>
      <c:valAx>
        <c:axId val="444423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4422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7708-408A-4AB4-98B0-0FFEFE687CF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7245-3403-4166-8107-5E07FB715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2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7708-408A-4AB4-98B0-0FFEFE687CF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7245-3403-4166-8107-5E07FB715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4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7708-408A-4AB4-98B0-0FFEFE687CF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7245-3403-4166-8107-5E07FB715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2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7708-408A-4AB4-98B0-0FFEFE687CF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7245-3403-4166-8107-5E07FB715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1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7708-408A-4AB4-98B0-0FFEFE687CF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7245-3403-4166-8107-5E07FB715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76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7708-408A-4AB4-98B0-0FFEFE687CF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7245-3403-4166-8107-5E07FB715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3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7708-408A-4AB4-98B0-0FFEFE687CF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7245-3403-4166-8107-5E07FB715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7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7708-408A-4AB4-98B0-0FFEFE687CF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7245-3403-4166-8107-5E07FB715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4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7708-408A-4AB4-98B0-0FFEFE687CF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7245-3403-4166-8107-5E07FB715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73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7708-408A-4AB4-98B0-0FFEFE687CF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7245-3403-4166-8107-5E07FB715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18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7708-408A-4AB4-98B0-0FFEFE687CF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7245-3403-4166-8107-5E07FB715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2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97708-408A-4AB4-98B0-0FFEFE687CF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F7245-3403-4166-8107-5E07FB715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7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3565" y="1484786"/>
            <a:ext cx="6108431" cy="2258565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>
                <a:solidFill>
                  <a:srgbClr val="A72E88"/>
                </a:solidFill>
              </a:rPr>
              <a:t>Персонифицированная медицина во вторичной профилактике острой церебральной ишемии у женщин в Дагестане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3565" y="4149081"/>
            <a:ext cx="6108430" cy="2376264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8ABE27"/>
                </a:solidFill>
              </a:rPr>
              <a:t>Ксения Манышева</a:t>
            </a:r>
          </a:p>
        </p:txBody>
      </p:sp>
      <p:pic>
        <p:nvPicPr>
          <p:cNvPr id="24577" name="Picture 1" descr="C:\Users\Ksun\Downloads\1038_oooo.pl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058" y="3212978"/>
            <a:ext cx="1466477" cy="1466477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38" y="1624881"/>
            <a:ext cx="2200582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Ksun\Downloads\1038_oooo.pl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5204" y="4509122"/>
            <a:ext cx="1614909" cy="161490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74055" y="3359183"/>
            <a:ext cx="5997202" cy="15121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ABE27"/>
                </a:solidFill>
              </a:rPr>
              <a:t>manyshevakb@gmail.com</a:t>
            </a:r>
            <a:r>
              <a:rPr lang="en-US" dirty="0" smtClean="0">
                <a:solidFill>
                  <a:srgbClr val="8ABE27"/>
                </a:solidFill>
              </a:rPr>
              <a:t/>
            </a:r>
            <a:br>
              <a:rPr lang="en-US" dirty="0" smtClean="0">
                <a:solidFill>
                  <a:srgbClr val="8ABE27"/>
                </a:solidFill>
              </a:rPr>
            </a:br>
            <a:endParaRPr lang="ru-RU" dirty="0">
              <a:solidFill>
                <a:srgbClr val="8ABE2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365" y="1893277"/>
            <a:ext cx="2200582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59478"/>
            <a:ext cx="2242592" cy="639762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rgbClr val="8ABE27"/>
                </a:solidFill>
              </a:rPr>
              <a:t>Leroy</a:t>
            </a:r>
            <a:r>
              <a:rPr lang="en-US" sz="2200" b="0" dirty="0">
                <a:solidFill>
                  <a:srgbClr val="8ABE27"/>
                </a:solidFill>
              </a:rPr>
              <a:t> </a:t>
            </a:r>
            <a:r>
              <a:rPr lang="en-US" sz="2200" dirty="0">
                <a:solidFill>
                  <a:srgbClr val="8ABE27"/>
                </a:solidFill>
              </a:rPr>
              <a:t>Hood</a:t>
            </a:r>
            <a:endParaRPr lang="ru-RU" sz="2200" dirty="0">
              <a:solidFill>
                <a:srgbClr val="8ABE27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3264314" y="1559478"/>
            <a:ext cx="2603832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>
                <a:solidFill>
                  <a:srgbClr val="8ABE27"/>
                </a:solidFill>
              </a:rPr>
              <a:t>Gabriella </a:t>
            </a:r>
            <a:r>
              <a:rPr lang="en-US" dirty="0" err="1">
                <a:solidFill>
                  <a:srgbClr val="8ABE27"/>
                </a:solidFill>
              </a:rPr>
              <a:t>Pravettoni</a:t>
            </a:r>
            <a:endParaRPr lang="ru-RU" dirty="0">
              <a:solidFill>
                <a:srgbClr val="8ABE27"/>
              </a:solidFill>
            </a:endParaRPr>
          </a:p>
        </p:txBody>
      </p:sp>
      <p:pic>
        <p:nvPicPr>
          <p:cNvPr id="12" name="Picture 2" descr="File:Leroy Hood podium PITT200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6" r="20168"/>
          <a:stretch/>
        </p:blipFill>
        <p:spPr bwMode="auto">
          <a:xfrm>
            <a:off x="179512" y="2353951"/>
            <a:ext cx="2929874" cy="334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tream [2014mssr2] Gabriella Pravettoni et Alessandra Gorini, Patient  empowerment and P-medecine by Cancéropôle Ile-de-France | Listen online for  free on SoundCloud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" t="12885" r="52416" b="25270"/>
          <a:stretch/>
        </p:blipFill>
        <p:spPr bwMode="auto">
          <a:xfrm>
            <a:off x="3275857" y="2353951"/>
            <a:ext cx="2592288" cy="334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9"/>
          <p:cNvSpPr txBox="1">
            <a:spLocks/>
          </p:cNvSpPr>
          <p:nvPr/>
        </p:nvSpPr>
        <p:spPr>
          <a:xfrm>
            <a:off x="6209723" y="1559478"/>
            <a:ext cx="2610751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solidFill>
                  <a:srgbClr val="8ABE27"/>
                </a:solidFill>
              </a:rPr>
              <a:t>Alessandra </a:t>
            </a:r>
            <a:r>
              <a:rPr lang="en-US" sz="2200" dirty="0" err="1">
                <a:solidFill>
                  <a:srgbClr val="8ABE27"/>
                </a:solidFill>
              </a:rPr>
              <a:t>Gorini</a:t>
            </a:r>
            <a:endParaRPr lang="ru-RU" sz="2200" dirty="0">
              <a:solidFill>
                <a:srgbClr val="8ABE27"/>
              </a:solidFill>
            </a:endParaRPr>
          </a:p>
        </p:txBody>
      </p:sp>
      <p:pic>
        <p:nvPicPr>
          <p:cNvPr id="15" name="Picture 4" descr="Stream [2014mssr2] Gabriella Pravettoni et Alessandra Gorini, Patient  empowerment and P-medecine by Cancéropôle Ile-de-France | Listen online for  free on SoundClou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5" t="18038" r="3838" b="27848"/>
          <a:stretch/>
        </p:blipFill>
        <p:spPr bwMode="auto">
          <a:xfrm>
            <a:off x="6209723" y="2353953"/>
            <a:ext cx="2610751" cy="336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3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.simplesite.com/i/d9/90/285415630815989977/i285415639384500608._szw1280h128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5" t="13987" r="8849"/>
          <a:stretch/>
        </p:blipFill>
        <p:spPr bwMode="auto">
          <a:xfrm>
            <a:off x="457200" y="692698"/>
            <a:ext cx="8229600" cy="568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427984" y="1916832"/>
            <a:ext cx="1224136" cy="3312368"/>
          </a:xfrm>
          <a:prstGeom prst="ellipse">
            <a:avLst/>
          </a:prstGeom>
          <a:noFill/>
          <a:ln>
            <a:solidFill>
              <a:srgbClr val="055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5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A72E88"/>
                </a:solidFill>
              </a:rPr>
              <a:t>Концепция 5П в медицине</a:t>
            </a:r>
            <a:endParaRPr lang="ru-RU" sz="3000" b="1" dirty="0">
              <a:solidFill>
                <a:srgbClr val="A72E88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343350"/>
              </p:ext>
            </p:extLst>
          </p:nvPr>
        </p:nvGraphicFramePr>
        <p:xfrm>
          <a:off x="539552" y="2049813"/>
          <a:ext cx="8229600" cy="377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>
                  <a:extLst>
                    <a:ext uri="{9D8B030D-6E8A-4147-A177-3AD203B41FA5}">
                      <a16:colId xmlns:a16="http://schemas.microsoft.com/office/drawing/2014/main" val="356573779"/>
                    </a:ext>
                  </a:extLst>
                </a:gridCol>
                <a:gridCol w="5194920">
                  <a:extLst>
                    <a:ext uri="{9D8B030D-6E8A-4147-A177-3AD203B41FA5}">
                      <a16:colId xmlns:a16="http://schemas.microsoft.com/office/drawing/2014/main" val="3269080298"/>
                    </a:ext>
                  </a:extLst>
                </a:gridCol>
              </a:tblGrid>
              <a:tr h="754603">
                <a:tc rowSpan="5">
                  <a:txBody>
                    <a:bodyPr/>
                    <a:lstStyle/>
                    <a:p>
                      <a:endParaRPr lang="ru-RU" sz="2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ерсонифицированная</a:t>
                      </a:r>
                      <a:endParaRPr lang="ru-RU" sz="3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79485"/>
                  </a:ext>
                </a:extLst>
              </a:tr>
              <a:tr h="7546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рофилактическая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193482"/>
                  </a:ext>
                </a:extLst>
              </a:tr>
              <a:tr h="7546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артисипативная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960140"/>
                  </a:ext>
                </a:extLst>
              </a:tr>
              <a:tr h="7546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редиктивная</a:t>
                      </a:r>
                      <a:endParaRPr lang="ru-RU" sz="3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030274"/>
                  </a:ext>
                </a:extLst>
              </a:tr>
              <a:tr h="7546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озитивная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96489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0129" y="2104256"/>
            <a:ext cx="720080" cy="3701008"/>
          </a:xfrm>
          <a:prstGeom prst="rect">
            <a:avLst/>
          </a:prstGeom>
          <a:solidFill>
            <a:srgbClr val="A72E88"/>
          </a:solidFill>
          <a:ln>
            <a:solidFill>
              <a:srgbClr val="A72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2104256"/>
            <a:ext cx="720080" cy="3701008"/>
          </a:xfrm>
          <a:prstGeom prst="rect">
            <a:avLst/>
          </a:prstGeom>
          <a:solidFill>
            <a:srgbClr val="A72E88"/>
          </a:solidFill>
          <a:ln>
            <a:solidFill>
              <a:srgbClr val="A72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049811"/>
            <a:ext cx="2232248" cy="892696"/>
          </a:xfrm>
          <a:prstGeom prst="rect">
            <a:avLst/>
          </a:prstGeom>
          <a:solidFill>
            <a:srgbClr val="A72E88"/>
          </a:solidFill>
          <a:ln>
            <a:solidFill>
              <a:srgbClr val="A72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72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A72E88"/>
                </a:solidFill>
              </a:rPr>
              <a:t>Актуальность научной </a:t>
            </a:r>
            <a:r>
              <a:rPr lang="ru-RU" sz="3000" b="1" dirty="0">
                <a:solidFill>
                  <a:srgbClr val="A72E88"/>
                </a:solidFill>
              </a:rPr>
              <a:t>проблемы</a:t>
            </a:r>
            <a:endParaRPr lang="ru-RU" sz="3000" b="1" dirty="0">
              <a:solidFill>
                <a:srgbClr val="A72E88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4040188" cy="576064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A72E88"/>
                </a:solidFill>
              </a:rPr>
              <a:t>Статистика НАБИ</a:t>
            </a:r>
            <a:endParaRPr lang="ru-RU" sz="2200" dirty="0">
              <a:solidFill>
                <a:srgbClr val="A72E88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43130"/>
              </p:ext>
            </p:extLst>
          </p:nvPr>
        </p:nvGraphicFramePr>
        <p:xfrm>
          <a:off x="457202" y="1916835"/>
          <a:ext cx="3175075" cy="172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7" y="1340769"/>
            <a:ext cx="4041775" cy="576064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A72E88"/>
                </a:solidFill>
              </a:rPr>
              <a:t>Исходы инсульта </a:t>
            </a:r>
            <a:endParaRPr lang="ru-RU" sz="2200" dirty="0">
              <a:solidFill>
                <a:srgbClr val="A72E88"/>
              </a:solidFill>
            </a:endParaRPr>
          </a:p>
        </p:txBody>
      </p:sp>
      <p:graphicFrame>
        <p:nvGraphicFramePr>
          <p:cNvPr id="25" name="Объект 2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82296191"/>
              </p:ext>
            </p:extLst>
          </p:nvPr>
        </p:nvGraphicFramePr>
        <p:xfrm>
          <a:off x="3779912" y="1916835"/>
          <a:ext cx="4906888" cy="158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Средняя продолжительность жизни мужчин в России и в мир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2"/>
          <a:stretch/>
        </p:blipFill>
        <p:spPr bwMode="auto">
          <a:xfrm>
            <a:off x="1977990" y="4336898"/>
            <a:ext cx="5038799" cy="25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Текст 3"/>
          <p:cNvSpPr txBox="1">
            <a:spLocks/>
          </p:cNvSpPr>
          <p:nvPr/>
        </p:nvSpPr>
        <p:spPr>
          <a:xfrm>
            <a:off x="1763688" y="3790447"/>
            <a:ext cx="5400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>
                <a:solidFill>
                  <a:srgbClr val="A72E88"/>
                </a:solidFill>
              </a:rPr>
              <a:t>Средняя продолжительность жизни в РФ</a:t>
            </a:r>
            <a:endParaRPr lang="ru-RU" sz="2200" dirty="0">
              <a:solidFill>
                <a:srgbClr val="A72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A72E88"/>
                </a:solidFill>
              </a:rPr>
              <a:t>Трансляционная медицина</a:t>
            </a:r>
            <a:endParaRPr lang="ru-RU" sz="3000" b="1" dirty="0">
              <a:solidFill>
                <a:srgbClr val="A72E88"/>
              </a:solidFill>
            </a:endParaRPr>
          </a:p>
        </p:txBody>
      </p:sp>
      <p:pic>
        <p:nvPicPr>
          <p:cNvPr id="4098" name="Picture 2" descr="https://research.bigagainstbreastcancer.org/sites/default/files/styles/detailimg/public/translational_research_website_1.png?itok=TWezbP_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20646" r="13128"/>
          <a:stretch/>
        </p:blipFill>
        <p:spPr bwMode="auto">
          <a:xfrm>
            <a:off x="1259632" y="1628802"/>
            <a:ext cx="6696744" cy="41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A72E88"/>
                </a:solidFill>
              </a:rPr>
              <a:t>Реализация проекта</a:t>
            </a:r>
            <a:endParaRPr lang="ru-RU" sz="3000" b="1" dirty="0">
              <a:solidFill>
                <a:srgbClr val="A72E8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П</a:t>
            </a:r>
            <a:r>
              <a:rPr lang="ru-RU" sz="2200" dirty="0"/>
              <a:t>рограмма персонифицированной </a:t>
            </a:r>
            <a:r>
              <a:rPr lang="ru-RU" sz="2200" dirty="0"/>
              <a:t>вторичной профилактики острой церебральной ишемии у </a:t>
            </a:r>
            <a:r>
              <a:rPr lang="ru-RU" sz="2200" dirty="0"/>
              <a:t>женщин включает:</a:t>
            </a:r>
          </a:p>
          <a:p>
            <a:pPr marL="0" indent="0">
              <a:buNone/>
            </a:pPr>
            <a:endParaRPr lang="ru-RU" sz="2200" dirty="0"/>
          </a:p>
          <a:p>
            <a:r>
              <a:rPr lang="ru-RU" sz="2200" dirty="0"/>
              <a:t>анализ </a:t>
            </a:r>
            <a:r>
              <a:rPr lang="ru-RU" sz="2200" dirty="0"/>
              <a:t>взаимосвязи </a:t>
            </a:r>
            <a:r>
              <a:rPr lang="ru-RU" sz="2200" dirty="0"/>
              <a:t>генов </a:t>
            </a:r>
            <a:r>
              <a:rPr lang="ru-RU" sz="2200" dirty="0"/>
              <a:t>FGB, F2, F5, F7, GP1BA, ITGA2, ITGB3, PAI-1, MTRR, MTR, </a:t>
            </a:r>
            <a:r>
              <a:rPr lang="ru-RU" sz="2200" dirty="0"/>
              <a:t>MTHFR с возникновением инсульта;</a:t>
            </a:r>
          </a:p>
          <a:p>
            <a:endParaRPr lang="ru-RU" sz="2200" dirty="0"/>
          </a:p>
          <a:p>
            <a:r>
              <a:rPr lang="ru-RU" sz="2200" dirty="0"/>
              <a:t>и</a:t>
            </a:r>
            <a:r>
              <a:rPr lang="ru-RU" sz="2200" dirty="0"/>
              <a:t>зучение связи </a:t>
            </a:r>
            <a:r>
              <a:rPr lang="ru-RU" sz="2200" dirty="0"/>
              <a:t>показателей системы </a:t>
            </a:r>
            <a:r>
              <a:rPr lang="ru-RU" sz="2200" dirty="0" err="1"/>
              <a:t>гемокоагуляции</a:t>
            </a:r>
            <a:r>
              <a:rPr lang="ru-RU" sz="2200" dirty="0"/>
              <a:t>, липидного и </a:t>
            </a:r>
            <a:r>
              <a:rPr lang="ru-RU" sz="2200" dirty="0" err="1"/>
              <a:t>фолатного</a:t>
            </a:r>
            <a:r>
              <a:rPr lang="ru-RU" sz="2200" dirty="0"/>
              <a:t> обмена с клиническими проявлениями инсульта и генетическими факторами </a:t>
            </a:r>
            <a:r>
              <a:rPr lang="ru-RU" sz="2200" dirty="0"/>
              <a:t>риска;</a:t>
            </a:r>
          </a:p>
          <a:p>
            <a:endParaRPr lang="ru-RU" sz="2200" dirty="0"/>
          </a:p>
          <a:p>
            <a:r>
              <a:rPr lang="ru-RU" sz="2200" dirty="0"/>
              <a:t>разработку индивидуальной концепции </a:t>
            </a:r>
            <a:r>
              <a:rPr lang="ru-RU" sz="2200" dirty="0" err="1"/>
              <a:t>предикции</a:t>
            </a:r>
            <a:r>
              <a:rPr lang="ru-RU" sz="2200" dirty="0"/>
              <a:t> повторного нарушения мозгового </a:t>
            </a:r>
            <a:r>
              <a:rPr lang="ru-RU" sz="2200" dirty="0"/>
              <a:t>кровообращения.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943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A72E88"/>
                </a:solidFill>
              </a:rPr>
              <a:t>Результаты проекта</a:t>
            </a:r>
            <a:endParaRPr lang="ru-RU" sz="3000" b="1" dirty="0">
              <a:solidFill>
                <a:srgbClr val="A72E8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В</a:t>
            </a:r>
            <a:r>
              <a:rPr lang="ru-RU" sz="2200" dirty="0"/>
              <a:t>ыделенные </a:t>
            </a:r>
            <a:r>
              <a:rPr lang="ru-RU" sz="2200" dirty="0"/>
              <a:t>этно-генетические и лабораторные </a:t>
            </a:r>
            <a:r>
              <a:rPr lang="ru-RU" sz="2200" dirty="0"/>
              <a:t>ассоциации положены </a:t>
            </a:r>
            <a:r>
              <a:rPr lang="ru-RU" sz="2200" dirty="0"/>
              <a:t>в </a:t>
            </a:r>
            <a:r>
              <a:rPr lang="ru-RU" sz="2200" dirty="0"/>
              <a:t>основу выявления </a:t>
            </a:r>
            <a:r>
              <a:rPr lang="ru-RU" sz="2200" dirty="0"/>
              <a:t>прогностических критериев предрасположенности к ишемическому </a:t>
            </a:r>
            <a:r>
              <a:rPr lang="ru-RU" sz="2200" dirty="0"/>
              <a:t>инсульту;</a:t>
            </a:r>
          </a:p>
          <a:p>
            <a:endParaRPr lang="ru-RU" sz="2200" dirty="0"/>
          </a:p>
          <a:p>
            <a:r>
              <a:rPr lang="ru-RU" sz="2200" dirty="0"/>
              <a:t>в сотрудничестве с </a:t>
            </a:r>
            <a:r>
              <a:rPr lang="ru-RU" sz="2200" dirty="0"/>
              <a:t>пациентами </a:t>
            </a:r>
            <a:r>
              <a:rPr lang="ru-RU" sz="2200" dirty="0"/>
              <a:t>и членами их </a:t>
            </a:r>
            <a:r>
              <a:rPr lang="ru-RU" sz="2200" dirty="0"/>
              <a:t>семей сформированы профилактические модели;</a:t>
            </a:r>
          </a:p>
          <a:p>
            <a:endParaRPr lang="ru-RU" sz="2200" dirty="0"/>
          </a:p>
          <a:p>
            <a:r>
              <a:rPr lang="ru-RU" sz="2200" dirty="0"/>
              <a:t>п</a:t>
            </a:r>
            <a:r>
              <a:rPr lang="ru-RU" sz="2200" dirty="0"/>
              <a:t>родемонстрирован высокий </a:t>
            </a:r>
            <a:r>
              <a:rPr lang="ru-RU" sz="2200" dirty="0" err="1"/>
              <a:t>комплаенс</a:t>
            </a:r>
            <a:r>
              <a:rPr lang="ru-RU" sz="2200" dirty="0"/>
              <a:t> к </a:t>
            </a:r>
            <a:r>
              <a:rPr lang="ru-RU" sz="2200" dirty="0"/>
              <a:t>индивидуально разработанным комплексам профилактических </a:t>
            </a:r>
            <a:r>
              <a:rPr lang="ru-RU" sz="2200" dirty="0"/>
              <a:t>мероприятий;</a:t>
            </a:r>
          </a:p>
          <a:p>
            <a:endParaRPr lang="ru-RU" sz="2200" dirty="0"/>
          </a:p>
          <a:p>
            <a:r>
              <a:rPr lang="ru-RU" sz="2200" dirty="0"/>
              <a:t>сформирована настороженность </a:t>
            </a:r>
            <a:r>
              <a:rPr lang="ru-RU" sz="2200" dirty="0"/>
              <a:t>в отношении профилактики инсульта </a:t>
            </a:r>
            <a:r>
              <a:rPr lang="ru-RU" sz="2200" dirty="0"/>
              <a:t>у </a:t>
            </a:r>
            <a:r>
              <a:rPr lang="ru-RU" sz="2200" dirty="0"/>
              <a:t>членов </a:t>
            </a:r>
            <a:r>
              <a:rPr lang="ru-RU" sz="2200" dirty="0"/>
              <a:t>семей пациентов. </a:t>
            </a:r>
          </a:p>
        </p:txBody>
      </p:sp>
    </p:spTree>
    <p:extLst>
      <p:ext uri="{BB962C8B-B14F-4D97-AF65-F5344CB8AC3E}">
        <p14:creationId xmlns:p14="http://schemas.microsoft.com/office/powerpoint/2010/main" val="29845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Первая помощь и профилактика инсуль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4640"/>
            <a:ext cx="5077182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государственное бюджетное учреждение здравоохранения Ямало-Ненецкого  автономного округа | Профилактика инсуль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Сосудистая катастрофа: первые признаки инсульта головного мозг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6" y="1624301"/>
            <a:ext cx="52485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к избежать инсульта - РИАМ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3" y="747580"/>
            <a:ext cx="4415447" cy="61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Самарская городская поликлиника №6 Промышленного района Новости -  Профилактика инсульт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5"/>
          <a:stretch/>
        </p:blipFill>
        <p:spPr bwMode="auto">
          <a:xfrm>
            <a:off x="3865393" y="980730"/>
            <a:ext cx="4952617" cy="37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Бегом от инсульт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57" y="16803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4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172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Персонифицированная медицина во вторичной профилактике острой церебральной ишемии у женщин в Дагестане</vt:lpstr>
      <vt:lpstr>Презентация PowerPoint</vt:lpstr>
      <vt:lpstr>Презентация PowerPoint</vt:lpstr>
      <vt:lpstr>Концепция 5П в медицине</vt:lpstr>
      <vt:lpstr>Актуальность научной проблемы</vt:lpstr>
      <vt:lpstr>Трансляционная медицина</vt:lpstr>
      <vt:lpstr>Реализация проекта</vt:lpstr>
      <vt:lpstr>Результаты проекта</vt:lpstr>
      <vt:lpstr>Презентация PowerPoint</vt:lpstr>
      <vt:lpstr>manyshevakb@gmail.com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05ру</dc:creator>
  <cp:lastModifiedBy>User</cp:lastModifiedBy>
  <cp:revision>57</cp:revision>
  <dcterms:created xsi:type="dcterms:W3CDTF">2021-03-10T22:27:11Z</dcterms:created>
  <dcterms:modified xsi:type="dcterms:W3CDTF">2023-04-24T22:33:27Z</dcterms:modified>
</cp:coreProperties>
</file>