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media/image2.jpeg" ContentType="image/jpeg"/>
  <Override PartName="/ppt/media/image3.jpeg" ContentType="image/jpeg"/>
  <Override PartName="/ppt/media/image1.jpeg" ContentType="image/jpeg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C8D1FA-B804-4E61-B5D7-978E3F92087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618123-025C-485B-8B2E-5716CAE3DA3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480B0B-A171-4389-A567-736983D601A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3000"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3000"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3000"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3000"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3000"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3000"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54E7AF-F91B-4C36-B8B7-5193CE68341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PT Astra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E5758F-62F1-4849-8872-104AE5FCA79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CF102A-1102-43E8-9A0A-7EB75C302EE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8A297C-C694-4C0C-8D4D-C25879E5793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9E3C33-26D5-4C63-B4E6-F7B87C51DDA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PT Astra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2A2A4E-9918-4B68-A95D-2C1D2074477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612FBD-42BA-49D6-B1C9-BE5CB691C25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AC93CE-12BC-4A3D-92E8-632B24BDC84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PT Ast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PT Astra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2D9BE9-02B7-42C2-9E4F-9DDA320D2C1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ru-RU" sz="4400" spc="-1" strike="noStrike">
                <a:latin typeface="PT Astra Sans"/>
              </a:rPr>
              <a:t>Для правки текста заглавия щёлкните мышью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PT Astra Sans"/>
              </a:rPr>
              <a:t>Для правки структуры щёлкните мышью</a:t>
            </a:r>
            <a:endParaRPr b="0" lang="ru-RU" sz="3200" spc="-1" strike="noStrike">
              <a:latin typeface="PT Astra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PT Astra Sans"/>
              </a:rPr>
              <a:t>Второй уровень структуры</a:t>
            </a:r>
            <a:endParaRPr b="0" lang="ru-RU" sz="2800" spc="-1" strike="noStrike">
              <a:latin typeface="PT Astra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PT Astra Sans"/>
              </a:rPr>
              <a:t>Третий уровень структуры</a:t>
            </a:r>
            <a:endParaRPr b="0" lang="ru-RU" sz="2400" spc="-1" strike="noStrike">
              <a:latin typeface="PT Astra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PT Astra Sans"/>
              </a:rPr>
              <a:t>Четвёртый уровень структуры</a:t>
            </a:r>
            <a:endParaRPr b="0" lang="ru-RU" sz="2000" spc="-1" strike="noStrike">
              <a:latin typeface="PT Astra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PT Astra Sans"/>
              </a:rPr>
              <a:t>Пятый уровень структуры</a:t>
            </a:r>
            <a:endParaRPr b="0" lang="ru-RU" sz="2000" spc="-1" strike="noStrike">
              <a:latin typeface="PT Astra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PT Astra Sans"/>
              </a:rPr>
              <a:t>Шестой уровень структуры</a:t>
            </a:r>
            <a:endParaRPr b="0" lang="ru-RU" sz="2000" spc="-1" strike="noStrike">
              <a:latin typeface="PT Astra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PT Astra Sans"/>
              </a:rPr>
              <a:t>Седьмой уровень структуры</a:t>
            </a:r>
            <a:endParaRPr b="0" lang="ru-RU" sz="2000" spc="-1" strike="noStrike">
              <a:latin typeface="PT Astra San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ru-RU" sz="1400" spc="-1" strike="noStrike">
                <a:latin typeface="PT Astra Sans"/>
              </a:defRPr>
            </a:lvl1pPr>
          </a:lstStyle>
          <a:p>
            <a:r>
              <a:rPr b="0" lang="ru-RU" sz="1400" spc="-1" strike="noStrike">
                <a:latin typeface="PT Astra Sans"/>
              </a:rPr>
              <a:t>&lt;дата/время&gt;</a:t>
            </a:r>
            <a:endParaRPr b="0" lang="ru-RU" sz="1400" spc="-1" strike="noStrike">
              <a:latin typeface="PT Ast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ru-RU" sz="1400" spc="-1" strike="noStrike">
                <a:latin typeface="PT Astra Sans"/>
              </a:defRPr>
            </a:lvl1pPr>
          </a:lstStyle>
          <a:p>
            <a:pPr algn="ctr">
              <a:buNone/>
            </a:pPr>
            <a:r>
              <a:rPr b="0" lang="ru-RU" sz="1400" spc="-1" strike="noStrike">
                <a:latin typeface="PT Astra Sans"/>
              </a:rPr>
              <a:t>&lt;нижний колонтитул&gt;</a:t>
            </a:r>
            <a:endParaRPr b="0" lang="ru-RU" sz="1400" spc="-1" strike="noStrike">
              <a:latin typeface="PT Ast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ru-RU" sz="1400" spc="-1" strike="noStrike">
                <a:latin typeface="PT Astra Sans"/>
              </a:defRPr>
            </a:lvl1pPr>
          </a:lstStyle>
          <a:p>
            <a:pPr algn="r">
              <a:buNone/>
            </a:pPr>
            <a:fld id="{C4F88F35-9CCD-4678-B5C2-1D7A45C3B254}" type="slidenum">
              <a:rPr b="0" lang="ru-RU" sz="1400" spc="-1" strike="noStrike">
                <a:latin typeface="PT Astra Sans"/>
              </a:rPr>
              <a:t>&lt;номер&gt;</a:t>
            </a:fld>
            <a:endParaRPr b="0" lang="ru-RU" sz="1400" spc="-1" strike="noStrike">
              <a:latin typeface="PT Ast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ru-RU" sz="4400" spc="-1" strike="noStrike">
                <a:solidFill>
                  <a:srgbClr val="224b12"/>
                </a:solidFill>
                <a:latin typeface="Tinos"/>
              </a:rPr>
              <a:t>В зеркале сознания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42" name=""/>
          <p:cNvSpPr txBox="1"/>
          <p:nvPr/>
        </p:nvSpPr>
        <p:spPr>
          <a:xfrm>
            <a:off x="648000" y="1584000"/>
            <a:ext cx="9000000" cy="160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buNone/>
            </a:pPr>
            <a:r>
              <a:rPr b="0" lang="ru-RU" sz="3600" spc="-1" strike="noStrike">
                <a:latin typeface="PT Astra Sans"/>
              </a:rPr>
              <a:t>Программа по раннему выявлению и </a:t>
            </a:r>
            <a:endParaRPr b="0" lang="ru-RU" sz="3600" spc="-1" strike="noStrike">
              <a:latin typeface="PT Astra Sans"/>
            </a:endParaRPr>
          </a:p>
          <a:p>
            <a:pPr algn="ctr">
              <a:buNone/>
            </a:pPr>
            <a:r>
              <a:rPr b="0" lang="ru-RU" sz="3600" spc="-1" strike="noStrike">
                <a:latin typeface="PT Astra Sans"/>
              </a:rPr>
              <a:t>профилактике когнитивных изменений </a:t>
            </a:r>
            <a:endParaRPr b="0" lang="ru-RU" sz="3600" spc="-1" strike="noStrike">
              <a:latin typeface="PT Astra Sans"/>
            </a:endParaRPr>
          </a:p>
          <a:p>
            <a:pPr algn="ctr">
              <a:buNone/>
            </a:pPr>
            <a:r>
              <a:rPr b="0" lang="ru-RU" sz="3600" spc="-1" strike="noStrike">
                <a:latin typeface="PT Astra Sans"/>
              </a:rPr>
              <a:t>у лиц пожилого возраста</a:t>
            </a:r>
            <a:endParaRPr b="0" lang="ru-RU" sz="3600" spc="-1" strike="noStrike">
              <a:latin typeface="PT Astra Sans"/>
            </a:endParaRPr>
          </a:p>
        </p:txBody>
      </p:sp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3960000" y="3399120"/>
            <a:ext cx="2736000" cy="1928880"/>
          </a:xfrm>
          <a:prstGeom prst="rect">
            <a:avLst/>
          </a:prstGeom>
          <a:ln w="0">
            <a:noFill/>
          </a:ln>
        </p:spPr>
      </p:pic>
      <p:pic>
        <p:nvPicPr>
          <p:cNvPr id="44" name="" descr=""/>
          <p:cNvPicPr/>
          <p:nvPr/>
        </p:nvPicPr>
        <p:blipFill>
          <a:blip r:embed="rId2"/>
          <a:stretch/>
        </p:blipFill>
        <p:spPr>
          <a:xfrm>
            <a:off x="7959240" y="2884320"/>
            <a:ext cx="1832760" cy="2443680"/>
          </a:xfrm>
          <a:prstGeom prst="rect">
            <a:avLst/>
          </a:prstGeom>
          <a:ln w="0">
            <a:noFill/>
          </a:ln>
        </p:spPr>
      </p:pic>
      <p:pic>
        <p:nvPicPr>
          <p:cNvPr id="45" name="" descr=""/>
          <p:cNvPicPr/>
          <p:nvPr/>
        </p:nvPicPr>
        <p:blipFill>
          <a:blip r:embed="rId3"/>
          <a:stretch/>
        </p:blipFill>
        <p:spPr>
          <a:xfrm>
            <a:off x="507240" y="2836440"/>
            <a:ext cx="1868760" cy="2491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 txBox="1"/>
          <p:nvPr/>
        </p:nvSpPr>
        <p:spPr>
          <a:xfrm>
            <a:off x="432000" y="432000"/>
            <a:ext cx="9144000" cy="42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1" lang="ru-RU" sz="1500" spc="-1" strike="noStrike">
                <a:latin typeface="PT Astra Sans"/>
              </a:rPr>
              <a:t>Вторая категория (Умеренные когнитивные расстройства, легкая деменция)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Занятия проводятся 2 раза в неделю.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Виды занятий: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1. реминисцентная психотерапия (психотерапия воспоминаниями)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2. ориентация на реальность (время года, день, месяц, время, год)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3. когнитивная стимуляция (собирание пазлов, решение кроссвордов, судоку, настольные игры (карточные, игры с карандашом и бумагой- крестики-нолики, морской бой), с игровым полем (шахматы, шашки, нарды).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4.когнитивная реабилитация: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-каждый вечер проводить анализ прошедшего дня,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-составление плана на день с контролем выполнения,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-чтение новостей и просмотр телепередач с обсуждением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-освоение новых компьютерных программ, например Скайп;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-обучение компьютерным играм)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5.нейрокогнитивный тренинг функций внимания: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-тренировка объема внимания (тест Шульте),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-тренировка концентрации внимания (тест Струпа),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-тренировка переключения внимания (тест Иоселиани),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-тренировка избирательности внимания (тест Мюнстерберга). </a:t>
            </a:r>
            <a:endParaRPr b="0" lang="ru-RU" sz="15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 txBox="1"/>
          <p:nvPr/>
        </p:nvSpPr>
        <p:spPr>
          <a:xfrm>
            <a:off x="432000" y="432000"/>
            <a:ext cx="9144000" cy="365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6. нейрокогнитивный тренинг мнестической функции: тренировка оперативной памяти.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7.физическая реабилитация: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-лечебная физкультура,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-мозговая гимнастика,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-нейробика (общение с помощью жестов, совместное приготовление новых блюд, домашнее задание - на вопросы «Как дела?», «Что нового?» придумывать каждый раз новые ответы, включение в работу левую руку, определение на ощупь достоинство монетки, лежащей в кармане, перестановка предметов в квартире, менять местами кухонную утварь),синхронное рисование.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китайская гимнастика (упражнения Лао-Цзы для стимуляции мозга),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-самомассаж головы,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-самомассаж кистей с элементами Су-джок терапии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-эрготерапия-вокалотерапия (лечение пением).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9.арт-терапия –пассивная и активная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-изотерапия (лечебное воздействие средствами изобразительного искусства: рисованием, лепкой, декоративно-прикладным искусством и др.),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-библиотерапия (лечебное воздействие чтением) </a:t>
            </a:r>
            <a:endParaRPr b="0" lang="ru-RU" sz="15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 txBox="1"/>
          <p:nvPr/>
        </p:nvSpPr>
        <p:spPr>
          <a:xfrm>
            <a:off x="432000" y="200160"/>
            <a:ext cx="9144000" cy="5542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1" lang="ru-RU" sz="1500" spc="-1" strike="noStrike">
                <a:latin typeface="PT Astra Sans"/>
              </a:rPr>
              <a:t> </a:t>
            </a:r>
            <a:r>
              <a:rPr b="1" lang="ru-RU" sz="1500" spc="-1" strike="noStrike">
                <a:latin typeface="PT Astra Sans"/>
              </a:rPr>
              <a:t>Третья категория (клиент имеет высокую степень зависимости в повседневной жизни от посторонней помощи (лежащие пациенты).</a:t>
            </a:r>
            <a:r>
              <a:rPr b="0" lang="ru-RU" sz="1500" spc="-1" strike="noStrike">
                <a:latin typeface="PT Astra Sans"/>
              </a:rPr>
              <a:t>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Занятия поводятся по возможности.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Виды занятий: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1. реминисцентная психотерапия (психотерапия воспоминаниями)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2.ориентация на реальность (время года, день, месяц, время, год)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3. когнитивная стимуляция (собирание пазлов, решение кроссвордов, судоку, настольные игры (карточные, игры с карандашом и бумагой- крестики-нолики, морской бой, балда), с игровым полем (шахматы, шашки, нарды).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4.когнитивная реабилитация: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-каждый вечер проводить анализ прошедшего дня,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-чтение новостей и просмотр телепередач с обсуждением –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 </a:t>
            </a:r>
            <a:r>
              <a:rPr b="0" lang="ru-RU" sz="1500" spc="-1" strike="noStrike">
                <a:latin typeface="PT Astra Sans"/>
              </a:rPr>
              <a:t>5.нейрокогнитивный тренинг функций внимания: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тренировка объема внимания (тест Шульте),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тренировка концентрации внимания (тест Струпа),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тренировка интенсивности внимания,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тренировка переключения внимания (тест Иоселиани),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тренировка избирательности внимания (тест Мюнстерберга).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6. нейрокогнитивный тренинг мнестической функции: тренировка оперативной памяти.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7. физическая реабилитация: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мозговая гимнастика,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нейробика (общение с помощью жестов, включение в работу левую руку, определение на ощупь достоинство монетки, лежащей в кармане),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китайская гимнастика (упражнения Лао-Цзы для стимуляции мозга),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 самомассаж головы.</a:t>
            </a:r>
            <a:endParaRPr b="0" lang="ru-RU" sz="15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4400" spc="-1" strike="noStrike">
                <a:latin typeface="PT Astra Sans"/>
              </a:rPr>
              <a:t>Эффективность</a:t>
            </a:r>
            <a:r>
              <a:rPr b="0" lang="ru-RU" sz="4400" spc="-1" strike="noStrike">
                <a:latin typeface="PT Astra Sans"/>
              </a:rPr>
              <a:t> </a:t>
            </a:r>
            <a:r>
              <a:rPr b="1" lang="ru-RU" sz="4400" spc="-1" strike="noStrike">
                <a:latin typeface="PT Astra Sans"/>
              </a:rPr>
              <a:t>реализации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288000" y="1512000"/>
            <a:ext cx="9432000" cy="35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ru-RU" sz="2000" spc="-1" strike="noStrike">
                <a:latin typeface="PT Astra Sans"/>
              </a:rPr>
              <a:t>В целом работники социальных служб, работая с получателями услуг, должны стремиться к созданию вокруг человека коммуникативного пространства. Система социальных связей, окружающих человека с когнитивными изменениями имеет не меньшее значение, чем уровень жизни или здоровье представителей старшего поколения.</a:t>
            </a:r>
            <a:endParaRPr b="0" lang="ru-RU" sz="2000" spc="-1" strike="noStrike">
              <a:latin typeface="PT Astra Sans"/>
            </a:endParaRPr>
          </a:p>
          <a:p>
            <a:r>
              <a:rPr b="0" lang="ru-RU" sz="2000" spc="-1" strike="noStrike">
                <a:latin typeface="PT Astra Sans"/>
              </a:rPr>
              <a:t>Задачей данной программы является выявление признаков ранней деменции, для замедления перехода в более глубокую стадию. Развитие заболевания зависит от того, насколько пожилой человек задействован в социуме. Важна поддержка необходимого психологического климата, создание положительного эмоционального фона, формирование позитивного  образа старения и адаптация к особенностям своего возраста</a:t>
            </a:r>
            <a:r>
              <a:rPr b="0" lang="ru-RU" sz="1400" spc="-1" strike="noStrike">
                <a:latin typeface="PT Astra Sans"/>
              </a:rPr>
              <a:t>.</a:t>
            </a:r>
            <a:endParaRPr b="0" lang="ru-RU" sz="14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4400" spc="-1" strike="noStrike">
                <a:latin typeface="PT Astra Sans"/>
              </a:rPr>
              <a:t>Пояснительная записка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47" name=""/>
          <p:cNvSpPr txBox="1"/>
          <p:nvPr/>
        </p:nvSpPr>
        <p:spPr>
          <a:xfrm>
            <a:off x="504000" y="1080000"/>
            <a:ext cx="9288000" cy="417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Работникам социальных служб часто приходится сталкиваться со специфическими ситуациями, когда получатель социальных услуг страдает каким-либо заболеванием, ухудшающим его мыслительную деятельность и освоение окружающего мира. К заболеваниям, наиболее часто встречающимся в деятельности социальных работников, в первую очередь относятся когнитивные нарушения. В большинстве стран год от года растет число пожилых людей, страдающих расстройством памяти. Когнитивные нарушения – это снижение части когнитивных функций (памяти, умственной работоспособности, ориентации в пространстве, способности планирования).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Память - одна их основных высших мозговых функций. Именно снижение памяти и забывчивость, в первую очередь, беспокоит пожилого человека. В начале заболевания нарушается кратковременная память на последние события жизни, также могут появляться неуверенность, страх, снижение настроения, изменения поведения. Снижение памяти проявляется в мелочах, таких как пропущенные встречи, потерянные предметы, когда человек забывает зачем пришёл в комнату. Многие их симптомов, к сожалению, являются неспецифическими и только специальная диагностика может распознать, являются ли данные жалобы проявлением того или иного заболевания. Развитие заболевания обуславливают различные заболевания или травмы, которые приводят к поражению головного мозга, чаще всего - болезнь Альцгеймера, инсульт, артериальная гипертензия и сахарный диабет.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Пожилому человеку с когнитивным дефицитом требуется забота и внимание. Он становится неспособным выполнять простые действия по самообслуживанию без помощи окружающих, снижается  уровень и  качество социальной активности.</a:t>
            </a:r>
            <a:endParaRPr b="0" lang="ru-RU" sz="15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1440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4400" spc="-1" strike="noStrike">
                <a:latin typeface="PT Astra Sans"/>
              </a:rPr>
              <a:t>Актуальность программы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49" name=""/>
          <p:cNvSpPr txBox="1"/>
          <p:nvPr/>
        </p:nvSpPr>
        <p:spPr>
          <a:xfrm>
            <a:off x="360000" y="880920"/>
            <a:ext cx="9360000" cy="471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По данным Всемирной организации здравоохранения, примерно 7% пожилых людей (60+) на планете страдают деменцией, причём к 2030 году эта доля удвоится. Таким образом, в России сегодня порядка 2 млн. человек имеет ту или иную форму старческой деменции. Пожилой человек, имеющий когнитивные нарушения требует круглосуточной заботы и опеки, поскольку самые простые действия, например умывание, он не способен совершить без посторонней помощи. Кроме того, нарушение памяти и интеллекта могут сделать его опасным для окружающих. Оставшись без присмотра, он способен затопить квартиру, устроить возгорание, забыв закрыть кран или выключить плиту.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Ухудшение психического состояния человека наступает постепенно – по мере прогрессирования заболевания, однако его можно отсрочить или предотвратить. Именно поэтому в настоящее время необходимо проведение диагностики памяти и внимания пожилых людей для профилактики когнитивных изменений и обнаружения этих симптомов как можно раньше.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Чем раньше начаты профилактика и лечение, тем лучше прогноз для больного и его семьи, тем больше шансов притормозить снижение мыслительных способностей пожилых. Непредсказуемое поведение и скачки настроения больного человека, капризность, раздражительность, забывание имен близких, дороги домой затрудняют возможность коммуникации.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 </a:t>
            </a:r>
            <a:r>
              <a:rPr b="0" lang="ru-RU" sz="1500" spc="-1" strike="noStrike">
                <a:latin typeface="PT Astra Sans"/>
              </a:rPr>
              <a:t>Таким образом, становится понятно, что человек данной категории требует внимания и ухода. В результате его семья оказывается перед выбором, поиск круглосуточной сиделки или решение быть этой сиделкой самому. Кроме того, из-за общественного мнения, родственники иногда вообще закрывают глаза на проблему, скрывая ее от окружающих. И тогда пожилые люди, своевременная помощь которым могла бы хоть частично вернуть их к привычной жизни, превращаются в людей с дефицитом самообслуживания.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Таким образом, становится, очевидно, насколько важна необходимость раннего выявления когнитивных изменений и проведение профилактических занятий.</a:t>
            </a:r>
            <a:endParaRPr b="0" lang="ru-RU" sz="15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12456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3600" spc="-1" strike="noStrike">
                <a:latin typeface="PT Astra Sans"/>
              </a:rPr>
              <a:t>Целевая</a:t>
            </a:r>
            <a:r>
              <a:rPr b="0" lang="ru-RU" sz="3600" spc="-1" strike="noStrike">
                <a:latin typeface="PT Astra Sans"/>
              </a:rPr>
              <a:t> </a:t>
            </a:r>
            <a:r>
              <a:rPr b="1" lang="ru-RU" sz="3600" spc="-1" strike="noStrike">
                <a:latin typeface="PT Astra Sans"/>
              </a:rPr>
              <a:t>группа</a:t>
            </a:r>
            <a:endParaRPr b="0" lang="ru-RU" sz="3600" spc="-1" strike="noStrike">
              <a:latin typeface="PT Astra San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title"/>
          </p:nvPr>
        </p:nvSpPr>
        <p:spPr>
          <a:xfrm>
            <a:off x="504000" y="2379240"/>
            <a:ext cx="907164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1.Информирование социальных работников в отношении проблемы деменции и помощь в установлении доверительного отношения с ПСУ.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2.Проведение оценки состояния когнитивных функций, поддержание и тренировка сохранных когнитивных функций пожилых людей (ПСУ).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3.Проведение индивидуальных и групповых занятий с пожилыми людьми (ПСУ) и оказание психологической помощи.</a:t>
            </a:r>
            <a:endParaRPr b="0" lang="ru-RU" sz="1500" spc="-1" strike="noStrike">
              <a:latin typeface="PT Astra Sans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title"/>
          </p:nvPr>
        </p:nvSpPr>
        <p:spPr>
          <a:xfrm>
            <a:off x="576000" y="15120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3600" spc="-1" strike="noStrike">
                <a:latin typeface="PT Astra Sans"/>
              </a:rPr>
              <a:t>Цели</a:t>
            </a:r>
            <a:r>
              <a:rPr b="0" lang="ru-RU" sz="3600" spc="-1" strike="noStrike">
                <a:latin typeface="PT Astra Sans"/>
              </a:rPr>
              <a:t>:</a:t>
            </a:r>
            <a:endParaRPr b="0" lang="ru-RU" sz="3600" spc="-1" strike="noStrike">
              <a:latin typeface="PT Astra Sans"/>
            </a:endParaRPr>
          </a:p>
        </p:txBody>
      </p:sp>
      <p:sp>
        <p:nvSpPr>
          <p:cNvPr id="53" name=""/>
          <p:cNvSpPr txBox="1"/>
          <p:nvPr/>
        </p:nvSpPr>
        <p:spPr>
          <a:xfrm>
            <a:off x="504000" y="1080000"/>
            <a:ext cx="9144000" cy="3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buNone/>
            </a:pPr>
            <a:r>
              <a:rPr b="0" lang="ru-RU" sz="1500" spc="-1" strike="noStrike">
                <a:latin typeface="PT Astra Sans"/>
              </a:rPr>
              <a:t>социальные работники, сиделки, получатели социальных услуг.</a:t>
            </a:r>
            <a:endParaRPr b="0" lang="ru-RU" sz="1500" spc="-1" strike="noStrike">
              <a:latin typeface="PT Astra Sans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title"/>
          </p:nvPr>
        </p:nvSpPr>
        <p:spPr>
          <a:xfrm>
            <a:off x="576360" y="36720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3600" spc="-1" strike="noStrike">
                <a:latin typeface="PT Astra Sans"/>
              </a:rPr>
              <a:t>Задачи</a:t>
            </a:r>
            <a:r>
              <a:rPr b="0" lang="ru-RU" sz="3600" spc="-1" strike="noStrike">
                <a:latin typeface="PT Astra Sans"/>
              </a:rPr>
              <a:t>:</a:t>
            </a:r>
            <a:endParaRPr b="0" lang="ru-RU" sz="3600" spc="-1" strike="noStrike">
              <a:latin typeface="PT Astra Sans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504000" y="4618440"/>
            <a:ext cx="9000000" cy="876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0" lang="ru-RU" sz="1400" spc="-1" strike="noStrike">
                <a:latin typeface="PT Astra Sans"/>
              </a:rPr>
              <a:t>1. Диагностика и выявление когнитивных изменений посредством тестирования.</a:t>
            </a:r>
            <a:endParaRPr b="0" lang="ru-RU" sz="14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400" spc="-1" strike="noStrike">
                <a:latin typeface="PT Astra Sans"/>
              </a:rPr>
              <a:t>2.Предоставление социальным работникам материалов рекомендательного и практического содержания по профилактике и замедлению прогрессирования когнитивных изменений ПСУ. </a:t>
            </a:r>
            <a:endParaRPr b="0" lang="ru-RU" sz="14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400" spc="-1" strike="noStrike">
                <a:latin typeface="PT Astra Sans"/>
              </a:rPr>
              <a:t>3.Занятия, направленные на профилактику и сохранение когнитивных   функций.</a:t>
            </a:r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4400" spc="-1" strike="noStrike">
                <a:latin typeface="PT Astra Sans"/>
              </a:rPr>
              <a:t>Ожидаемые результаты реализации программы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57" name=""/>
          <p:cNvSpPr txBox="1"/>
          <p:nvPr/>
        </p:nvSpPr>
        <p:spPr>
          <a:xfrm>
            <a:off x="288000" y="1512000"/>
            <a:ext cx="9432000" cy="407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По итогам реализации программы ожидается следующее: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-формирование позитивного образа старения и навыков социального взаимодействия.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-установление оптимального микроклимата в семье пожилого человека имеющего когнитивные нарушения.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-принятие ситуации заболевания и снижение поведенческих рисков.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-создание благоприятного пространства и условий для вовлечения в общественно-культурную жизнь.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-сохранность на возможном уровне когнитивных процессов, создание мониторинга оценки когнитивных функций.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 целью выявления признаков деменции на ранних стадиях, среди получателей социальных услуг, предлагается тест Mini-CoG, тест «ММSE» Рисование часов».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Эти тесты позволяют оценить состояние когнитивных функций человека, как в начале наблюдения, так и в процессе, выявить имеющиеся субъективные когнитивные расстройства, легкие когнитивные нарушения и умеренные когнитивные дисфункции;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Вне зависимости от результатов диагностики, со всеми участниками тестирования в течение 3-6 месяцев, будет проводиться работа по профилактике когнитивных нарушений. По завершению цикла занятий проводится повторное тестирование, с целью определения изменений по отношению к начальным результатам. Для тех, кто выполнил первый раз тест часов без замечаний, повторное тестирование включает в себя только тест часов. Таким образом, результат, полученный при повторном тестировании, будет соотнесен к результату первичного тестирования и определена эффективность программы поддержки функционального статуса пожилого человека.</a:t>
            </a:r>
            <a:endParaRPr b="0" lang="ru-RU" sz="15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80280"/>
            <a:ext cx="9071640" cy="123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4400" spc="-1" strike="noStrike">
                <a:latin typeface="PT Astra Sans"/>
              </a:rPr>
              <a:t>Формы и методы работы: индивидуальная  и групповая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59" name=""/>
          <p:cNvSpPr txBox="1"/>
          <p:nvPr/>
        </p:nvSpPr>
        <p:spPr>
          <a:xfrm>
            <a:off x="288000" y="1512000"/>
            <a:ext cx="9432000" cy="42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1.Ориентация на реальность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2.Реминисцентная психотерапия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3.Когнитивная гимнастика (настольные игры, лото, лепка)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4.Ассоциативные тесты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5.Тест Шульте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6.Тест Иоселиани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7.Тест Струпа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8.Тест Мюнстерберга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9.Тренировка познавательной активности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10.Повышение способности прогнозирования и планирования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11.Тренировка интенсивности внимания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12.Поддержание долговременной памяти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13.Тренировка оперативной памяти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14.Тренировка тактильной чувствительности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15.Культурно-досуговые мероприятия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16.Стимуляция мыслительной активности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17.Концентрация устойчивости внимания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18.Пальчиковая гимнастика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19.Совершенствование визуально-пространственных навыков</a:t>
            </a:r>
            <a:endParaRPr b="0" lang="ru-RU" sz="15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4400" spc="-1" strike="noStrike">
                <a:latin typeface="PT Astra Sans"/>
              </a:rPr>
              <a:t>Этапы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61" name=""/>
          <p:cNvSpPr txBox="1"/>
          <p:nvPr/>
        </p:nvSpPr>
        <p:spPr>
          <a:xfrm>
            <a:off x="288000" y="1512000"/>
            <a:ext cx="9432000" cy="338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ru-RU" sz="2000" spc="-1" strike="noStrike">
                <a:latin typeface="PT Astra Sans"/>
              </a:rPr>
              <a:t>Обучение социальных работников к проведению тестирования</a:t>
            </a:r>
            <a:endParaRPr b="0" lang="ru-RU" sz="2000" spc="-1" strike="noStrike">
              <a:latin typeface="PT Astra Sans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ru-RU" sz="2000" spc="-1" strike="noStrike">
                <a:latin typeface="PT Astra Sans"/>
              </a:rPr>
              <a:t>Сбор данных</a:t>
            </a:r>
            <a:endParaRPr b="0" lang="ru-RU" sz="2000" spc="-1" strike="noStrike">
              <a:latin typeface="PT Astra Sans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ru-RU" sz="2000" spc="-1" strike="noStrike">
                <a:latin typeface="PT Astra Sans"/>
              </a:rPr>
              <a:t>Обработка результатов тестирования </a:t>
            </a:r>
            <a:endParaRPr b="0" lang="ru-RU" sz="2000" spc="-1" strike="noStrike">
              <a:latin typeface="PT Astra Sans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ru-RU" sz="2000" spc="-1" strike="noStrike">
                <a:latin typeface="PT Astra Sans"/>
              </a:rPr>
              <a:t>Информирование социальных работников о наличии или отсутствии у ПСУ когнитивных расстройств (Подготовка материалов рекомендательного и практического содержания.</a:t>
            </a:r>
            <a:endParaRPr b="0" lang="ru-RU" sz="2000" spc="-1" strike="noStrike">
              <a:latin typeface="PT Astra Sans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ru-RU" sz="2000" spc="-1" strike="noStrike">
                <a:latin typeface="PT Astra Sans"/>
              </a:rPr>
              <a:t>Обучение социальных работников к проведению занятий с ПСУ(алгоритм)вставить</a:t>
            </a:r>
            <a:endParaRPr b="0" lang="ru-RU" sz="2000" spc="-1" strike="noStrike">
              <a:latin typeface="PT Astra Sans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ru-RU" sz="2000" spc="-1" strike="noStrike">
                <a:latin typeface="PT Astra Sans"/>
              </a:rPr>
              <a:t>Установление обратной связи.</a:t>
            </a:r>
            <a:endParaRPr b="0" lang="ru-RU" sz="2000" spc="-1" strike="noStrike">
              <a:latin typeface="PT Astra Sans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ru-RU" sz="2000" spc="-1" strike="noStrike">
                <a:latin typeface="PT Astra Sans"/>
              </a:rPr>
              <a:t>Повторное тестирование</a:t>
            </a:r>
            <a:endParaRPr b="0" lang="ru-RU" sz="2000" spc="-1" strike="noStrike">
              <a:latin typeface="PT Astra Sans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"/>
            </a:pPr>
            <a:r>
              <a:rPr b="0" lang="ru-RU" sz="2000" spc="-1" strike="noStrike">
                <a:latin typeface="PT Astra Sans"/>
              </a:rPr>
              <a:t>Создание мониторинга оценки когнитивных функций.</a:t>
            </a:r>
            <a:endParaRPr b="0" lang="ru-RU" sz="20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1" lang="ru-RU" sz="4400" spc="-1" strike="noStrike">
                <a:latin typeface="PT Astra Sans"/>
              </a:rPr>
              <a:t>Механизм реализации</a:t>
            </a:r>
            <a:endParaRPr b="0" lang="ru-RU" sz="4400" spc="-1" strike="noStrike">
              <a:latin typeface="PT Astra Sans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288000" y="1512000"/>
            <a:ext cx="9432000" cy="225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0" lang="ru-RU" sz="1800" spc="-1" strike="noStrike">
                <a:latin typeface="PT Astra Sans"/>
              </a:rPr>
              <a:t>Для проведения такой работы клиентам 1 группы рекомендуется посещать групповые занятия, с клиентами второй и третьей группы - индивидуально.</a:t>
            </a:r>
            <a:endParaRPr b="0" lang="ru-RU" sz="18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800" spc="-1" strike="noStrike">
                <a:latin typeface="PT Astra Sans"/>
              </a:rPr>
              <a:t>Субъективные когнитивные расстройства  28-30 баллов</a:t>
            </a:r>
            <a:endParaRPr b="0" lang="ru-RU" sz="18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800" spc="-1" strike="noStrike">
                <a:latin typeface="PT Astra Sans"/>
              </a:rPr>
              <a:t>Умеренные когнитивные расстройства   24-27 баллов</a:t>
            </a:r>
            <a:endParaRPr b="0" lang="ru-RU" sz="18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800" spc="-1" strike="noStrike">
                <a:latin typeface="PT Astra Sans"/>
              </a:rPr>
              <a:t>Легкая деменция   19-23 баллов</a:t>
            </a:r>
            <a:endParaRPr b="0" lang="ru-RU" sz="18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800" spc="-1" strike="noStrike">
                <a:latin typeface="PT Astra Sans"/>
              </a:rPr>
              <a:t>Деменция средней степени тяжести  13-18 баллов</a:t>
            </a:r>
            <a:endParaRPr b="0" lang="ru-RU" sz="18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800" spc="-1" strike="noStrike">
                <a:latin typeface="PT Astra Sans"/>
              </a:rPr>
              <a:t>Тяжелая деменция   менее 13 баллов</a:t>
            </a:r>
            <a:endParaRPr b="0" lang="ru-RU" sz="18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  <a:p>
            <a:endParaRPr b="0" lang="ru-RU" sz="14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 txBox="1"/>
          <p:nvPr/>
        </p:nvSpPr>
        <p:spPr>
          <a:xfrm>
            <a:off x="504000" y="432000"/>
            <a:ext cx="9144000" cy="513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just">
              <a:buNone/>
            </a:pPr>
            <a:r>
              <a:rPr b="1" lang="ru-RU" sz="1500" spc="-1" strike="noStrike">
                <a:latin typeface="PT Astra Sans"/>
              </a:rPr>
              <a:t>Первая категория (субъективные когнитивные расстройства)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Занятия проводятся 2 раза в неделю.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Виды занятий: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1. реминисцентная психотерапия (психотерапия воспоминаниями)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2. ориентация на реальность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3. когнитивная стимуляция: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-собирание пазлов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-настольные игры (карточные, игры с карандашом и бумагой)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-игры с игровым полем (шахматы, шашки, нарды).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4. когнитивная реабилитация (освоение новых компьютерных программ, изучение иностранных языков).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5. нейрокогнитивный тренинг функций внимания: тренировка интенсивности внимания.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6-«скандинавская ходьба с палками» (в парках)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-мозговая гимнастика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7.-нейробика (общение с помощью жестов, совместное приготовление новых блюд, домашнее задание - на вопросы «Как дела?», «Что нового?» придумывать каждый раз новые ответы, устроить конкурс на лучшую занимательную историю).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-китайская гимнастика (упражнения Лао-Цзы для стимуляции мозга);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-самомассаж головы,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-самомассаж кистей с элементами Су-джок терапии.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8. арт-терапия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-изотерапия (лечебное воздействие средствами изобразительного искусства: рисованием, лепкой, декоративно-прикладным искусством и др.), </a:t>
            </a:r>
            <a:endParaRPr b="0" lang="ru-RU" sz="1500" spc="-1" strike="noStrike">
              <a:latin typeface="PT Astra Sans"/>
            </a:endParaRPr>
          </a:p>
          <a:p>
            <a:pPr algn="just">
              <a:buNone/>
            </a:pPr>
            <a:r>
              <a:rPr b="0" lang="ru-RU" sz="1500" spc="-1" strike="noStrike">
                <a:latin typeface="PT Astra Sans"/>
              </a:rPr>
              <a:t>-библиотерапия (лечебное воздействие чтением)</a:t>
            </a:r>
            <a:endParaRPr b="0" lang="ru-RU" sz="1500" spc="-1" strike="noStrike">
              <a:latin typeface="PT Ast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LibreOffice/7.3.6.2$Linux_X86_64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2026-02-18T07:56:20Z</dcterms:created>
  <dc:creator/>
  <dc:description/>
  <dc:language>ru-RU</dc:language>
  <cp:lastModifiedBy/>
  <dcterms:modified xsi:type="dcterms:W3CDTF">2026-02-18T14:45:10Z</dcterms:modified>
  <cp:revision>5</cp:revision>
  <dc:subject/>
  <dc:title/>
</cp:coreProperties>
</file>