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6"/>
  </p:notesMasterIdLst>
  <p:sldIdLst>
    <p:sldId id="256" r:id="rId2"/>
    <p:sldId id="257" r:id="rId3"/>
    <p:sldId id="278" r:id="rId4"/>
    <p:sldId id="279" r:id="rId5"/>
    <p:sldId id="266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64" d="100"/>
          <a:sy n="64" d="100"/>
        </p:scale>
        <p:origin x="-120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521C5-7CB6-4435-B794-ABB56F495E41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B08AF-4011-4A81-A0B1-18796835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08AF-4011-4A81-A0B1-18796835285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9768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435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9865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515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957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2637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8333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32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4405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78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0768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0168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272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227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193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7674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34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41F8FF-46C0-4EB6-A646-400967DCFB3A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3D611E-4283-4567-A68B-367E1C956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B7C31D-6D17-18AD-B8BD-2DC95EE36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873" y="1418252"/>
            <a:ext cx="8901405" cy="1908543"/>
          </a:xfrm>
        </p:spPr>
        <p:txBody>
          <a:bodyPr/>
          <a:lstStyle/>
          <a:p>
            <a:r>
              <a:rPr lang="ru-RU" dirty="0"/>
              <a:t>«МЭР»</a:t>
            </a:r>
            <a:br>
              <a:rPr lang="ru-RU" dirty="0"/>
            </a:br>
            <a:r>
              <a:rPr lang="ru-RU" dirty="0"/>
              <a:t> – СПОРТА ПРИМЕР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4A204D-FB9A-3EFA-6B81-EA2C14D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3322" y="3531204"/>
            <a:ext cx="7324531" cy="156331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ПОПУЛЯРИЗАЦИЯ ЗДОРОВОГО ОБРАЗА ЖИЗНИ С ЦЕЛЬЮ РЕАЛИЗАЦИИ НА ТЕРРИТОРИИ ГОРОДА ОМСКА</a:t>
            </a:r>
          </a:p>
          <a:p>
            <a:pPr algn="ctr"/>
            <a:r>
              <a:rPr lang="ru-RU" dirty="0"/>
              <a:t> НАЦИОНАЛЬНЫХ ПРОЕКТОВ </a:t>
            </a:r>
          </a:p>
          <a:p>
            <a:pPr algn="ctr"/>
            <a:r>
              <a:rPr lang="ru-RU" dirty="0"/>
              <a:t>«Продолжительная активная жизнь» и «Здоровье для каждого»</a:t>
            </a:r>
          </a:p>
        </p:txBody>
      </p:sp>
    </p:spTree>
    <p:extLst>
      <p:ext uri="{BB962C8B-B14F-4D97-AF65-F5344CB8AC3E}">
        <p14:creationId xmlns="" xmlns:p14="http://schemas.microsoft.com/office/powerpoint/2010/main" val="30919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5BF1CE-A903-273E-7315-A720396E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Уточнение идеи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F5DEAC-28E7-77A4-2518-FDB551217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!!! Разработать план мероприятий и провести тестовый запуск мероприятий (по 1 активности) по каждому сегменту (не менее 30 человек численностью) в каждом районе города (итого 10) в течение 2 месяцев. Предоставить Видео отчет заказчику, провести анализ обратной связи. Скорректировать при необходимости план мероприятий.</a:t>
            </a:r>
          </a:p>
        </p:txBody>
      </p:sp>
    </p:spTree>
    <p:extLst>
      <p:ext uri="{BB962C8B-B14F-4D97-AF65-F5344CB8AC3E}">
        <p14:creationId xmlns="" xmlns:p14="http://schemas.microsoft.com/office/powerpoint/2010/main" val="3253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C75762-CFE5-1415-D9B3-34D28F3C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095" y="804519"/>
            <a:ext cx="9717760" cy="1283073"/>
          </a:xfrm>
        </p:spPr>
        <p:txBody>
          <a:bodyPr>
            <a:normAutofit/>
          </a:bodyPr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Разработать план привлечения людей старшего возраста (55+) - целевой аудитории  к участию в систематических и доступных физических </a:t>
            </a:r>
            <a:r>
              <a:rPr lang="ru-RU" sz="3600" dirty="0" smtClean="0"/>
              <a:t>активностях с лидерами общественного мнения, значимыми персонами, управленцами региона </a:t>
            </a:r>
            <a:r>
              <a:rPr lang="ru-RU" sz="3600" dirty="0" smtClean="0"/>
              <a:t>и </a:t>
            </a:r>
            <a:r>
              <a:rPr lang="ru-RU" sz="3600" dirty="0" err="1" smtClean="0"/>
              <a:t>пилотно</a:t>
            </a:r>
            <a:r>
              <a:rPr lang="ru-RU" sz="3600" dirty="0" smtClean="0"/>
              <a:t> протестировать его  к концу 2 квартала 2026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01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6B6EA-891D-43BD-D3B8-24F2D9BE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Декомпозиция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253FAD-4B9A-6F48-D441-174F85044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Схема (блоки, 3-4 уровня), подзадачи по каждому блоку – структурная декомпозиция (</a:t>
            </a:r>
            <a:r>
              <a:rPr lang="ru-RU" dirty="0" err="1"/>
              <a:t>лего</a:t>
            </a:r>
            <a:r>
              <a:rPr lang="ru-RU" dirty="0"/>
              <a:t>) на примере ремонта в квартире</a:t>
            </a:r>
            <a:r>
              <a:rPr lang="en-US" dirty="0"/>
              <a:t> (</a:t>
            </a:r>
            <a:r>
              <a:rPr lang="ru-RU" dirty="0"/>
              <a:t>рисовали на флипе, фото у меня в телефоне)</a:t>
            </a:r>
          </a:p>
        </p:txBody>
      </p:sp>
      <p:pic>
        <p:nvPicPr>
          <p:cNvPr id="4098" name="Picture 2" descr="C:\Users\MV\Desktop\0ae6d410-d2fb-48b4-b124-78bb0952c3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961" y="1968332"/>
            <a:ext cx="9753601" cy="3864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47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070EBD-6716-4403-D2DB-517FA537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Целевые показатели - внутренние</a:t>
            </a:r>
            <a:br>
              <a:rPr lang="ru-RU" dirty="0"/>
            </a:br>
            <a:r>
              <a:rPr lang="ru-RU" dirty="0"/>
              <a:t>(показатели успешности)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0CE8D78E-553A-6394-14F3-EB3F4D4E3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1260979"/>
              </p:ext>
            </p:extLst>
          </p:nvPr>
        </p:nvGraphicFramePr>
        <p:xfrm>
          <a:off x="1295400" y="2557463"/>
          <a:ext cx="960119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86">
                  <a:extLst>
                    <a:ext uri="{9D8B030D-6E8A-4147-A177-3AD203B41FA5}">
                      <a16:colId xmlns="" xmlns:a16="http://schemas.microsoft.com/office/drawing/2014/main" val="2228780375"/>
                    </a:ext>
                  </a:extLst>
                </a:gridCol>
                <a:gridCol w="2732312">
                  <a:extLst>
                    <a:ext uri="{9D8B030D-6E8A-4147-A177-3AD203B41FA5}">
                      <a16:colId xmlns="" xmlns:a16="http://schemas.microsoft.com/office/drawing/2014/main" val="2386237010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4262890950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1192331859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3054029479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400580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Ед</a:t>
                      </a:r>
                      <a:r>
                        <a:rPr lang="ru-RU" dirty="0"/>
                        <a:t> 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Дата контроля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528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Подготовка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Месяцы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Конец 2 квартала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20.03.2026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Вася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583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 просмотров новостных блоков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 просмотров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менее 1к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15.06.2026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040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 пользователей бесплатных медицинских услуг в точках проведения спортивных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менее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25.06.2025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Михаил Сергеевич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257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65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070EBD-6716-4403-D2DB-517FA537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Целевые показатели - внешние</a:t>
            </a:r>
            <a:br>
              <a:rPr lang="ru-RU" dirty="0"/>
            </a:br>
            <a:r>
              <a:rPr lang="ru-RU" dirty="0"/>
              <a:t>(показатели успешности)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0CE8D78E-553A-6394-14F3-EB3F4D4E3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9751434"/>
              </p:ext>
            </p:extLst>
          </p:nvPr>
        </p:nvGraphicFramePr>
        <p:xfrm>
          <a:off x="681135" y="2557463"/>
          <a:ext cx="1090748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71">
                  <a:extLst>
                    <a:ext uri="{9D8B030D-6E8A-4147-A177-3AD203B41FA5}">
                      <a16:colId xmlns="" xmlns:a16="http://schemas.microsoft.com/office/drawing/2014/main" val="2228780375"/>
                    </a:ext>
                  </a:extLst>
                </a:gridCol>
                <a:gridCol w="3104058">
                  <a:extLst>
                    <a:ext uri="{9D8B030D-6E8A-4147-A177-3AD203B41FA5}">
                      <a16:colId xmlns="" xmlns:a16="http://schemas.microsoft.com/office/drawing/2014/main" val="2386237010"/>
                    </a:ext>
                  </a:extLst>
                </a:gridCol>
                <a:gridCol w="1817914">
                  <a:extLst>
                    <a:ext uri="{9D8B030D-6E8A-4147-A177-3AD203B41FA5}">
                      <a16:colId xmlns="" xmlns:a16="http://schemas.microsoft.com/office/drawing/2014/main" val="4262890950"/>
                    </a:ext>
                  </a:extLst>
                </a:gridCol>
                <a:gridCol w="1817914">
                  <a:extLst>
                    <a:ext uri="{9D8B030D-6E8A-4147-A177-3AD203B41FA5}">
                      <a16:colId xmlns="" xmlns:a16="http://schemas.microsoft.com/office/drawing/2014/main" val="1192331859"/>
                    </a:ext>
                  </a:extLst>
                </a:gridCol>
                <a:gridCol w="1817914">
                  <a:extLst>
                    <a:ext uri="{9D8B030D-6E8A-4147-A177-3AD203B41FA5}">
                      <a16:colId xmlns="" xmlns:a16="http://schemas.microsoft.com/office/drawing/2014/main" val="3054029479"/>
                    </a:ext>
                  </a:extLst>
                </a:gridCol>
                <a:gridCol w="1817914">
                  <a:extLst>
                    <a:ext uri="{9D8B030D-6E8A-4147-A177-3AD203B41FA5}">
                      <a16:colId xmlns="" xmlns:a16="http://schemas.microsoft.com/office/drawing/2014/main" val="400580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Ед</a:t>
                      </a:r>
                      <a:r>
                        <a:rPr lang="ru-RU" dirty="0"/>
                        <a:t> 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Дата контроля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528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Рост показателя удовлетворенности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менее 2%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Не менее 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20.03.2026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25.06.2026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Галина Ивановна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5834966"/>
                  </a:ext>
                </a:extLst>
              </a:tr>
              <a:tr h="433413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Освоение выделенных финансовых средств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Тыс.руб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менее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15.06.2026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Петр Петрович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040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 граждан 55+, готовых после тестового посещения площадок прийти повторно\порекомендовать другу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менее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25.06.2025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Михаил Сергеевич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257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260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4174F0-543A-BEB1-0877-B7F58B3A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Сетевая модель проекта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21B805F-4625-604C-D1E0-B47993FC44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5" y="2052735"/>
            <a:ext cx="7464490" cy="4012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52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2F1C6B-FC79-B0FF-CBAD-E2B04F6A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ответственности</a:t>
            </a:r>
          </a:p>
        </p:txBody>
      </p:sp>
      <p:pic>
        <p:nvPicPr>
          <p:cNvPr id="9" name="Объект 8" descr="Изображение выглядит как текст, рукописный текст, кроссворд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80DF33C1-7BA4-7D2A-78CA-56DF3D847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38" y="1953727"/>
            <a:ext cx="7613778" cy="3921611"/>
          </a:xfrm>
        </p:spPr>
      </p:pic>
    </p:spTree>
    <p:extLst>
      <p:ext uri="{BB962C8B-B14F-4D97-AF65-F5344CB8AC3E}">
        <p14:creationId xmlns="" xmlns:p14="http://schemas.microsoft.com/office/powerpoint/2010/main" val="8192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4B209-194C-BBC3-6D84-49D41035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Организационная структура</a:t>
            </a:r>
          </a:p>
        </p:txBody>
      </p:sp>
      <p:pic>
        <p:nvPicPr>
          <p:cNvPr id="5" name="Объект 4" descr="Изображение выглядит как текст, рукописный текст, бумага, Бумажное изделие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A15F69D2-2B69-5B9E-3B1F-095BFFD94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84" y="2028373"/>
            <a:ext cx="7184571" cy="3846966"/>
          </a:xfrm>
        </p:spPr>
      </p:pic>
    </p:spTree>
    <p:extLst>
      <p:ext uri="{BB962C8B-B14F-4D97-AF65-F5344CB8AC3E}">
        <p14:creationId xmlns="" xmlns:p14="http://schemas.microsoft.com/office/powerpoint/2010/main" val="35490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C752C6-6494-D137-DF92-957CBA60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22" y="982132"/>
            <a:ext cx="9487676" cy="585411"/>
          </a:xfrm>
        </p:spPr>
        <p:txBody>
          <a:bodyPr>
            <a:normAutofit fontScale="90000"/>
          </a:bodyPr>
          <a:lstStyle/>
          <a:p>
            <a:r>
              <a:rPr lang="ru-RU" dirty="0"/>
              <a:t>Идентификация рисков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059EE0-99CB-0783-1ACC-573A45823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18" y="1679509"/>
            <a:ext cx="10683551" cy="436672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Медицинские и физиологические риски (получение травмы участником во время физической активности в более чем 2% случаев, плохое самочувствие во время и после выполнения нагрузочных упражнений у более чем 10% участников)</a:t>
            </a:r>
          </a:p>
          <a:p>
            <a:r>
              <a:rPr lang="ru-RU" dirty="0"/>
              <a:t>Психологические и мотивационные риски (внезапное увольнение узкого специалиста, высокая явка участников – более 60 человек)</a:t>
            </a:r>
          </a:p>
          <a:p>
            <a:r>
              <a:rPr lang="ru-RU" dirty="0"/>
              <a:t>Организационные и операционные риски (спорт объекты – повреждение инфраструктуры, тренеры, срыв, перенос или внезапная организация иного конкурирующего события/ мероприятия ошибки выборки социологического исследования, вступление в силу нового нормативного акта)</a:t>
            </a:r>
          </a:p>
          <a:p>
            <a:r>
              <a:rPr lang="ru-RU" dirty="0"/>
              <a:t>Социальные и коммуникационные риски (конфликты в группах из-за возрастного и языкового барьера, цифровой неподготовленности,)</a:t>
            </a:r>
          </a:p>
          <a:p>
            <a:r>
              <a:rPr lang="ru-RU" dirty="0"/>
              <a:t>Юридические и финансовые риска (отсутствие  страховок, реализация риска утечки персональных данных)</a:t>
            </a:r>
          </a:p>
          <a:p>
            <a:r>
              <a:rPr lang="ru-RU" dirty="0"/>
              <a:t>Репутационные риски (штрафы по итогам проверок, всплеск негативного социального отклика или отсутствие обратной связи )</a:t>
            </a:r>
          </a:p>
        </p:txBody>
      </p:sp>
    </p:spTree>
    <p:extLst>
      <p:ext uri="{BB962C8B-B14F-4D97-AF65-F5344CB8AC3E}">
        <p14:creationId xmlns="" xmlns:p14="http://schemas.microsoft.com/office/powerpoint/2010/main" val="7052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5CC926-86B3-FA9C-0B59-30D084B4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 descr="Изображение выглядит как текст, рукописный текст, бумага, Бумажное изделие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3FE756E6-F28D-101B-CD8B-52E3965E9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6" y="781049"/>
            <a:ext cx="10718279" cy="5333999"/>
          </a:xfrm>
        </p:spPr>
      </p:pic>
    </p:spTree>
    <p:extLst>
      <p:ext uri="{BB962C8B-B14F-4D97-AF65-F5344CB8AC3E}">
        <p14:creationId xmlns="" xmlns:p14="http://schemas.microsoft.com/office/powerpoint/2010/main" val="1058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9ADBC4-5CE7-75B1-90B1-C3065A35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42" y="1156996"/>
            <a:ext cx="11076317" cy="703486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1. ТЕНДЕНЦИЯ </a:t>
            </a:r>
            <a:r>
              <a:rPr lang="ru-RU" sz="2400" dirty="0" smtClean="0"/>
              <a:t>СОХРАНЕНИЯ ВЫСОКОЙ </a:t>
            </a:r>
            <a:r>
              <a:rPr lang="ru-RU" sz="2400" dirty="0"/>
              <a:t>ДОЛИ СТАРШЕГО ПОКОЛЕНИЯ</a:t>
            </a:r>
            <a:br>
              <a:rPr lang="ru-RU" sz="2400" dirty="0"/>
            </a:br>
            <a:r>
              <a:rPr lang="ru-RU" sz="2400" dirty="0"/>
              <a:t>2. УСЛОЖНЕНИЕ ОБЩЕСТВЕННОЙ ЖИЗНИ ЗА СЧЕТ БОЛЬШИХ НАГРУЗОК НА </a:t>
            </a:r>
            <a:r>
              <a:rPr lang="ru-RU" sz="2400" dirty="0" smtClean="0"/>
              <a:t>ОРГАНИЗМ, НЕРАЦИОНАЛЬНОГО ПИТАНИЯ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3. ОТСУТСТВИЯ ЗНАЧИМЫХ </a:t>
            </a:r>
            <a:r>
              <a:rPr lang="ru-RU" sz="2400" dirty="0" smtClean="0"/>
              <a:t>ПРИМЕРОВ ВИЗУАЛИЗАЦИИ ЦЕЛИ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A7C4D8-08DB-4CBF-5BDD-EA0438066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79" y="2320120"/>
            <a:ext cx="5008728" cy="818865"/>
          </a:xfrm>
        </p:spPr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  <p:pic>
        <p:nvPicPr>
          <p:cNvPr id="11" name="Объект 6">
            <a:extLst>
              <a:ext uri="{FF2B5EF4-FFF2-40B4-BE49-F238E27FC236}">
                <a16:creationId xmlns="" xmlns:a16="http://schemas.microsoft.com/office/drawing/2014/main" id="{31BFF9B6-2A80-254B-909B-5F68C22A89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2513" y="2483892"/>
            <a:ext cx="4560328" cy="374199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200B324-B858-79E1-136D-7DA4A8B49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19916" y="2634018"/>
            <a:ext cx="3507475" cy="79157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3074" name="Picture 2" descr="C:\Users\MV\Desktop\80966e6e-7014-4bc2-9ff7-228afd35c9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06" y="2470245"/>
            <a:ext cx="5347685" cy="357571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439979" y="3884707"/>
            <a:ext cx="4718304" cy="26326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05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AD8E17-37C0-8A3C-EDF7-96AAD896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степени воздействия </a:t>
            </a:r>
            <a:br>
              <a:rPr lang="ru-RU" dirty="0"/>
            </a:br>
            <a:r>
              <a:rPr lang="ru-RU" dirty="0"/>
              <a:t>(с чем будем работать)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8CAA64-8169-40CC-8BD9-A9F386BDA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95624"/>
            <a:ext cx="9601196" cy="2780243"/>
          </a:xfrm>
        </p:spPr>
        <p:txBody>
          <a:bodyPr/>
          <a:lstStyle/>
          <a:p>
            <a:r>
              <a:rPr lang="en-US" dirty="0"/>
              <a:t>MAX1  </a:t>
            </a:r>
            <a:r>
              <a:rPr lang="ru-RU" dirty="0"/>
              <a:t>получение травмы участником во время физической активности в более чем 2% случаев</a:t>
            </a:r>
          </a:p>
          <a:p>
            <a:endParaRPr lang="ru-RU" dirty="0"/>
          </a:p>
          <a:p>
            <a:r>
              <a:rPr lang="en-US" dirty="0"/>
              <a:t>MAX2  </a:t>
            </a:r>
            <a:r>
              <a:rPr lang="ru-RU" dirty="0"/>
              <a:t>высокая явка участников – более 60 человек </a:t>
            </a:r>
            <a:r>
              <a:rPr lang="ru-RU" dirty="0">
                <a:solidFill>
                  <a:srgbClr val="FF0000"/>
                </a:solidFill>
              </a:rPr>
              <a:t>ПОЗИТИВНЫЙ РИСК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58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78232E-3F55-0817-9149-EC862FE1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03" y="737419"/>
            <a:ext cx="9706895" cy="2241755"/>
          </a:xfrm>
        </p:spPr>
        <p:txBody>
          <a:bodyPr>
            <a:normAutofit fontScale="90000"/>
          </a:bodyPr>
          <a:lstStyle/>
          <a:p>
            <a:r>
              <a:rPr lang="ru-RU" dirty="0"/>
              <a:t>MAX1  получение травмы участником во время физической активности в более чем 2% случаев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5C27AC-BE89-7FCD-EADB-6DCC00460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ru-RU" dirty="0"/>
              <a:t>. Допуск к участию в мероприятиях по справке от терапевта</a:t>
            </a:r>
          </a:p>
          <a:p>
            <a:r>
              <a:rPr lang="ru-RU" dirty="0"/>
              <a:t>2. Оформление согласие на участие в мероприятиях с ознакомлением о возможных рисках</a:t>
            </a:r>
          </a:p>
          <a:p>
            <a:r>
              <a:rPr lang="ru-RU" dirty="0"/>
              <a:t>3. Проведение разминки</a:t>
            </a:r>
          </a:p>
          <a:p>
            <a:r>
              <a:rPr lang="ru-RU" dirty="0"/>
              <a:t>4. Работа тренеров с малыми группами для персонального подхода</a:t>
            </a:r>
          </a:p>
          <a:p>
            <a:r>
              <a:rPr lang="ru-RU" dirty="0"/>
              <a:t>5. Требование по спортивной форме (одежда, обувь)</a:t>
            </a:r>
          </a:p>
          <a:p>
            <a:r>
              <a:rPr lang="ru-RU" dirty="0"/>
              <a:t>6. Дежурство медиков + мобильная бригада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17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AB82F5-E700-F936-8241-1872A9F0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MAX2  высокая явка участников – более 60 человек </a:t>
            </a:r>
            <a:r>
              <a:rPr lang="ru-RU" dirty="0">
                <a:solidFill>
                  <a:srgbClr val="FF0000"/>
                </a:solidFill>
              </a:rPr>
              <a:t>ПОЗИТИВНЫЙ РИСК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0FF951-70BF-AFBD-471C-0CFAACD9B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Резерв инвентаря*2, </a:t>
            </a:r>
          </a:p>
          <a:p>
            <a:r>
              <a:rPr lang="ru-RU" dirty="0"/>
              <a:t>2. Увеличение времени аренды помещения *2</a:t>
            </a:r>
          </a:p>
          <a:p>
            <a:r>
              <a:rPr lang="ru-RU" dirty="0"/>
              <a:t>3. Организация двухволнового подхода </a:t>
            </a:r>
          </a:p>
          <a:p>
            <a:r>
              <a:rPr lang="ru-RU" dirty="0"/>
              <a:t>4. Организация волонтерских активностей (плетение сетей,  изготовление браслетов из бисера, раскраска кружек и т.п.) - волонтеры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55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6A0985-53BA-0243-6CD2-9824496F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678426"/>
            <a:ext cx="10992465" cy="786581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Управление ресурсами затратная часть бюджета проекта 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2400" dirty="0">
                <a:solidFill>
                  <a:srgbClr val="FF0000"/>
                </a:solidFill>
              </a:rPr>
              <a:t>при условии достаточности и своевременности поступления ресурсов</a:t>
            </a:r>
            <a:r>
              <a:rPr lang="ru-RU" sz="2400" dirty="0"/>
              <a:t>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56AC3C3-F42E-E6AE-ABC8-2DC53B2CA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44723641"/>
              </p:ext>
            </p:extLst>
          </p:nvPr>
        </p:nvGraphicFramePr>
        <p:xfrm>
          <a:off x="757084" y="1497680"/>
          <a:ext cx="10756491" cy="448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82">
                  <a:extLst>
                    <a:ext uri="{9D8B030D-6E8A-4147-A177-3AD203B41FA5}">
                      <a16:colId xmlns="" xmlns:a16="http://schemas.microsoft.com/office/drawing/2014/main" val="248357073"/>
                    </a:ext>
                  </a:extLst>
                </a:gridCol>
                <a:gridCol w="2507888">
                  <a:extLst>
                    <a:ext uri="{9D8B030D-6E8A-4147-A177-3AD203B41FA5}">
                      <a16:colId xmlns="" xmlns:a16="http://schemas.microsoft.com/office/drawing/2014/main" val="1461481764"/>
                    </a:ext>
                  </a:extLst>
                </a:gridCol>
                <a:gridCol w="1230155">
                  <a:extLst>
                    <a:ext uri="{9D8B030D-6E8A-4147-A177-3AD203B41FA5}">
                      <a16:colId xmlns="" xmlns:a16="http://schemas.microsoft.com/office/drawing/2014/main" val="3972887639"/>
                    </a:ext>
                  </a:extLst>
                </a:gridCol>
                <a:gridCol w="1536641">
                  <a:extLst>
                    <a:ext uri="{9D8B030D-6E8A-4147-A177-3AD203B41FA5}">
                      <a16:colId xmlns="" xmlns:a16="http://schemas.microsoft.com/office/drawing/2014/main" val="1702594288"/>
                    </a:ext>
                  </a:extLst>
                </a:gridCol>
                <a:gridCol w="1318319">
                  <a:extLst>
                    <a:ext uri="{9D8B030D-6E8A-4147-A177-3AD203B41FA5}">
                      <a16:colId xmlns="" xmlns:a16="http://schemas.microsoft.com/office/drawing/2014/main" val="3345325515"/>
                    </a:ext>
                  </a:extLst>
                </a:gridCol>
                <a:gridCol w="1754965">
                  <a:extLst>
                    <a:ext uri="{9D8B030D-6E8A-4147-A177-3AD203B41FA5}">
                      <a16:colId xmlns="" xmlns:a16="http://schemas.microsoft.com/office/drawing/2014/main" val="867290655"/>
                    </a:ext>
                  </a:extLst>
                </a:gridCol>
                <a:gridCol w="1536641">
                  <a:extLst>
                    <a:ext uri="{9D8B030D-6E8A-4147-A177-3AD203B41FA5}">
                      <a16:colId xmlns="" xmlns:a16="http://schemas.microsoft.com/office/drawing/2014/main" val="849069621"/>
                    </a:ext>
                  </a:extLst>
                </a:gridCol>
              </a:tblGrid>
              <a:tr h="707848">
                <a:tc>
                  <a:txBody>
                    <a:bodyPr/>
                    <a:lstStyle/>
                    <a:p>
                      <a:r>
                        <a:rPr lang="ru-RU" dirty="0"/>
                        <a:t>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трудовые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оборудование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Сырье, материалы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информационные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сумма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9331270"/>
                  </a:ext>
                </a:extLst>
              </a:tr>
              <a:tr h="404484">
                <a:tc>
                  <a:txBody>
                    <a:bodyPr/>
                    <a:lstStyle/>
                    <a:p>
                      <a:r>
                        <a:rPr lang="ru-RU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чел/204чч/400рубчас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9041394"/>
                  </a:ext>
                </a:extLst>
              </a:tr>
              <a:tr h="404484">
                <a:tc>
                  <a:txBody>
                    <a:bodyPr/>
                    <a:lstStyle/>
                    <a:p>
                      <a:r>
                        <a:rPr lang="ru-RU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чел/102чч/400рубчас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8364478"/>
                  </a:ext>
                </a:extLst>
              </a:tr>
              <a:tr h="2391884">
                <a:tc>
                  <a:txBody>
                    <a:bodyPr/>
                    <a:lstStyle/>
                    <a:p>
                      <a:r>
                        <a:rPr lang="ru-RU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чел/2чч/630рубчас №10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Субаренда 20 часов/ 1000ч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Расходники на волонтерские площадки, медикаменты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Мерч</a:t>
                      </a:r>
                      <a:r>
                        <a:rPr lang="ru-RU" dirty="0"/>
                        <a:t>  1300ед</a:t>
                      </a:r>
                    </a:p>
                    <a:p>
                      <a:r>
                        <a:rPr lang="ru-RU" dirty="0"/>
                        <a:t>Транспортные расходы, в т.ч. СМП</a:t>
                      </a:r>
                    </a:p>
                    <a:p>
                      <a:r>
                        <a:rPr lang="ru-RU" dirty="0"/>
                        <a:t>Наградной материал</a:t>
                      </a:r>
                    </a:p>
                    <a:p>
                      <a:r>
                        <a:rPr lang="ru-RU" dirty="0"/>
                        <a:t>Использование МФУ, бумага, расходники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50 400</a:t>
                      </a:r>
                    </a:p>
                    <a:p>
                      <a:r>
                        <a:rPr lang="ru-RU" dirty="0"/>
                        <a:t>200 000</a:t>
                      </a:r>
                    </a:p>
                    <a:p>
                      <a:r>
                        <a:rPr lang="ru-RU" dirty="0"/>
                        <a:t>125 000</a:t>
                      </a:r>
                    </a:p>
                    <a:p>
                      <a:r>
                        <a:rPr lang="ru-RU" dirty="0"/>
                        <a:t>260 000</a:t>
                      </a:r>
                    </a:p>
                    <a:p>
                      <a:r>
                        <a:rPr lang="ru-RU" dirty="0"/>
                        <a:t>40 000</a:t>
                      </a:r>
                    </a:p>
                    <a:p>
                      <a:r>
                        <a:rPr lang="ru-RU" dirty="0"/>
                        <a:t>3 000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2946570"/>
                  </a:ext>
                </a:extLst>
              </a:tr>
              <a:tr h="404484">
                <a:tc>
                  <a:txBody>
                    <a:bodyPr/>
                    <a:lstStyle/>
                    <a:p>
                      <a:r>
                        <a:rPr lang="ru-RU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чел/204чч/400рубчас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7035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69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128ECB-27F3-3280-2ACB-F1FC5C9C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Итоговая стоимость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4433ED-155B-AD51-3995-6B91C102E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/>
              <a:t>897 400 +</a:t>
            </a:r>
            <a:r>
              <a:rPr lang="ru-RU" sz="6000"/>
              <a:t>10%</a:t>
            </a:r>
            <a:endParaRPr lang="ru-RU" sz="4400" dirty="0"/>
          </a:p>
          <a:p>
            <a:pPr marL="0" indent="0" algn="ctr">
              <a:buNone/>
            </a:pPr>
            <a:r>
              <a:rPr lang="ru-RU" sz="6600" dirty="0">
                <a:solidFill>
                  <a:srgbClr val="00B050"/>
                </a:solidFill>
              </a:rPr>
              <a:t>1 млн рублей (грант)</a:t>
            </a: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ADB5EC9-B39F-A9BC-C8B3-DED9DF5385BE}"/>
              </a:ext>
            </a:extLst>
          </p:cNvPr>
          <p:cNvSpPr/>
          <p:nvPr/>
        </p:nvSpPr>
        <p:spPr>
          <a:xfrm>
            <a:off x="7167617" y="255693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14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ОМСКСТАТ информирует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V\Desktop\e0646b05-dd5c-425d-aeff-78d7ac4fb8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436" y="1978925"/>
            <a:ext cx="8775509" cy="394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4776" y="3739488"/>
            <a:ext cx="9531821" cy="2136380"/>
          </a:xfrm>
        </p:spPr>
        <p:txBody>
          <a:bodyPr/>
          <a:lstStyle/>
          <a:p>
            <a:r>
              <a:rPr lang="ru-RU" dirty="0" smtClean="0"/>
              <a:t>При общем снижении численности населения как по г.Омску так и по Омской области а динамике за указанный период наблюдается равномерное снижение числа молодежи, лиц трудоспособного и пожилого возраста. При этом соотношение групп между собой практически одинаковое.</a:t>
            </a:r>
            <a:endParaRPr lang="ru-RU" dirty="0"/>
          </a:p>
        </p:txBody>
      </p:sp>
      <p:pic>
        <p:nvPicPr>
          <p:cNvPr id="2050" name="Picture 2" descr="C:\Users\MV\Desktop\6f2395d7-348a-4aee-815c-41a456da9a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555" y="523401"/>
            <a:ext cx="91630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51" y="5222789"/>
            <a:ext cx="2710249" cy="947352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Рост случаев деменции в регионе, 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в пожилом возрасте много хронических заболеваний </a:t>
            </a:r>
          </a:p>
        </p:txBody>
      </p:sp>
      <p:pic>
        <p:nvPicPr>
          <p:cNvPr id="1026" name="Picture 2" descr="C:\Users\MV\Desktop\f3f2b237-c581-4808-bcc4-5c1e770477d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784" y="659233"/>
            <a:ext cx="2632825" cy="4596507"/>
          </a:xfrm>
          <a:prstGeom prst="rect">
            <a:avLst/>
          </a:prstGeom>
          <a:noFill/>
        </p:spPr>
      </p:pic>
      <p:pic>
        <p:nvPicPr>
          <p:cNvPr id="1027" name="Picture 3" descr="C:\Users\MV\Desktop\d69ac5bc-a5ee-4288-a082-810f2ba9a6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0833" y="708456"/>
            <a:ext cx="2463114" cy="4619230"/>
          </a:xfrm>
          <a:prstGeom prst="rect">
            <a:avLst/>
          </a:prstGeom>
          <a:noFill/>
        </p:spPr>
      </p:pic>
      <p:pic>
        <p:nvPicPr>
          <p:cNvPr id="1028" name="Picture 4" descr="C:\Users\MV\Desktop\c5b44fe2-701e-4247-b0e6-09d218bf33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6541" y="828029"/>
            <a:ext cx="2702010" cy="454801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05881" y="4810897"/>
            <a:ext cx="4275437" cy="15116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Приоритет: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*</a:t>
            </a:r>
            <a:r>
              <a:rPr kumimoji="0" lang="ru-RU" sz="1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увеличение продолжительности жизни, *индивидуальные цифровые помощники</a:t>
            </a:r>
            <a:r>
              <a:rPr lang="ru-RU" sz="1400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*алгоритмы по профилактики хронических заболеваний</a:t>
            </a:r>
            <a:endParaRPr kumimoji="0" lang="ru-RU" sz="1400" b="0" i="0" u="none" strike="noStrike" kern="1200" cap="none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61405" y="5346357"/>
            <a:ext cx="3113903" cy="7331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Неизбежное</a:t>
            </a:r>
            <a:r>
              <a:rPr kumimoji="0" lang="ru-RU" sz="1400" b="0" i="0" u="none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старение населения!!!</a:t>
            </a:r>
            <a:endParaRPr kumimoji="0" lang="ru-RU" sz="1400" b="0" i="0" u="none" strike="noStrike" kern="1200" cap="none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323" y="708454"/>
            <a:ext cx="5634681" cy="359993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Направления развития </a:t>
            </a:r>
            <a:r>
              <a:rPr lang="ru-RU" sz="3200" dirty="0" err="1"/>
              <a:t>нац.проекта</a:t>
            </a:r>
            <a:r>
              <a:rPr lang="ru-RU" sz="3200" dirty="0"/>
              <a:t>, озвученные Котовой Евгенией Григорьевной – зам.министра здравоохранения РФ на </a:t>
            </a:r>
            <a:r>
              <a:rPr lang="en-US" sz="3200" dirty="0"/>
              <a:t>4 </a:t>
            </a:r>
            <a:r>
              <a:rPr lang="ru-RU" sz="3200" dirty="0"/>
              <a:t>Национальном конгрессе «Национальное здравоохранение 2025» 22-23 октября 2025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22141" y="4176584"/>
            <a:ext cx="5774724" cy="1693864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Ожирение (лишний вес) – фактор риска большинства хронических заболеваний – лидеров рейтинга причин смертности. </a:t>
            </a:r>
          </a:p>
          <a:p>
            <a:r>
              <a:rPr lang="ru-RU" dirty="0">
                <a:solidFill>
                  <a:srgbClr val="00B050"/>
                </a:solidFill>
              </a:rPr>
              <a:t>Решение: </a:t>
            </a:r>
          </a:p>
          <a:p>
            <a:r>
              <a:rPr lang="ru-RU" dirty="0">
                <a:solidFill>
                  <a:srgbClr val="00B050"/>
                </a:solidFill>
              </a:rPr>
              <a:t>правильное питание </a:t>
            </a:r>
          </a:p>
          <a:p>
            <a:r>
              <a:rPr lang="ru-RU">
                <a:solidFill>
                  <a:srgbClr val="00B050"/>
                </a:solidFill>
              </a:rPr>
              <a:t>физическая </a:t>
            </a:r>
            <a:r>
              <a:rPr lang="ru-RU" dirty="0">
                <a:solidFill>
                  <a:srgbClr val="00B050"/>
                </a:solidFill>
              </a:rPr>
              <a:t>активность!!!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С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MV\Desktop\4828471c-6231-44f9-aa6f-6ff009f88b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17" y="604105"/>
            <a:ext cx="2573062" cy="5578454"/>
          </a:xfrm>
          <a:prstGeom prst="rect">
            <a:avLst/>
          </a:prstGeom>
          <a:noFill/>
        </p:spPr>
      </p:pic>
      <p:pic>
        <p:nvPicPr>
          <p:cNvPr id="1027" name="Picture 3" descr="C:\Users\MV\Desktop\92270c15-67ea-4e5a-95b6-04e896f2e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2631" y="587078"/>
            <a:ext cx="2575055" cy="5582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0D10B1-4454-7BD1-07D3-B8419F27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ВИДЫ СПОРТА ДЛЯ ПОПУЛЯРИЗАЦИИ СРЕДИ ЖИТЕЛЕЙ ГОРОДА УЗНАВАЕМЫМ ЛИЦОМ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E82A764-5C3C-8B72-A1B0-3856D8B38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23EFA095-32F6-9E29-E543-743207DF34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12153" y="2603155"/>
            <a:ext cx="3737100" cy="2233501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6035F1-B787-6750-F3A5-0E8263237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B25FCC87-F930-6B64-82DD-CEE1D11E90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6640" y="2611396"/>
            <a:ext cx="3090475" cy="20522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4D7F654-B3C9-279E-B65D-DF6A851045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9762" y="4053015"/>
            <a:ext cx="2726724" cy="2115597"/>
          </a:xfrm>
          <a:prstGeom prst="rect">
            <a:avLst/>
          </a:prstGeom>
        </p:spPr>
      </p:pic>
      <p:pic>
        <p:nvPicPr>
          <p:cNvPr id="2051" name="Picture 3" descr="C:\Users\MV\Desktop\ebb45c5f-04e9-4988-8117-25a2bf6b62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452" y="2620370"/>
            <a:ext cx="4102716" cy="2404910"/>
          </a:xfrm>
          <a:prstGeom prst="rect">
            <a:avLst/>
          </a:prstGeom>
          <a:noFill/>
        </p:spPr>
      </p:pic>
      <p:pic>
        <p:nvPicPr>
          <p:cNvPr id="2052" name="Picture 4" descr="C:\Users\MV\Desktop\094788dc-2df0-481e-b5fd-f1592e5c8c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4449" y="4114871"/>
            <a:ext cx="2415654" cy="2071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53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93EAF-03A8-3834-C5F2-E40E6C07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стейкхолдеры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3716247B-C653-4012-AC8D-A6300F877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5581014"/>
              </p:ext>
            </p:extLst>
          </p:nvPr>
        </p:nvGraphicFramePr>
        <p:xfrm>
          <a:off x="0" y="0"/>
          <a:ext cx="12307080" cy="707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416">
                  <a:extLst>
                    <a:ext uri="{9D8B030D-6E8A-4147-A177-3AD203B41FA5}">
                      <a16:colId xmlns="" xmlns:a16="http://schemas.microsoft.com/office/drawing/2014/main" val="2195880653"/>
                    </a:ext>
                  </a:extLst>
                </a:gridCol>
                <a:gridCol w="2461416">
                  <a:extLst>
                    <a:ext uri="{9D8B030D-6E8A-4147-A177-3AD203B41FA5}">
                      <a16:colId xmlns="" xmlns:a16="http://schemas.microsoft.com/office/drawing/2014/main" val="380165717"/>
                    </a:ext>
                  </a:extLst>
                </a:gridCol>
                <a:gridCol w="2461416">
                  <a:extLst>
                    <a:ext uri="{9D8B030D-6E8A-4147-A177-3AD203B41FA5}">
                      <a16:colId xmlns="" xmlns:a16="http://schemas.microsoft.com/office/drawing/2014/main" val="3634730600"/>
                    </a:ext>
                  </a:extLst>
                </a:gridCol>
                <a:gridCol w="2461416">
                  <a:extLst>
                    <a:ext uri="{9D8B030D-6E8A-4147-A177-3AD203B41FA5}">
                      <a16:colId xmlns="" xmlns:a16="http://schemas.microsoft.com/office/drawing/2014/main" val="358086499"/>
                    </a:ext>
                  </a:extLst>
                </a:gridCol>
                <a:gridCol w="2461416">
                  <a:extLst>
                    <a:ext uri="{9D8B030D-6E8A-4147-A177-3AD203B41FA5}">
                      <a16:colId xmlns="" xmlns:a16="http://schemas.microsoft.com/office/drawing/2014/main" val="3713385574"/>
                    </a:ext>
                  </a:extLst>
                </a:gridCol>
              </a:tblGrid>
              <a:tr h="578498">
                <a:tc>
                  <a:txBody>
                    <a:bodyPr/>
                    <a:lstStyle/>
                    <a:p>
                      <a:r>
                        <a:rPr lang="ru-RU" sz="1400" dirty="0"/>
                        <a:t>стейкхолдер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Его характеристики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Интересы в проекте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Требования к проекту (продукту и </a:t>
                      </a:r>
                      <a:r>
                        <a:rPr lang="ru-RU" sz="1400" dirty="0" err="1"/>
                        <a:t>провессу</a:t>
                      </a:r>
                      <a:r>
                        <a:rPr lang="ru-RU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Корректировка идеи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6039156"/>
                  </a:ext>
                </a:extLst>
              </a:tr>
              <a:tr h="1507972">
                <a:tc>
                  <a:txBody>
                    <a:bodyPr/>
                    <a:lstStyle/>
                    <a:p>
                      <a:r>
                        <a:rPr lang="ru-RU" sz="1400" dirty="0"/>
                        <a:t>Пожилые люди (Главные благополучатели) – сегмент 1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55+, активные пользователи интернета, социально активные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Улучшение здоровья, социализация, больше поводов выйти из дома или путешествовать, экономия финансов, амбициозность, решительность, новые увлечения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Доступность, в том числе информационная,  участие в общественной жизни, бесплатная медицинская помощь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Бесплатное ЭКГ  и измерение АД (до, во время, после </a:t>
                      </a:r>
                      <a:r>
                        <a:rPr lang="ru-RU" sz="1400" dirty="0" err="1"/>
                        <a:t>физ</a:t>
                      </a:r>
                      <a:r>
                        <a:rPr lang="ru-RU" sz="1400" dirty="0"/>
                        <a:t> нагрузки), измерение уровня гликемии и насыщение крови кислородом</a:t>
                      </a:r>
                    </a:p>
                    <a:p>
                      <a:r>
                        <a:rPr lang="ru-RU" sz="1400" dirty="0"/>
                        <a:t>Виды спорта на выбор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861362"/>
                  </a:ext>
                </a:extLst>
              </a:tr>
              <a:tr h="1743001">
                <a:tc>
                  <a:txBody>
                    <a:bodyPr/>
                    <a:lstStyle/>
                    <a:p>
                      <a:r>
                        <a:rPr lang="ru-RU" sz="1400" dirty="0"/>
                        <a:t>Пожилые люди (Главные благополучатели) – сегмент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55-60+, интернетом не пользуются (не умеют, не в зоне покрытия), традиционные пользователи ТВ, газет, радио, в массовых мероприятиях участия не принимают,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Улучшение здоровья, экономия финансов,  доступ к бесплатной медицинской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Борьба с изоляцией,  бесплатная медицинская помощь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7717467"/>
                  </a:ext>
                </a:extLst>
              </a:tr>
              <a:tr h="1913965">
                <a:tc>
                  <a:txBody>
                    <a:bodyPr/>
                    <a:lstStyle/>
                    <a:p>
                      <a:r>
                        <a:rPr lang="ru-RU" sz="1400" dirty="0"/>
                        <a:t>Региональная и муниципальные органы власти (целевые министерства)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Есть необходимость в выполнение показателей нацпроекта («Семья», «Здоровое и активное долголетие»), разрозненные интересы,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Основной источник финансирование (возможно, заказчик проекта)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Выполнение целевых показателей </a:t>
                      </a:r>
                      <a:r>
                        <a:rPr lang="ru-RU" sz="1400" dirty="0" err="1"/>
                        <a:t>нац</a:t>
                      </a:r>
                      <a:r>
                        <a:rPr lang="ru-RU" sz="1400" dirty="0"/>
                        <a:t> проектов в заинтересованных отраслях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Повышение удовлетворенности населения (рейтинга)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Готовы ли предоставить инфраструктуры, информационная поддержка, обеспечение межотраслевого взаимодействия?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3821615"/>
                  </a:ext>
                </a:extLst>
              </a:tr>
              <a:tr h="1101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Учреждения спорта и тренеров (непосредственные исполнители)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Бассейны,</a:t>
                      </a:r>
                    </a:p>
                    <a:p>
                      <a:r>
                        <a:rPr lang="ru-RU" sz="1400" dirty="0"/>
                        <a:t>ДЮСШ, фитнес центры, Спортивный город, тренеры (со специализацией на возрастных группах)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Привлечение новой аудитории, дополнительное финансирование и  развитие, выполнение социальной миссии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Постоянный и равномерный поток клиентов, получение обратной связи для своевременной корректировки спортивных программ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203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212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93EAF-03A8-3834-C5F2-E40E6C07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стейкхолдеры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3716247B-C653-4012-AC8D-A6300F877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74885040"/>
              </p:ext>
            </p:extLst>
          </p:nvPr>
        </p:nvGraphicFramePr>
        <p:xfrm>
          <a:off x="0" y="0"/>
          <a:ext cx="12192000" cy="7438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137">
                  <a:extLst>
                    <a:ext uri="{9D8B030D-6E8A-4147-A177-3AD203B41FA5}">
                      <a16:colId xmlns="" xmlns:a16="http://schemas.microsoft.com/office/drawing/2014/main" val="2195880653"/>
                    </a:ext>
                  </a:extLst>
                </a:gridCol>
                <a:gridCol w="2472137">
                  <a:extLst>
                    <a:ext uri="{9D8B030D-6E8A-4147-A177-3AD203B41FA5}">
                      <a16:colId xmlns="" xmlns:a16="http://schemas.microsoft.com/office/drawing/2014/main" val="380165717"/>
                    </a:ext>
                  </a:extLst>
                </a:gridCol>
                <a:gridCol w="2472137">
                  <a:extLst>
                    <a:ext uri="{9D8B030D-6E8A-4147-A177-3AD203B41FA5}">
                      <a16:colId xmlns="" xmlns:a16="http://schemas.microsoft.com/office/drawing/2014/main" val="3634730600"/>
                    </a:ext>
                  </a:extLst>
                </a:gridCol>
                <a:gridCol w="2472137">
                  <a:extLst>
                    <a:ext uri="{9D8B030D-6E8A-4147-A177-3AD203B41FA5}">
                      <a16:colId xmlns="" xmlns:a16="http://schemas.microsoft.com/office/drawing/2014/main" val="358086499"/>
                    </a:ext>
                  </a:extLst>
                </a:gridCol>
                <a:gridCol w="2303452">
                  <a:extLst>
                    <a:ext uri="{9D8B030D-6E8A-4147-A177-3AD203B41FA5}">
                      <a16:colId xmlns="" xmlns:a16="http://schemas.microsoft.com/office/drawing/2014/main" val="3713385574"/>
                    </a:ext>
                  </a:extLst>
                </a:gridCol>
              </a:tblGrid>
              <a:tr h="672230">
                <a:tc>
                  <a:txBody>
                    <a:bodyPr/>
                    <a:lstStyle/>
                    <a:p>
                      <a:r>
                        <a:rPr lang="ru-RU" sz="1400" dirty="0"/>
                        <a:t>стейкхолдер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Его характеристики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Интересы в проекте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Требования к проекту (продукту и </a:t>
                      </a:r>
                      <a:r>
                        <a:rPr lang="ru-RU" sz="1400" dirty="0" err="1"/>
                        <a:t>провессу</a:t>
                      </a:r>
                      <a:r>
                        <a:rPr lang="ru-RU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Корректировка идеи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6039156"/>
                  </a:ext>
                </a:extLst>
              </a:tr>
              <a:tr h="964975">
                <a:tc>
                  <a:txBody>
                    <a:bodyPr/>
                    <a:lstStyle/>
                    <a:p>
                      <a:r>
                        <a:rPr lang="ru-RU" sz="1400" dirty="0"/>
                        <a:t>Волонтеры (серебряные, студенты)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Волонтеры серебряного возраста (55+), стремящиеся к активной социальной жизни, обладающие жизненным опытом и свободным временем. </a:t>
                      </a:r>
                    </a:p>
                    <a:p>
                      <a:r>
                        <a:rPr lang="ru-RU" sz="1400" dirty="0"/>
                        <a:t>Волонтеры – молодежь, заинтересованная в получении практического опыта, новых знакомств и возможностей карьерного роста.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Социализация, чувство нужности, передача опыта, поддержка физической и умственной активности.</a:t>
                      </a:r>
                      <a:br>
                        <a:rPr lang="ru-RU" sz="1400" dirty="0"/>
                      </a:br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Получение навыков, доступ к профессиональным сообществам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Удобный график, уважительное отношение, четкие и понятные инструкции.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Шибкий график, совместимый с учебой. Наличие сувенирной продукции, рекомендательные письма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Проект должен предлагать разные роли с разной ответственностью, в том числе  включение ролей для наставничества.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861362"/>
                  </a:ext>
                </a:extLst>
              </a:tr>
              <a:tr h="1160140">
                <a:tc>
                  <a:txBody>
                    <a:bodyPr/>
                    <a:lstStyle/>
                    <a:p>
                      <a:r>
                        <a:rPr lang="ru-RU" sz="1400" dirty="0"/>
                        <a:t>Социальные и общественные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Организации, представляющие интересы конкретных социальных групп. Имеют наработанные связи и репутацию.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Привлечение внимания к своей целевой аудитории, привлечение новых членов, позитивная реклама деятельности организации.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Обеспечение доступности мероприятия для своей целевой аудитории (безбарьерная среда), содержательное вовлечение подопечных. Упоминание организации как партнера.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Необходимо предусмотреть квоты или специальные условия для участников от этих организаций.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7717467"/>
                  </a:ext>
                </a:extLst>
              </a:tr>
              <a:tr h="1268564">
                <a:tc>
                  <a:txBody>
                    <a:bodyPr/>
                    <a:lstStyle/>
                    <a:p>
                      <a:r>
                        <a:rPr lang="ru-RU" sz="1400" dirty="0"/>
                        <a:t>СМИ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Телеканалы, онлайн-издания, блогеры, заинтересованы в контенте, который привлечет внимание большой аудитории.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Получение эксклюзивного, качественного контента, увеличение просмотров, информационные поводы для репортажей.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Своевременный доступ к информации, качественная организация работы пресс-зоны, доступ к ключевым лицам для получения интервью.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Проект должен быть медийным, иметь яркие визуальные элементы, четкую программу, известных спикеров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3821615"/>
                  </a:ext>
                </a:extLst>
              </a:tr>
              <a:tr h="1280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Мед.учреждения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Поликлиника, медицинский центр, обеспечивающие безопасность и здоровье участников проекта.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Выполнение своих функциональных обязанностей, повышение узнаваемости бренда </a:t>
                      </a:r>
                      <a:r>
                        <a:rPr lang="ru-RU" sz="1400" dirty="0" err="1"/>
                        <a:t>мед.учреждения</a:t>
                      </a:r>
                      <a:r>
                        <a:rPr lang="ru-RU" sz="1400" dirty="0"/>
                        <a:t>, популяризация ЗОЖ.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Соблюдение стандартов безопасности на мероприятии, возможность разместить свою символику на медийном мероприятии.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Программа мероприятия должна позволять организацию </a:t>
                      </a:r>
                      <a:r>
                        <a:rPr lang="ru-RU" sz="1400" dirty="0" err="1"/>
                        <a:t>медобслеживания</a:t>
                      </a:r>
                      <a:r>
                        <a:rPr lang="ru-RU" sz="1400" dirty="0"/>
                        <a:t>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203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18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398</TotalTime>
  <Words>1364</Words>
  <Application>Microsoft Office PowerPoint</Application>
  <PresentationFormat>Произвольный</PresentationFormat>
  <Paragraphs>205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«МЭР»  – СПОРТА ПРИМЕР</vt:lpstr>
      <vt:lpstr>1. ТЕНДЕНЦИЯ СОХРАНЕНИЯ ВЫСОКОЙ ДОЛИ СТАРШЕГО ПОКОЛЕНИЯ 2. УСЛОЖНЕНИЕ ОБЩЕСТВЕННОЙ ЖИЗНИ ЗА СЧЕТ БОЛЬШИХ НАГРУЗОК НА ОРГАНИЗМ, НЕРАЦИОНАЛЬНОГО ПИТАНИЯ 3. ОТСУТСТВИЯ ЗНАЧИМЫХ ПРИМЕРОВ ВИЗУАЛИЗАЦИИ ЦЕЛИ</vt:lpstr>
      <vt:lpstr>ОМСКСТАТ информирует</vt:lpstr>
      <vt:lpstr>Слайд 4</vt:lpstr>
      <vt:lpstr>Рост случаев деменции в регионе,  в пожилом возрасте много хронических заболеваний </vt:lpstr>
      <vt:lpstr>Направления развития нац.проекта, озвученные Котовой Евгенией Григорьевной – зам.министра здравоохранения РФ на 4 Национальном конгрессе «Национальное здравоохранение 2025» 22-23 октября 2025 года</vt:lpstr>
      <vt:lpstr>ВИДЫ СПОРТА ДЛЯ ПОПУЛЯРИЗАЦИИ СРЕДИ ЖИТЕЛЕЙ ГОРОДА УЗНАВАЕМЫМ ЛИЦОМ</vt:lpstr>
      <vt:lpstr>стейкхолдеры</vt:lpstr>
      <vt:lpstr>стейкхолдеры</vt:lpstr>
      <vt:lpstr>Уточнение идеи проекта</vt:lpstr>
      <vt:lpstr>Цель проекта</vt:lpstr>
      <vt:lpstr>Декомпозиция </vt:lpstr>
      <vt:lpstr>Целевые показатели - внутренние (показатели успешности)</vt:lpstr>
      <vt:lpstr>Целевые показатели - внешние (показатели успешности)</vt:lpstr>
      <vt:lpstr>Сетевая модель проекта</vt:lpstr>
      <vt:lpstr>Матрица ответственности</vt:lpstr>
      <vt:lpstr>Организационная структура</vt:lpstr>
      <vt:lpstr>Идентификация рисков</vt:lpstr>
      <vt:lpstr>Слайд 19</vt:lpstr>
      <vt:lpstr>Оценка степени воздействия  (с чем будем работать)</vt:lpstr>
      <vt:lpstr>MAX1  получение травмы участником во время физической активности в более чем 2% случаев </vt:lpstr>
      <vt:lpstr>MAX2  высокая явка участников – более 60 человек ПОЗИТИВНЫЙ РИСК </vt:lpstr>
      <vt:lpstr>Управление ресурсами затратная часть бюджета проекта  (при условии достаточности и своевременности поступления ресурсов)</vt:lpstr>
      <vt:lpstr>Итоговая стоимость проекта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МЭР  – СПОРТА ПРИМЕР</dc:title>
  <dc:creator>Студент</dc:creator>
  <cp:lastModifiedBy>MV</cp:lastModifiedBy>
  <cp:revision>112</cp:revision>
  <dcterms:created xsi:type="dcterms:W3CDTF">2025-10-21T13:50:25Z</dcterms:created>
  <dcterms:modified xsi:type="dcterms:W3CDTF">2026-03-17T03:36:28Z</dcterms:modified>
</cp:coreProperties>
</file>