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2" r:id="rId14"/>
    <p:sldId id="273" r:id="rId15"/>
    <p:sldId id="275" r:id="rId16"/>
    <p:sldId id="276" r:id="rId17"/>
    <p:sldId id="282" r:id="rId18"/>
    <p:sldId id="278" r:id="rId19"/>
    <p:sldId id="279" r:id="rId20"/>
    <p:sldId id="270" r:id="rId21"/>
    <p:sldId id="1268" r:id="rId22"/>
    <p:sldId id="281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01.04.2023</a:t>
            </a:r>
          </a:p>
          <a:p>
            <a:pPr marL="12700">
              <a:lnSpc>
                <a:spcPct val="100000"/>
              </a:lnSpc>
            </a:pPr>
            <a:r>
              <a:rPr spc="-125" dirty="0"/>
              <a:t>30.04.</a:t>
            </a: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01.04.2023</a:t>
            </a:r>
          </a:p>
          <a:p>
            <a:pPr marL="12700">
              <a:lnSpc>
                <a:spcPct val="100000"/>
              </a:lnSpc>
            </a:pPr>
            <a:r>
              <a:rPr spc="-125" dirty="0"/>
              <a:t>30.04.</a:t>
            </a: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01.04.2023</a:t>
            </a:r>
          </a:p>
          <a:p>
            <a:pPr marL="12700">
              <a:lnSpc>
                <a:spcPct val="100000"/>
              </a:lnSpc>
            </a:pPr>
            <a:r>
              <a:rPr spc="-125" dirty="0"/>
              <a:t>30.04.</a:t>
            </a: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01.04.2023</a:t>
            </a:r>
          </a:p>
          <a:p>
            <a:pPr marL="12700">
              <a:lnSpc>
                <a:spcPct val="100000"/>
              </a:lnSpc>
            </a:pPr>
            <a:r>
              <a:rPr spc="-125" dirty="0"/>
              <a:t>30.04.</a:t>
            </a: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01.04.2023</a:t>
            </a:r>
          </a:p>
          <a:p>
            <a:pPr marL="12700">
              <a:lnSpc>
                <a:spcPct val="100000"/>
              </a:lnSpc>
            </a:pPr>
            <a:r>
              <a:rPr spc="-125" dirty="0"/>
              <a:t>30.04.</a:t>
            </a: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9775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066" y="397256"/>
            <a:ext cx="10052050" cy="942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F2F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066" y="1312875"/>
            <a:ext cx="10084435" cy="258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2608" y="5163877"/>
            <a:ext cx="1202689" cy="58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01.04.2023</a:t>
            </a:r>
          </a:p>
          <a:p>
            <a:pPr marL="12700">
              <a:lnSpc>
                <a:spcPct val="100000"/>
              </a:lnSpc>
            </a:pPr>
            <a:r>
              <a:rPr spc="-125" dirty="0"/>
              <a:t>30.04.</a:t>
            </a: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minzdravstvuite" TargetMode="External"/><Relationship Id="rId3" Type="http://schemas.openxmlformats.org/officeDocument/2006/relationships/hyperlink" Target="https://vk.com/rsu174" TargetMode="External"/><Relationship Id="rId7" Type="http://schemas.openxmlformats.org/officeDocument/2006/relationships/hyperlink" Target="https://t.me/rsu1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ortal_174" TargetMode="External"/><Relationship Id="rId5" Type="http://schemas.openxmlformats.org/officeDocument/2006/relationships/hyperlink" Target="https://vk.com/mirmampap" TargetMode="External"/><Relationship Id="rId4" Type="http://schemas.openxmlformats.org/officeDocument/2006/relationships/hyperlink" Target="https://vk.com/grudnoe_russia" TargetMode="External"/><Relationship Id="rId9" Type="http://schemas.openxmlformats.org/officeDocument/2006/relationships/hyperlink" Target="https://&#1089;&#1077;&#1084;&#1077;&#1081;&#1085;&#1099;&#1081;&#1087;&#1086;&#1088;&#1090;&#1072;&#1083;174.&#1088;&#1092;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3.png"/><Relationship Id="rId4" Type="http://schemas.openxmlformats.org/officeDocument/2006/relationships/image" Target="../media/image38.jp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3098719"/>
            <a:ext cx="8300545" cy="15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Грудное вскармливание – основа жизни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33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Кирюшина Оксана Михайловна, региональный сервисный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уполномоченный Челябинской области, Челябинск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815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Номинация: «Материнство и детство»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E8B2AF-A1FD-4077-B018-3B3E3DB9E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610" y="2452520"/>
            <a:ext cx="2884353" cy="27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10687685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lang="ru-RU" spc="-165" dirty="0"/>
              <a:t>7</a:t>
            </a:r>
            <a:endParaRPr spc="-165" dirty="0"/>
          </a:p>
          <a:p>
            <a:pPr marL="12700" marR="5080" algn="just">
              <a:lnSpc>
                <a:spcPct val="98500"/>
              </a:lnSpc>
              <a:spcBef>
                <a:spcPts val="45"/>
              </a:spcBef>
            </a:pPr>
            <a:r>
              <a:rPr b="1" spc="-55" dirty="0">
                <a:latin typeface="Tahoma"/>
                <a:cs typeface="Tahoma"/>
              </a:rPr>
              <a:t>Повысить </a:t>
            </a:r>
            <a:r>
              <a:rPr b="1" spc="-30" dirty="0">
                <a:latin typeface="Tahoma"/>
                <a:cs typeface="Tahoma"/>
              </a:rPr>
              <a:t>уровень </a:t>
            </a:r>
            <a:r>
              <a:rPr b="1" spc="-75" dirty="0">
                <a:latin typeface="Tahoma"/>
                <a:cs typeface="Tahoma"/>
              </a:rPr>
              <a:t>знаний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-20" dirty="0">
                <a:latin typeface="Tahoma"/>
                <a:cs typeface="Tahoma"/>
              </a:rPr>
              <a:t>компетенций </a:t>
            </a:r>
            <a:r>
              <a:rPr b="1" spc="10" dirty="0">
                <a:latin typeface="Tahoma"/>
                <a:cs typeface="Tahoma"/>
              </a:rPr>
              <a:t>у </a:t>
            </a:r>
            <a:r>
              <a:rPr b="1" spc="-10" dirty="0">
                <a:latin typeface="Tahoma"/>
                <a:cs typeface="Tahoma"/>
              </a:rPr>
              <a:t>сотрудников </a:t>
            </a:r>
            <a:r>
              <a:rPr b="1" spc="-125" dirty="0">
                <a:latin typeface="Tahoma"/>
                <a:cs typeface="Tahoma"/>
              </a:rPr>
              <a:t>ЛПУ </a:t>
            </a:r>
            <a:r>
              <a:rPr b="1" spc="-15" dirty="0">
                <a:latin typeface="Tahoma"/>
                <a:cs typeface="Tahoma"/>
              </a:rPr>
              <a:t>родовспоможения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-575" dirty="0">
                <a:latin typeface="Tahoma"/>
                <a:cs typeface="Tahoma"/>
              </a:rPr>
              <a:t> </a:t>
            </a:r>
            <a:r>
              <a:rPr b="1" spc="35" dirty="0">
                <a:latin typeface="Tahoma"/>
                <a:cs typeface="Tahoma"/>
              </a:rPr>
              <a:t>детства, </a:t>
            </a:r>
            <a:r>
              <a:rPr b="1" spc="5" dirty="0">
                <a:latin typeface="Tahoma"/>
                <a:cs typeface="Tahoma"/>
              </a:rPr>
              <a:t>специалистов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-35" dirty="0">
                <a:latin typeface="Tahoma"/>
                <a:cs typeface="Tahoma"/>
              </a:rPr>
              <a:t>волонтеров </a:t>
            </a:r>
            <a:r>
              <a:rPr b="1" spc="-145" dirty="0">
                <a:latin typeface="Tahoma"/>
                <a:cs typeface="Tahoma"/>
              </a:rPr>
              <a:t>в </a:t>
            </a:r>
            <a:r>
              <a:rPr b="1" spc="65" dirty="0">
                <a:latin typeface="Tahoma"/>
                <a:cs typeface="Tahoma"/>
              </a:rPr>
              <a:t>теме </a:t>
            </a:r>
            <a:r>
              <a:rPr b="1" spc="-35" dirty="0">
                <a:latin typeface="Tahoma"/>
                <a:cs typeface="Tahoma"/>
              </a:rPr>
              <a:t>поддержки </a:t>
            </a:r>
            <a:r>
              <a:rPr b="1" spc="30" dirty="0">
                <a:latin typeface="Tahoma"/>
                <a:cs typeface="Tahoma"/>
              </a:rPr>
              <a:t>материнства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-40" dirty="0">
                <a:latin typeface="Tahoma"/>
                <a:cs typeface="Tahoma"/>
              </a:rPr>
              <a:t>грудного </a:t>
            </a:r>
            <a:r>
              <a:rPr b="1" spc="-57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вскармливания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862073"/>
            <a:ext cx="108540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lang="ru-RU" dirty="0"/>
              <a:t>Очное обучение сотрудников ЛПУ родовспоможения и детства. После прохождения онлайн-курса для медицинских работников. Проведены практические семинары для врачей-акушеров роддомов и педиатров детских поликлиник на темы по индивидуальному запросу. Возможные темы "Грудное вскармливание - важный инструмент современных Перинатальных технологий"; для педиатров - "</a:t>
            </a:r>
            <a:r>
              <a:rPr lang="ru-RU" dirty="0" err="1"/>
              <a:t>Гипогалактия</a:t>
            </a:r>
            <a:r>
              <a:rPr lang="ru-RU" dirty="0"/>
              <a:t>: причины и коррекции", "Отказ от груди: причины и решения". Семинары проходят в конференц-залах принимающей стороны - женской консультации, роддома или детской поликлиники. Всего 9 обучений - Челябинск 5 учреждений, Миасс 1 учреждение, Златоуст 1 учреждение, Копейск 2 учреждения, Долгодеревенское - 1 учреждение. В каждом обучении приняло не менее 25 человек.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0" y="4039780"/>
            <a:ext cx="11024870" cy="1669414"/>
            <a:chOff x="411480" y="4039780"/>
            <a:chExt cx="11024870" cy="166941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5250179"/>
              <a:ext cx="458723" cy="458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5425" y="4039780"/>
              <a:ext cx="1100670" cy="1100670"/>
            </a:xfrm>
            <a:prstGeom prst="rect">
              <a:avLst/>
            </a:prstGeom>
          </p:spPr>
        </p:pic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D21C7020-65A2-436B-A5B8-70D37A84B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9265285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lang="ru-RU" spc="-160" dirty="0"/>
              <a:t>8</a:t>
            </a:r>
            <a:endParaRPr spc="-160" dirty="0"/>
          </a:p>
          <a:p>
            <a:pPr marL="12700" marR="5080">
              <a:lnSpc>
                <a:spcPct val="98500"/>
              </a:lnSpc>
              <a:spcBef>
                <a:spcPts val="45"/>
              </a:spcBef>
            </a:pPr>
            <a:r>
              <a:rPr b="1" spc="-20" dirty="0">
                <a:latin typeface="Tahoma"/>
                <a:cs typeface="Tahoma"/>
              </a:rPr>
              <a:t>Формировать </a:t>
            </a:r>
            <a:r>
              <a:rPr b="1" spc="-85" dirty="0">
                <a:latin typeface="Tahoma"/>
                <a:cs typeface="Tahoma"/>
              </a:rPr>
              <a:t>положительный </a:t>
            </a:r>
            <a:r>
              <a:rPr b="1" spc="-65" dirty="0">
                <a:latin typeface="Tahoma"/>
                <a:cs typeface="Tahoma"/>
              </a:rPr>
              <a:t>имидж </a:t>
            </a:r>
            <a:r>
              <a:rPr b="1" spc="-10" dirty="0">
                <a:latin typeface="Tahoma"/>
                <a:cs typeface="Tahoma"/>
              </a:rPr>
              <a:t>кормящей </a:t>
            </a:r>
            <a:r>
              <a:rPr b="1" spc="15" dirty="0">
                <a:latin typeface="Tahoma"/>
                <a:cs typeface="Tahoma"/>
              </a:rPr>
              <a:t>мамы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25" dirty="0">
                <a:latin typeface="Tahoma"/>
                <a:cs typeface="Tahoma"/>
              </a:rPr>
              <a:t>семьи </a:t>
            </a:r>
            <a:r>
              <a:rPr b="1" spc="-145" dirty="0">
                <a:latin typeface="Tahoma"/>
                <a:cs typeface="Tahoma"/>
              </a:rPr>
              <a:t>в </a:t>
            </a:r>
            <a:r>
              <a:rPr b="1" spc="-140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ожидании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25" dirty="0">
                <a:latin typeface="Tahoma"/>
                <a:cs typeface="Tahoma"/>
              </a:rPr>
              <a:t>ребенка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через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продвижение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-145" dirty="0">
                <a:latin typeface="Tahoma"/>
                <a:cs typeface="Tahoma"/>
              </a:rPr>
              <a:t>в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55" dirty="0">
                <a:latin typeface="Tahoma"/>
                <a:cs typeface="Tahoma"/>
              </a:rPr>
              <a:t>сети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Интернет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проведение </a:t>
            </a:r>
            <a:r>
              <a:rPr b="1" spc="-57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общественно-значимых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мероприятий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862073"/>
            <a:ext cx="9378950" cy="123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Verdana"/>
                <a:cs typeface="Verdana"/>
              </a:rPr>
              <a:t>Разработка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проведение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медиа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компании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по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продвижению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грудного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вскармливания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для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формирования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положительного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образа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кормящей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мамы,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14" dirty="0">
                <a:latin typeface="Verdana"/>
                <a:cs typeface="Verdana"/>
              </a:rPr>
              <a:t>семей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ожидании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ребенка.</a:t>
            </a:r>
            <a:endParaRPr sz="1600">
              <a:latin typeface="Verdana"/>
              <a:cs typeface="Verdana"/>
            </a:endParaRPr>
          </a:p>
          <a:p>
            <a:pPr marL="12700" marR="668655">
              <a:lnSpc>
                <a:spcPct val="98800"/>
              </a:lnSpc>
              <a:spcBef>
                <a:spcPts val="25"/>
              </a:spcBef>
            </a:pPr>
            <a:r>
              <a:rPr sz="1600" spc="-10" dirty="0">
                <a:latin typeface="Verdana"/>
                <a:cs typeface="Verdana"/>
              </a:rPr>
              <a:t>Площадки </a:t>
            </a:r>
            <a:r>
              <a:rPr sz="1600" spc="-135" dirty="0">
                <a:latin typeface="Verdana"/>
                <a:cs typeface="Verdana"/>
              </a:rPr>
              <a:t>для </a:t>
            </a:r>
            <a:r>
              <a:rPr sz="1600" spc="-70" dirty="0">
                <a:latin typeface="Verdana"/>
                <a:cs typeface="Verdana"/>
              </a:rPr>
              <a:t>продвижения: </a:t>
            </a:r>
            <a:r>
              <a:rPr sz="1600" spc="-50" dirty="0">
                <a:latin typeface="Verdana"/>
                <a:cs typeface="Verdana"/>
              </a:rPr>
              <a:t>сюжеты, </a:t>
            </a:r>
            <a:r>
              <a:rPr sz="1600" spc="-65" dirty="0">
                <a:latin typeface="Verdana"/>
                <a:cs typeface="Verdana"/>
              </a:rPr>
              <a:t>интервью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90" dirty="0">
                <a:latin typeface="Verdana"/>
                <a:cs typeface="Verdana"/>
              </a:rPr>
              <a:t>СМИ </a:t>
            </a:r>
            <a:r>
              <a:rPr sz="1600" spc="-204" dirty="0">
                <a:latin typeface="Verdana"/>
                <a:cs typeface="Verdana"/>
              </a:rPr>
              <a:t>(ТВ, </a:t>
            </a:r>
            <a:r>
              <a:rPr sz="1600" spc="-15" dirty="0">
                <a:latin typeface="Verdana"/>
                <a:cs typeface="Verdana"/>
              </a:rPr>
              <a:t>радио), </a:t>
            </a:r>
            <a:r>
              <a:rPr sz="1600" spc="-30" dirty="0">
                <a:latin typeface="Verdana"/>
                <a:cs typeface="Verdana"/>
              </a:rPr>
              <a:t>таргетированная 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реклама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Вконтакте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(субсидия),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собственные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ресурсы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группы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социальных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сетях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семейный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портал,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партнерские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ресурсы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(органы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власти,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бизнес,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НКО).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41592" y="2981006"/>
            <a:ext cx="5363845" cy="3808095"/>
            <a:chOff x="6641592" y="2981006"/>
            <a:chExt cx="5363845" cy="38080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1592" y="2981006"/>
              <a:ext cx="5363717" cy="3807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6016" y="3325368"/>
              <a:ext cx="4690872" cy="313486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11480" y="3236976"/>
            <a:ext cx="11354435" cy="3312160"/>
            <a:chOff x="411480" y="3236976"/>
            <a:chExt cx="11354435" cy="33121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" y="5250180"/>
              <a:ext cx="458723" cy="4587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41820" y="3281172"/>
              <a:ext cx="4779645" cy="3223895"/>
            </a:xfrm>
            <a:custGeom>
              <a:avLst/>
              <a:gdLst/>
              <a:ahLst/>
              <a:cxnLst/>
              <a:rect l="l" t="t" r="r" b="b"/>
              <a:pathLst>
                <a:path w="4779645" h="3223895">
                  <a:moveTo>
                    <a:pt x="565784" y="0"/>
                  </a:moveTo>
                  <a:lnTo>
                    <a:pt x="4779390" y="0"/>
                  </a:lnTo>
                  <a:lnTo>
                    <a:pt x="4779390" y="2657970"/>
                  </a:lnTo>
                  <a:lnTo>
                    <a:pt x="4776470" y="2714917"/>
                  </a:lnTo>
                  <a:lnTo>
                    <a:pt x="4767960" y="2770809"/>
                  </a:lnTo>
                  <a:lnTo>
                    <a:pt x="4754118" y="2825026"/>
                  </a:lnTo>
                  <a:lnTo>
                    <a:pt x="4735068" y="2877299"/>
                  </a:lnTo>
                  <a:lnTo>
                    <a:pt x="4711064" y="2926829"/>
                  </a:lnTo>
                  <a:lnTo>
                    <a:pt x="4682616" y="2973717"/>
                  </a:lnTo>
                  <a:lnTo>
                    <a:pt x="4649978" y="3017177"/>
                  </a:lnTo>
                  <a:lnTo>
                    <a:pt x="4613402" y="3057512"/>
                  </a:lnTo>
                  <a:lnTo>
                    <a:pt x="4573270" y="3094189"/>
                  </a:lnTo>
                  <a:lnTo>
                    <a:pt x="4529708" y="3126536"/>
                  </a:lnTo>
                  <a:lnTo>
                    <a:pt x="4482973" y="3154857"/>
                  </a:lnTo>
                  <a:lnTo>
                    <a:pt x="4433443" y="3178975"/>
                  </a:lnTo>
                  <a:lnTo>
                    <a:pt x="4381119" y="3197987"/>
                  </a:lnTo>
                  <a:lnTo>
                    <a:pt x="4326889" y="3211766"/>
                  </a:lnTo>
                  <a:lnTo>
                    <a:pt x="4270629" y="3220351"/>
                  </a:lnTo>
                  <a:lnTo>
                    <a:pt x="4213733" y="3223310"/>
                  </a:lnTo>
                  <a:lnTo>
                    <a:pt x="0" y="3223310"/>
                  </a:lnTo>
                  <a:lnTo>
                    <a:pt x="0" y="565784"/>
                  </a:lnTo>
                  <a:lnTo>
                    <a:pt x="2921" y="508761"/>
                  </a:lnTo>
                  <a:lnTo>
                    <a:pt x="11556" y="452881"/>
                  </a:lnTo>
                  <a:lnTo>
                    <a:pt x="25400" y="398144"/>
                  </a:lnTo>
                  <a:lnTo>
                    <a:pt x="44703" y="346455"/>
                  </a:lnTo>
                  <a:lnTo>
                    <a:pt x="68325" y="296544"/>
                  </a:lnTo>
                  <a:lnTo>
                    <a:pt x="96900" y="250062"/>
                  </a:lnTo>
                  <a:lnTo>
                    <a:pt x="129539" y="206120"/>
                  </a:lnTo>
                  <a:lnTo>
                    <a:pt x="166115" y="166115"/>
                  </a:lnTo>
                  <a:lnTo>
                    <a:pt x="206121" y="129539"/>
                  </a:lnTo>
                  <a:lnTo>
                    <a:pt x="250062" y="96900"/>
                  </a:lnTo>
                  <a:lnTo>
                    <a:pt x="296545" y="68325"/>
                  </a:lnTo>
                  <a:lnTo>
                    <a:pt x="346455" y="44703"/>
                  </a:lnTo>
                  <a:lnTo>
                    <a:pt x="398525" y="25400"/>
                  </a:lnTo>
                  <a:lnTo>
                    <a:pt x="452881" y="11556"/>
                  </a:lnTo>
                  <a:lnTo>
                    <a:pt x="508761" y="2920"/>
                  </a:lnTo>
                  <a:lnTo>
                    <a:pt x="565784" y="0"/>
                  </a:lnTo>
                  <a:close/>
                </a:path>
              </a:pathLst>
            </a:custGeom>
            <a:ln w="883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A452FCC0-0E22-430E-BEC1-21A291AD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5124450" cy="184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lang="ru-RU" spc="-160" dirty="0"/>
              <a:t>9</a:t>
            </a:r>
            <a:endParaRPr spc="-160" dirty="0"/>
          </a:p>
          <a:p>
            <a:pPr marL="12700" marR="5080">
              <a:lnSpc>
                <a:spcPct val="99300"/>
              </a:lnSpc>
              <a:spcBef>
                <a:spcPts val="25"/>
              </a:spcBef>
            </a:pPr>
            <a:r>
              <a:rPr b="1" spc="-20" dirty="0">
                <a:latin typeface="Tahoma"/>
                <a:cs typeface="Tahoma"/>
              </a:rPr>
              <a:t>Формировать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85" dirty="0">
                <a:latin typeface="Tahoma"/>
                <a:cs typeface="Tahoma"/>
              </a:rPr>
              <a:t>положительный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имидж 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кормя</a:t>
            </a:r>
            <a:r>
              <a:rPr b="1" spc="-10" dirty="0">
                <a:latin typeface="Tahoma"/>
                <a:cs typeface="Tahoma"/>
              </a:rPr>
              <a:t>ще</a:t>
            </a:r>
            <a:r>
              <a:rPr b="1" spc="-5" dirty="0">
                <a:latin typeface="Tahoma"/>
                <a:cs typeface="Tahoma"/>
              </a:rPr>
              <a:t>й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15" dirty="0">
                <a:latin typeface="Tahoma"/>
                <a:cs typeface="Tahoma"/>
              </a:rPr>
              <a:t>мам</a:t>
            </a:r>
            <a:r>
              <a:rPr b="1" spc="20" dirty="0">
                <a:latin typeface="Tahoma"/>
                <a:cs typeface="Tahoma"/>
              </a:rPr>
              <a:t>ы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20" dirty="0">
                <a:latin typeface="Tahoma"/>
                <a:cs typeface="Tahoma"/>
              </a:rPr>
              <a:t>семь</a:t>
            </a:r>
            <a:r>
              <a:rPr b="1" spc="30" dirty="0">
                <a:latin typeface="Tahoma"/>
                <a:cs typeface="Tahoma"/>
              </a:rPr>
              <a:t>и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45" dirty="0">
                <a:latin typeface="Tahoma"/>
                <a:cs typeface="Tahoma"/>
              </a:rPr>
              <a:t>в</a:t>
            </a:r>
            <a:r>
              <a:rPr b="1" spc="-1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о</a:t>
            </a:r>
            <a:r>
              <a:rPr b="1" spc="-65" dirty="0">
                <a:latin typeface="Tahoma"/>
                <a:cs typeface="Tahoma"/>
              </a:rPr>
              <a:t>ж</a:t>
            </a:r>
            <a:r>
              <a:rPr b="1" spc="-40" dirty="0">
                <a:latin typeface="Tahoma"/>
                <a:cs typeface="Tahoma"/>
              </a:rPr>
              <a:t>идан</a:t>
            </a:r>
            <a:r>
              <a:rPr b="1" spc="-45" dirty="0">
                <a:latin typeface="Tahoma"/>
                <a:cs typeface="Tahoma"/>
              </a:rPr>
              <a:t>и</a:t>
            </a:r>
            <a:r>
              <a:rPr b="1" spc="-65" dirty="0">
                <a:latin typeface="Tahoma"/>
                <a:cs typeface="Tahoma"/>
              </a:rPr>
              <a:t>и  </a:t>
            </a:r>
            <a:r>
              <a:rPr b="1" spc="35" dirty="0">
                <a:latin typeface="Tahoma"/>
                <a:cs typeface="Tahoma"/>
              </a:rPr>
              <a:t>ребен</a:t>
            </a:r>
            <a:r>
              <a:rPr b="1" spc="-10" dirty="0">
                <a:latin typeface="Tahoma"/>
                <a:cs typeface="Tahoma"/>
              </a:rPr>
              <a:t>к</a:t>
            </a:r>
            <a:r>
              <a:rPr b="1" spc="-5" dirty="0">
                <a:latin typeface="Tahoma"/>
                <a:cs typeface="Tahoma"/>
              </a:rPr>
              <a:t>а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чере</a:t>
            </a:r>
            <a:r>
              <a:rPr b="1" spc="-5" dirty="0">
                <a:latin typeface="Tahoma"/>
                <a:cs typeface="Tahoma"/>
              </a:rPr>
              <a:t>з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п</a:t>
            </a:r>
            <a:r>
              <a:rPr b="1" spc="-25" dirty="0">
                <a:latin typeface="Tahoma"/>
                <a:cs typeface="Tahoma"/>
              </a:rPr>
              <a:t>р</a:t>
            </a:r>
            <a:r>
              <a:rPr b="1" spc="-50" dirty="0">
                <a:latin typeface="Tahoma"/>
                <a:cs typeface="Tahoma"/>
              </a:rPr>
              <a:t>одв</a:t>
            </a:r>
            <a:r>
              <a:rPr b="1" spc="-60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жени</a:t>
            </a:r>
            <a:r>
              <a:rPr b="1" spc="-30" dirty="0">
                <a:latin typeface="Tahoma"/>
                <a:cs typeface="Tahoma"/>
              </a:rPr>
              <a:t>е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145" dirty="0">
                <a:latin typeface="Tahoma"/>
                <a:cs typeface="Tahoma"/>
              </a:rPr>
              <a:t>в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45" dirty="0">
                <a:latin typeface="Tahoma"/>
                <a:cs typeface="Tahoma"/>
              </a:rPr>
              <a:t>сети  </a:t>
            </a:r>
            <a:r>
              <a:rPr b="1" spc="-30" dirty="0">
                <a:latin typeface="Tahoma"/>
                <a:cs typeface="Tahoma"/>
              </a:rPr>
              <a:t>Интер</a:t>
            </a:r>
            <a:r>
              <a:rPr b="1" spc="-40" dirty="0">
                <a:latin typeface="Tahoma"/>
                <a:cs typeface="Tahoma"/>
              </a:rPr>
              <a:t>н</a:t>
            </a:r>
            <a:r>
              <a:rPr b="1" spc="60" dirty="0">
                <a:latin typeface="Tahoma"/>
                <a:cs typeface="Tahoma"/>
              </a:rPr>
              <a:t>е</a:t>
            </a:r>
            <a:r>
              <a:rPr b="1" spc="55" dirty="0">
                <a:latin typeface="Tahoma"/>
                <a:cs typeface="Tahoma"/>
              </a:rPr>
              <a:t>т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 пров</a:t>
            </a:r>
            <a:r>
              <a:rPr b="1" spc="60" dirty="0">
                <a:latin typeface="Tahoma"/>
                <a:cs typeface="Tahoma"/>
              </a:rPr>
              <a:t>ед</a:t>
            </a:r>
            <a:r>
              <a:rPr b="1" spc="65" dirty="0">
                <a:latin typeface="Tahoma"/>
                <a:cs typeface="Tahoma"/>
              </a:rPr>
              <a:t>е</a:t>
            </a:r>
            <a:r>
              <a:rPr b="1" spc="-40" dirty="0">
                <a:latin typeface="Tahoma"/>
                <a:cs typeface="Tahoma"/>
              </a:rPr>
              <a:t>ни</a:t>
            </a:r>
            <a:r>
              <a:rPr b="1" spc="-35" dirty="0">
                <a:latin typeface="Tahoma"/>
                <a:cs typeface="Tahoma"/>
              </a:rPr>
              <a:t>е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65" dirty="0">
                <a:latin typeface="Tahoma"/>
                <a:cs typeface="Tahoma"/>
              </a:rPr>
              <a:t>общ</a:t>
            </a:r>
            <a:r>
              <a:rPr b="1" spc="60" dirty="0">
                <a:latin typeface="Tahoma"/>
                <a:cs typeface="Tahoma"/>
              </a:rPr>
              <a:t>е</a:t>
            </a:r>
            <a:r>
              <a:rPr b="1" spc="210" dirty="0">
                <a:latin typeface="Tahoma"/>
                <a:cs typeface="Tahoma"/>
              </a:rPr>
              <a:t>с</a:t>
            </a:r>
            <a:r>
              <a:rPr b="1" spc="-60" dirty="0">
                <a:latin typeface="Tahoma"/>
                <a:cs typeface="Tahoma"/>
              </a:rPr>
              <a:t>т</a:t>
            </a:r>
            <a:r>
              <a:rPr b="1" spc="-75" dirty="0">
                <a:latin typeface="Tahoma"/>
                <a:cs typeface="Tahoma"/>
              </a:rPr>
              <a:t>в</a:t>
            </a:r>
            <a:r>
              <a:rPr b="1" spc="-20" dirty="0">
                <a:latin typeface="Tahoma"/>
                <a:cs typeface="Tahoma"/>
              </a:rPr>
              <a:t>енн</a:t>
            </a:r>
            <a:r>
              <a:rPr b="1" spc="-15" dirty="0">
                <a:latin typeface="Tahoma"/>
                <a:cs typeface="Tahoma"/>
              </a:rPr>
              <a:t>о</a:t>
            </a:r>
            <a:r>
              <a:rPr b="1" spc="-20" dirty="0">
                <a:latin typeface="Tahoma"/>
                <a:cs typeface="Tahoma"/>
              </a:rPr>
              <a:t>-  </a:t>
            </a:r>
            <a:r>
              <a:rPr b="1" spc="-70" dirty="0">
                <a:latin typeface="Tahoma"/>
                <a:cs typeface="Tahoma"/>
              </a:rPr>
              <a:t>значимых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мероприятий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2471673"/>
            <a:ext cx="5481955" cy="197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600" spc="100" dirty="0">
                <a:latin typeface="Verdana"/>
                <a:cs typeface="Verdana"/>
              </a:rPr>
              <a:t>А</a:t>
            </a:r>
            <a:r>
              <a:rPr sz="1600" spc="-60" dirty="0">
                <a:latin typeface="Verdana"/>
                <a:cs typeface="Verdana"/>
              </a:rPr>
              <a:t>кци</a:t>
            </a:r>
            <a:r>
              <a:rPr sz="1600" spc="-250" dirty="0">
                <a:latin typeface="Verdana"/>
                <a:cs typeface="Verdana"/>
              </a:rPr>
              <a:t>я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50" dirty="0">
                <a:latin typeface="Verdana"/>
                <a:cs typeface="Verdana"/>
              </a:rPr>
              <a:t>"</a:t>
            </a:r>
            <a:r>
              <a:rPr sz="1600" spc="-25" dirty="0">
                <a:latin typeface="Verdana"/>
                <a:cs typeface="Verdana"/>
              </a:rPr>
              <a:t>Молочн</a:t>
            </a:r>
            <a:r>
              <a:rPr sz="1600" spc="-70" dirty="0">
                <a:latin typeface="Verdana"/>
                <a:cs typeface="Verdana"/>
              </a:rPr>
              <a:t>а</a:t>
            </a:r>
            <a:r>
              <a:rPr sz="1600" spc="-60" dirty="0">
                <a:latin typeface="Verdana"/>
                <a:cs typeface="Verdana"/>
              </a:rPr>
              <a:t>я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</a:t>
            </a:r>
            <a:r>
              <a:rPr sz="1600" spc="-55" dirty="0">
                <a:latin typeface="Verdana"/>
                <a:cs typeface="Verdana"/>
              </a:rPr>
              <a:t>очта</a:t>
            </a:r>
            <a:r>
              <a:rPr sz="1600" spc="-220" dirty="0">
                <a:latin typeface="Verdana"/>
                <a:cs typeface="Verdana"/>
              </a:rPr>
              <a:t>"</a:t>
            </a:r>
            <a:r>
              <a:rPr sz="1600" spc="-170" dirty="0">
                <a:latin typeface="Verdana"/>
                <a:cs typeface="Verdana"/>
              </a:rPr>
              <a:t>.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Пис</a:t>
            </a:r>
            <a:r>
              <a:rPr sz="1600" spc="-35" dirty="0">
                <a:latin typeface="Verdana"/>
                <a:cs typeface="Verdana"/>
              </a:rPr>
              <a:t>ь</a:t>
            </a:r>
            <a:r>
              <a:rPr sz="1600" spc="204" dirty="0">
                <a:latin typeface="Verdana"/>
                <a:cs typeface="Verdana"/>
              </a:rPr>
              <a:t>ма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у</a:t>
            </a:r>
            <a:r>
              <a:rPr sz="1600" spc="55" dirty="0">
                <a:latin typeface="Verdana"/>
                <a:cs typeface="Verdana"/>
              </a:rPr>
              <a:t>сп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20" dirty="0">
                <a:latin typeface="Verdana"/>
                <a:cs typeface="Verdana"/>
              </a:rPr>
              <a:t>шн</a:t>
            </a:r>
            <a:r>
              <a:rPr sz="1600" spc="70" dirty="0">
                <a:latin typeface="Verdana"/>
                <a:cs typeface="Verdana"/>
              </a:rPr>
              <a:t>о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кор</a:t>
            </a:r>
            <a:r>
              <a:rPr sz="1600" spc="-5" dirty="0">
                <a:latin typeface="Verdana"/>
                <a:cs typeface="Verdana"/>
              </a:rPr>
              <a:t>мящих  </a:t>
            </a:r>
            <a:r>
              <a:rPr sz="1600" spc="229" dirty="0">
                <a:latin typeface="Verdana"/>
                <a:cs typeface="Verdana"/>
              </a:rPr>
              <a:t>ма</a:t>
            </a:r>
            <a:r>
              <a:rPr sz="1600" spc="240" dirty="0">
                <a:latin typeface="Verdana"/>
                <a:cs typeface="Verdana"/>
              </a:rPr>
              <a:t>м</a:t>
            </a:r>
            <a:r>
              <a:rPr sz="1600" spc="-140" dirty="0">
                <a:latin typeface="Verdana"/>
                <a:cs typeface="Verdana"/>
              </a:rPr>
              <a:t>,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а</a:t>
            </a:r>
            <a:r>
              <a:rPr sz="1600" spc="40" dirty="0">
                <a:latin typeface="Verdana"/>
                <a:cs typeface="Verdana"/>
              </a:rPr>
              <a:t>д</a:t>
            </a:r>
            <a:r>
              <a:rPr sz="1600" spc="80" dirty="0">
                <a:latin typeface="Verdana"/>
                <a:cs typeface="Verdana"/>
              </a:rPr>
              <a:t>ре</a:t>
            </a:r>
            <a:r>
              <a:rPr sz="1600" spc="114" dirty="0">
                <a:latin typeface="Verdana"/>
                <a:cs typeface="Verdana"/>
              </a:rPr>
              <a:t>с</a:t>
            </a:r>
            <a:r>
              <a:rPr sz="1600" spc="130" dirty="0">
                <a:latin typeface="Verdana"/>
                <a:cs typeface="Verdana"/>
              </a:rPr>
              <a:t>о</a:t>
            </a:r>
            <a:r>
              <a:rPr sz="1600" spc="-55" dirty="0">
                <a:latin typeface="Verdana"/>
                <a:cs typeface="Verdana"/>
              </a:rPr>
              <a:t>ванные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ж</a:t>
            </a:r>
            <a:r>
              <a:rPr sz="1600" spc="5" dirty="0">
                <a:latin typeface="Verdana"/>
                <a:cs typeface="Verdana"/>
              </a:rPr>
              <a:t>е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25" dirty="0">
                <a:latin typeface="Verdana"/>
                <a:cs typeface="Verdana"/>
              </a:rPr>
              <a:t>щин</a:t>
            </a:r>
            <a:r>
              <a:rPr sz="1600" spc="190" dirty="0">
                <a:latin typeface="Verdana"/>
                <a:cs typeface="Verdana"/>
              </a:rPr>
              <a:t>а</a:t>
            </a:r>
            <a:r>
              <a:rPr sz="1600" spc="225" dirty="0">
                <a:latin typeface="Verdana"/>
                <a:cs typeface="Verdana"/>
              </a:rPr>
              <a:t>м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ро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-40" dirty="0">
                <a:latin typeface="Verdana"/>
                <a:cs typeface="Verdana"/>
              </a:rPr>
              <a:t>д</a:t>
            </a:r>
            <a:r>
              <a:rPr sz="1600" spc="170" dirty="0">
                <a:latin typeface="Verdana"/>
                <a:cs typeface="Verdana"/>
              </a:rPr>
              <a:t>о</a:t>
            </a:r>
            <a:r>
              <a:rPr sz="1600" spc="190" dirty="0">
                <a:latin typeface="Verdana"/>
                <a:cs typeface="Verdana"/>
              </a:rPr>
              <a:t>м</a:t>
            </a:r>
            <a:r>
              <a:rPr sz="1600" spc="-140" dirty="0">
                <a:latin typeface="Verdana"/>
                <a:cs typeface="Verdana"/>
              </a:rPr>
              <a:t>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ви</a:t>
            </a:r>
            <a:r>
              <a:rPr sz="1600" spc="-110" dirty="0">
                <a:latin typeface="Verdana"/>
                <a:cs typeface="Verdana"/>
              </a:rPr>
              <a:t>д</a:t>
            </a:r>
            <a:r>
              <a:rPr sz="1600" spc="60" dirty="0">
                <a:latin typeface="Verdana"/>
                <a:cs typeface="Verdana"/>
              </a:rPr>
              <a:t>е  </a:t>
            </a:r>
            <a:r>
              <a:rPr sz="1600" spc="-50" dirty="0">
                <a:latin typeface="Verdana"/>
                <a:cs typeface="Verdana"/>
              </a:rPr>
              <a:t>красивых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открыток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подписываются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пожеланиями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собираются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30" dirty="0">
                <a:latin typeface="Verdana"/>
                <a:cs typeface="Verdana"/>
              </a:rPr>
              <a:t>ежемесячных </a:t>
            </a:r>
            <a:r>
              <a:rPr sz="1600" spc="-55" dirty="0">
                <a:latin typeface="Verdana"/>
                <a:cs typeface="Verdana"/>
              </a:rPr>
              <a:t>встречах, группах 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поддержки </a:t>
            </a:r>
            <a:r>
              <a:rPr sz="1600" dirty="0">
                <a:latin typeface="Verdana"/>
                <a:cs typeface="Verdana"/>
              </a:rPr>
              <a:t>кормящих </a:t>
            </a:r>
            <a:r>
              <a:rPr sz="1600" spc="140" dirty="0">
                <a:latin typeface="Verdana"/>
                <a:cs typeface="Verdana"/>
              </a:rPr>
              <a:t>мам, </a:t>
            </a:r>
            <a:r>
              <a:rPr sz="1600" spc="-5" dirty="0">
                <a:latin typeface="Verdana"/>
                <a:cs typeface="Verdana"/>
              </a:rPr>
              <a:t>Неделе </a:t>
            </a:r>
            <a:r>
              <a:rPr sz="1600" spc="-20" dirty="0">
                <a:latin typeface="Verdana"/>
                <a:cs typeface="Verdana"/>
              </a:rPr>
              <a:t>поддержки 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материнства, </a:t>
            </a:r>
            <a:r>
              <a:rPr sz="1600" spc="-5" dirty="0">
                <a:latin typeface="Verdana"/>
                <a:cs typeface="Verdana"/>
              </a:rPr>
              <a:t>передаются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50" dirty="0">
                <a:latin typeface="Verdana"/>
                <a:cs typeface="Verdana"/>
              </a:rPr>
              <a:t>молодым </a:t>
            </a:r>
            <a:r>
              <a:rPr sz="1600" spc="220" dirty="0">
                <a:latin typeface="Verdana"/>
                <a:cs typeface="Verdana"/>
              </a:rPr>
              <a:t>мамам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роддом. </a:t>
            </a:r>
            <a:r>
              <a:rPr sz="1600" spc="-10" dirty="0">
                <a:latin typeface="Verdana"/>
                <a:cs typeface="Verdana"/>
              </a:rPr>
              <a:t>Онлайн </a:t>
            </a:r>
            <a:r>
              <a:rPr sz="1600" spc="130" dirty="0">
                <a:latin typeface="Verdana"/>
                <a:cs typeface="Verdana"/>
              </a:rPr>
              <a:t>формат </a:t>
            </a:r>
            <a:r>
              <a:rPr sz="1600" spc="-40" dirty="0">
                <a:latin typeface="Verdana"/>
                <a:cs typeface="Verdana"/>
              </a:rPr>
              <a:t>организуется </a:t>
            </a:r>
            <a:r>
              <a:rPr sz="1600" spc="-35" dirty="0">
                <a:latin typeface="Verdana"/>
                <a:cs typeface="Verdana"/>
              </a:rPr>
              <a:t>через 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социал</a:t>
            </a:r>
            <a:r>
              <a:rPr sz="1600" spc="-114" dirty="0">
                <a:latin typeface="Verdana"/>
                <a:cs typeface="Verdana"/>
              </a:rPr>
              <a:t>ьн</a:t>
            </a:r>
            <a:r>
              <a:rPr sz="1600" spc="-90" dirty="0">
                <a:latin typeface="Verdana"/>
                <a:cs typeface="Verdana"/>
              </a:rPr>
              <a:t>у</a:t>
            </a:r>
            <a:r>
              <a:rPr sz="1600" spc="-10" dirty="0">
                <a:latin typeface="Verdana"/>
                <a:cs typeface="Verdana"/>
              </a:rPr>
              <a:t>ю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20" dirty="0">
                <a:latin typeface="Verdana"/>
                <a:cs typeface="Verdana"/>
              </a:rPr>
              <a:t>с</a:t>
            </a:r>
            <a:r>
              <a:rPr sz="1600" spc="125" dirty="0">
                <a:latin typeface="Verdana"/>
                <a:cs typeface="Verdana"/>
              </a:rPr>
              <a:t>е</a:t>
            </a:r>
            <a:r>
              <a:rPr sz="1600" spc="-175" dirty="0">
                <a:latin typeface="Verdana"/>
                <a:cs typeface="Verdana"/>
              </a:rPr>
              <a:t>ть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Вконт</a:t>
            </a:r>
            <a:r>
              <a:rPr sz="1600" spc="-65" dirty="0">
                <a:latin typeface="Verdana"/>
                <a:cs typeface="Verdana"/>
              </a:rPr>
              <a:t>а</a:t>
            </a:r>
            <a:r>
              <a:rPr sz="1600" spc="-80" dirty="0">
                <a:latin typeface="Verdana"/>
                <a:cs typeface="Verdana"/>
              </a:rPr>
              <a:t>кт</a:t>
            </a:r>
            <a:r>
              <a:rPr sz="1600" spc="-85" dirty="0">
                <a:latin typeface="Verdana"/>
                <a:cs typeface="Verdana"/>
              </a:rPr>
              <a:t>е</a:t>
            </a:r>
            <a:r>
              <a:rPr sz="1600" spc="-14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0" y="778763"/>
            <a:ext cx="11677650" cy="4930140"/>
            <a:chOff x="411480" y="778763"/>
            <a:chExt cx="11677650" cy="49301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5250179"/>
              <a:ext cx="458723" cy="458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1" y="778763"/>
              <a:ext cx="6148578" cy="4328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4976" y="1123188"/>
              <a:ext cx="5475732" cy="36560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40780" y="1078991"/>
              <a:ext cx="5564505" cy="3745229"/>
            </a:xfrm>
            <a:custGeom>
              <a:avLst/>
              <a:gdLst/>
              <a:ahLst/>
              <a:cxnLst/>
              <a:rect l="l" t="t" r="r" b="b"/>
              <a:pathLst>
                <a:path w="5564505" h="3745229">
                  <a:moveTo>
                    <a:pt x="652652" y="0"/>
                  </a:moveTo>
                  <a:lnTo>
                    <a:pt x="5564505" y="0"/>
                  </a:lnTo>
                  <a:lnTo>
                    <a:pt x="5564505" y="3092069"/>
                  </a:lnTo>
                  <a:lnTo>
                    <a:pt x="5561076" y="3157728"/>
                  </a:lnTo>
                  <a:lnTo>
                    <a:pt x="5551297" y="3222498"/>
                  </a:lnTo>
                  <a:lnTo>
                    <a:pt x="5535168" y="3285490"/>
                  </a:lnTo>
                  <a:lnTo>
                    <a:pt x="5513070" y="3345561"/>
                  </a:lnTo>
                  <a:lnTo>
                    <a:pt x="5485765" y="3402584"/>
                  </a:lnTo>
                  <a:lnTo>
                    <a:pt x="5452872" y="3456686"/>
                  </a:lnTo>
                  <a:lnTo>
                    <a:pt x="5415026" y="3506978"/>
                  </a:lnTo>
                  <a:lnTo>
                    <a:pt x="5372989" y="3553333"/>
                  </a:lnTo>
                  <a:lnTo>
                    <a:pt x="5326634" y="3595370"/>
                  </a:lnTo>
                  <a:lnTo>
                    <a:pt x="5276469" y="3633216"/>
                  </a:lnTo>
                  <a:lnTo>
                    <a:pt x="5222240" y="3666109"/>
                  </a:lnTo>
                  <a:lnTo>
                    <a:pt x="5165217" y="3693287"/>
                  </a:lnTo>
                  <a:lnTo>
                    <a:pt x="5105273" y="3715512"/>
                  </a:lnTo>
                  <a:lnTo>
                    <a:pt x="5042154" y="3731641"/>
                  </a:lnTo>
                  <a:lnTo>
                    <a:pt x="4977384" y="3741420"/>
                  </a:lnTo>
                  <a:lnTo>
                    <a:pt x="4911852" y="3744849"/>
                  </a:lnTo>
                  <a:lnTo>
                    <a:pt x="0" y="3744849"/>
                  </a:lnTo>
                  <a:lnTo>
                    <a:pt x="0" y="652653"/>
                  </a:lnTo>
                  <a:lnTo>
                    <a:pt x="3302" y="586994"/>
                  </a:lnTo>
                  <a:lnTo>
                    <a:pt x="13081" y="522350"/>
                  </a:lnTo>
                  <a:lnTo>
                    <a:pt x="29337" y="459232"/>
                  </a:lnTo>
                  <a:lnTo>
                    <a:pt x="51435" y="399288"/>
                  </a:lnTo>
                  <a:lnTo>
                    <a:pt x="78740" y="342265"/>
                  </a:lnTo>
                  <a:lnTo>
                    <a:pt x="111506" y="288036"/>
                  </a:lnTo>
                  <a:lnTo>
                    <a:pt x="149479" y="237871"/>
                  </a:lnTo>
                  <a:lnTo>
                    <a:pt x="191516" y="191516"/>
                  </a:lnTo>
                  <a:lnTo>
                    <a:pt x="237871" y="149479"/>
                  </a:lnTo>
                  <a:lnTo>
                    <a:pt x="288036" y="111506"/>
                  </a:lnTo>
                  <a:lnTo>
                    <a:pt x="342265" y="78740"/>
                  </a:lnTo>
                  <a:lnTo>
                    <a:pt x="399288" y="51435"/>
                  </a:lnTo>
                  <a:lnTo>
                    <a:pt x="459231" y="29337"/>
                  </a:lnTo>
                  <a:lnTo>
                    <a:pt x="522350" y="13081"/>
                  </a:lnTo>
                  <a:lnTo>
                    <a:pt x="586994" y="3302"/>
                  </a:lnTo>
                  <a:lnTo>
                    <a:pt x="652652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3CC42BC2-9FC8-404E-BFEF-0C059180D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9449435" cy="1540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lang="ru-RU" spc="-160" dirty="0"/>
              <a:t>10</a:t>
            </a:r>
            <a:endParaRPr spc="-160" dirty="0"/>
          </a:p>
          <a:p>
            <a:pPr marL="12700" marR="5080">
              <a:lnSpc>
                <a:spcPct val="99300"/>
              </a:lnSpc>
              <a:spcBef>
                <a:spcPts val="25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качество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жизни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здоровья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матери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ребенка, </a:t>
            </a:r>
            <a:r>
              <a:rPr b="1" spc="15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удовлетворенность </a:t>
            </a:r>
            <a:r>
              <a:rPr b="1" spc="-50" dirty="0">
                <a:latin typeface="Tahoma"/>
                <a:cs typeface="Tahoma"/>
              </a:rPr>
              <a:t>женщин </a:t>
            </a:r>
            <a:r>
              <a:rPr b="1" spc="10" dirty="0">
                <a:latin typeface="Tahoma"/>
                <a:cs typeface="Tahoma"/>
              </a:rPr>
              <a:t>своим </a:t>
            </a:r>
            <a:r>
              <a:rPr b="1" spc="20" dirty="0">
                <a:latin typeface="Tahoma"/>
                <a:cs typeface="Tahoma"/>
              </a:rPr>
              <a:t>материнством, </a:t>
            </a:r>
            <a:r>
              <a:rPr b="1" spc="-50" dirty="0">
                <a:latin typeface="Tahoma"/>
                <a:cs typeface="Tahoma"/>
              </a:rPr>
              <a:t>снизить </a:t>
            </a:r>
            <a:r>
              <a:rPr b="1" spc="-25" dirty="0">
                <a:latin typeface="Tahoma"/>
                <a:cs typeface="Tahoma"/>
              </a:rPr>
              <a:t>социальную </a:t>
            </a:r>
            <a:r>
              <a:rPr b="1" spc="-575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напряженность </a:t>
            </a:r>
            <a:r>
              <a:rPr b="1" spc="10" dirty="0">
                <a:latin typeface="Tahoma"/>
                <a:cs typeface="Tahoma"/>
              </a:rPr>
              <a:t>у </a:t>
            </a:r>
            <a:r>
              <a:rPr b="1" spc="-5" dirty="0">
                <a:latin typeface="Tahoma"/>
                <a:cs typeface="Tahoma"/>
              </a:rPr>
              <a:t>будущих </a:t>
            </a:r>
            <a:r>
              <a:rPr b="1" spc="-15" dirty="0">
                <a:latin typeface="Tahoma"/>
                <a:cs typeface="Tahoma"/>
              </a:rPr>
              <a:t>родителей </a:t>
            </a:r>
            <a:r>
              <a:rPr b="1" spc="-100" dirty="0">
                <a:latin typeface="Tahoma"/>
                <a:cs typeface="Tahoma"/>
              </a:rPr>
              <a:t>и </a:t>
            </a:r>
            <a:r>
              <a:rPr b="1" spc="70" dirty="0">
                <a:latin typeface="Tahoma"/>
                <a:cs typeface="Tahoma"/>
              </a:rPr>
              <a:t>семей </a:t>
            </a:r>
            <a:r>
              <a:rPr b="1" spc="225" dirty="0">
                <a:latin typeface="Tahoma"/>
                <a:cs typeface="Tahoma"/>
              </a:rPr>
              <a:t>с </a:t>
            </a:r>
            <a:r>
              <a:rPr b="1" spc="-50" dirty="0">
                <a:latin typeface="Tahoma"/>
                <a:cs typeface="Tahoma"/>
              </a:rPr>
              <a:t>маленькими </a:t>
            </a:r>
            <a:r>
              <a:rPr b="1" spc="-10" dirty="0">
                <a:latin typeface="Tahoma"/>
                <a:cs typeface="Tahoma"/>
              </a:rPr>
              <a:t>детьми 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через просветительские, </a:t>
            </a:r>
            <a:r>
              <a:rPr b="1" spc="-20" dirty="0" err="1">
                <a:latin typeface="Tahoma"/>
                <a:cs typeface="Tahoma"/>
              </a:rPr>
              <a:t>поддерживающие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35" dirty="0" err="1">
                <a:latin typeface="Tahoma"/>
                <a:cs typeface="Tahoma"/>
              </a:rPr>
              <a:t>мероприятия</a:t>
            </a:r>
            <a:endParaRPr b="1" spc="25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66" y="2471673"/>
            <a:ext cx="9625965" cy="148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600" spc="-10" dirty="0">
                <a:latin typeface="Verdana"/>
                <a:cs typeface="Verdana"/>
              </a:rPr>
              <a:t>Проведение </a:t>
            </a:r>
            <a:r>
              <a:rPr sz="1600" dirty="0">
                <a:latin typeface="Verdana"/>
                <a:cs typeface="Verdana"/>
              </a:rPr>
              <a:t>Уральского </a:t>
            </a:r>
            <a:r>
              <a:rPr sz="1600" spc="45" dirty="0">
                <a:latin typeface="Verdana"/>
                <a:cs typeface="Verdana"/>
              </a:rPr>
              <a:t>беременного </a:t>
            </a:r>
            <a:r>
              <a:rPr sz="1600" spc="145" dirty="0">
                <a:latin typeface="Verdana"/>
                <a:cs typeface="Verdana"/>
              </a:rPr>
              <a:t>форума </a:t>
            </a:r>
            <a:r>
              <a:rPr sz="1600" spc="-135" dirty="0">
                <a:latin typeface="Verdana"/>
                <a:cs typeface="Verdana"/>
              </a:rPr>
              <a:t>для </a:t>
            </a:r>
            <a:r>
              <a:rPr sz="1600" spc="-25" dirty="0">
                <a:latin typeface="Verdana"/>
                <a:cs typeface="Verdana"/>
              </a:rPr>
              <a:t>будущих </a:t>
            </a:r>
            <a:r>
              <a:rPr sz="1600" spc="-15" dirty="0">
                <a:latin typeface="Verdana"/>
                <a:cs typeface="Verdana"/>
              </a:rPr>
              <a:t>родителей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15" dirty="0">
                <a:latin typeface="Verdana"/>
                <a:cs typeface="Verdana"/>
              </a:rPr>
              <a:t>родителей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18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грудными детьми. </a:t>
            </a:r>
            <a:r>
              <a:rPr sz="1600" spc="-25" dirty="0">
                <a:latin typeface="Verdana"/>
                <a:cs typeface="Verdana"/>
              </a:rPr>
              <a:t>Организация </a:t>
            </a:r>
            <a:r>
              <a:rPr sz="1600" spc="-125" dirty="0">
                <a:latin typeface="Verdana"/>
                <a:cs typeface="Verdana"/>
              </a:rPr>
              <a:t>очных </a:t>
            </a:r>
            <a:r>
              <a:rPr sz="1600" spc="55" dirty="0">
                <a:latin typeface="Verdana"/>
                <a:cs typeface="Verdana"/>
              </a:rPr>
              <a:t>семинаров </a:t>
            </a:r>
            <a:r>
              <a:rPr sz="1600" spc="-40" dirty="0">
                <a:latin typeface="Verdana"/>
                <a:cs typeface="Verdana"/>
              </a:rPr>
              <a:t>и </a:t>
            </a:r>
            <a:r>
              <a:rPr sz="1600" spc="35" dirty="0">
                <a:latin typeface="Verdana"/>
                <a:cs typeface="Verdana"/>
              </a:rPr>
              <a:t>мастер-классов </a:t>
            </a:r>
            <a:r>
              <a:rPr sz="1600" spc="-60" dirty="0">
                <a:latin typeface="Verdana"/>
                <a:cs typeface="Verdana"/>
              </a:rPr>
              <a:t>от </a:t>
            </a:r>
            <a:r>
              <a:rPr sz="1600" spc="-5" dirty="0">
                <a:latin typeface="Verdana"/>
                <a:cs typeface="Verdana"/>
              </a:rPr>
              <a:t>экспертов </a:t>
            </a:r>
            <a:r>
              <a:rPr sz="1600" spc="10" dirty="0">
                <a:latin typeface="Verdana"/>
                <a:cs typeface="Verdana"/>
              </a:rPr>
              <a:t>региона 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по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20" dirty="0">
                <a:latin typeface="Verdana"/>
                <a:cs typeface="Verdana"/>
              </a:rPr>
              <a:t>темам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организации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грудного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вскармливания,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планирования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беременности,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подготовки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50" dirty="0">
                <a:latin typeface="Verdana"/>
                <a:cs typeface="Verdana"/>
              </a:rPr>
              <a:t>к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родам, </a:t>
            </a:r>
            <a:r>
              <a:rPr sz="1600" spc="-20" dirty="0">
                <a:latin typeface="Verdana"/>
                <a:cs typeface="Verdana"/>
              </a:rPr>
              <a:t>ухода за </a:t>
            </a:r>
            <a:r>
              <a:rPr sz="1600" spc="50" dirty="0">
                <a:latin typeface="Verdana"/>
                <a:cs typeface="Verdana"/>
              </a:rPr>
              <a:t>малышом, </a:t>
            </a:r>
            <a:r>
              <a:rPr sz="1600" spc="125" dirty="0">
                <a:latin typeface="Verdana"/>
                <a:cs typeface="Verdana"/>
              </a:rPr>
              <a:t>а </a:t>
            </a:r>
            <a:r>
              <a:rPr sz="1600" spc="-35" dirty="0">
                <a:latin typeface="Verdana"/>
                <a:cs typeface="Verdana"/>
              </a:rPr>
              <a:t>также </a:t>
            </a:r>
            <a:r>
              <a:rPr sz="1600" spc="-30" dirty="0">
                <a:latin typeface="Verdana"/>
                <a:cs typeface="Verdana"/>
              </a:rPr>
              <a:t>организация </a:t>
            </a:r>
            <a:r>
              <a:rPr sz="1600" spc="-125" dirty="0">
                <a:latin typeface="Verdana"/>
                <a:cs typeface="Verdana"/>
              </a:rPr>
              <a:t>очных </a:t>
            </a:r>
            <a:r>
              <a:rPr sz="1600" spc="-40" dirty="0">
                <a:latin typeface="Verdana"/>
                <a:cs typeface="Verdana"/>
              </a:rPr>
              <a:t>консультаций </a:t>
            </a:r>
            <a:r>
              <a:rPr sz="1600" spc="-60" dirty="0">
                <a:latin typeface="Verdana"/>
                <a:cs typeface="Verdana"/>
              </a:rPr>
              <a:t>от </a:t>
            </a:r>
            <a:r>
              <a:rPr sz="1600" spc="-15" dirty="0">
                <a:latin typeface="Verdana"/>
                <a:cs typeface="Verdana"/>
              </a:rPr>
              <a:t>представителей 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роддомов. </a:t>
            </a:r>
            <a:r>
              <a:rPr sz="1600" spc="-65" dirty="0">
                <a:latin typeface="Verdana"/>
                <a:cs typeface="Verdana"/>
              </a:rPr>
              <a:t>Трансляция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5" dirty="0">
                <a:latin typeface="Verdana"/>
                <a:cs typeface="Verdana"/>
              </a:rPr>
              <a:t>площадок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10" dirty="0">
                <a:latin typeface="Verdana"/>
                <a:cs typeface="Verdana"/>
              </a:rPr>
              <a:t>социальные </a:t>
            </a:r>
            <a:r>
              <a:rPr sz="1600" spc="-25" dirty="0">
                <a:latin typeface="Verdana"/>
                <a:cs typeface="Verdana"/>
              </a:rPr>
              <a:t>сети. </a:t>
            </a:r>
            <a:r>
              <a:rPr sz="1600" spc="50" dirty="0">
                <a:latin typeface="Verdana"/>
                <a:cs typeface="Verdana"/>
              </a:rPr>
              <a:t>Место </a:t>
            </a:r>
            <a:r>
              <a:rPr sz="1600" spc="-60" dirty="0">
                <a:latin typeface="Verdana"/>
                <a:cs typeface="Verdana"/>
              </a:rPr>
              <a:t>проведения: </a:t>
            </a:r>
            <a:r>
              <a:rPr sz="1600" spc="-75" dirty="0">
                <a:latin typeface="Verdana"/>
                <a:cs typeface="Verdana"/>
              </a:rPr>
              <a:t>Челябинск, 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конференц-зал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Radisson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Blue.</a:t>
            </a:r>
            <a:r>
              <a:rPr lang="ru-RU" sz="1600" spc="-80" dirty="0">
                <a:latin typeface="Verdana"/>
                <a:cs typeface="Verdana"/>
              </a:rPr>
              <a:t> Количество участников – не менее 350 будущих родителей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0" y="3683514"/>
            <a:ext cx="11714480" cy="3150870"/>
            <a:chOff x="411480" y="3683514"/>
            <a:chExt cx="11714480" cy="3150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5250179"/>
              <a:ext cx="458723" cy="458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3275" y="3683514"/>
              <a:ext cx="4202430" cy="3150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7699" y="4027931"/>
              <a:ext cx="3529583" cy="24780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23503" y="3983735"/>
              <a:ext cx="3618229" cy="2566670"/>
            </a:xfrm>
            <a:custGeom>
              <a:avLst/>
              <a:gdLst/>
              <a:ahLst/>
              <a:cxnLst/>
              <a:rect l="l" t="t" r="r" b="b"/>
              <a:pathLst>
                <a:path w="3618229" h="2566670">
                  <a:moveTo>
                    <a:pt x="456311" y="0"/>
                  </a:moveTo>
                  <a:lnTo>
                    <a:pt x="3618229" y="0"/>
                  </a:lnTo>
                  <a:lnTo>
                    <a:pt x="3618229" y="2110574"/>
                  </a:lnTo>
                  <a:lnTo>
                    <a:pt x="3616071" y="2156053"/>
                  </a:lnTo>
                  <a:lnTo>
                    <a:pt x="3608959" y="2201456"/>
                  </a:lnTo>
                  <a:lnTo>
                    <a:pt x="3597529" y="2245321"/>
                  </a:lnTo>
                  <a:lnTo>
                    <a:pt x="3582162" y="2287498"/>
                  </a:lnTo>
                  <a:lnTo>
                    <a:pt x="3562857" y="2327579"/>
                  </a:lnTo>
                  <a:lnTo>
                    <a:pt x="3539998" y="2364968"/>
                  </a:lnTo>
                  <a:lnTo>
                    <a:pt x="3513709" y="2400020"/>
                  </a:lnTo>
                  <a:lnTo>
                    <a:pt x="3484245" y="2432519"/>
                  </a:lnTo>
                  <a:lnTo>
                    <a:pt x="3451732" y="2461958"/>
                  </a:lnTo>
                  <a:lnTo>
                    <a:pt x="3416554" y="2488323"/>
                  </a:lnTo>
                  <a:lnTo>
                    <a:pt x="3378835" y="2511171"/>
                  </a:lnTo>
                  <a:lnTo>
                    <a:pt x="3338829" y="2530462"/>
                  </a:lnTo>
                  <a:lnTo>
                    <a:pt x="3297174" y="2545854"/>
                  </a:lnTo>
                  <a:lnTo>
                    <a:pt x="3253104" y="2557284"/>
                  </a:lnTo>
                  <a:lnTo>
                    <a:pt x="3207385" y="2564333"/>
                  </a:lnTo>
                  <a:lnTo>
                    <a:pt x="3161919" y="2566479"/>
                  </a:lnTo>
                  <a:lnTo>
                    <a:pt x="0" y="2566479"/>
                  </a:lnTo>
                  <a:lnTo>
                    <a:pt x="0" y="456311"/>
                  </a:lnTo>
                  <a:lnTo>
                    <a:pt x="2159" y="410844"/>
                  </a:lnTo>
                  <a:lnTo>
                    <a:pt x="9144" y="364997"/>
                  </a:lnTo>
                  <a:lnTo>
                    <a:pt x="20574" y="321056"/>
                  </a:lnTo>
                  <a:lnTo>
                    <a:pt x="36068" y="279272"/>
                  </a:lnTo>
                  <a:lnTo>
                    <a:pt x="55372" y="239394"/>
                  </a:lnTo>
                  <a:lnTo>
                    <a:pt x="78104" y="201549"/>
                  </a:lnTo>
                  <a:lnTo>
                    <a:pt x="104521" y="166496"/>
                  </a:lnTo>
                  <a:lnTo>
                    <a:pt x="133985" y="133984"/>
                  </a:lnTo>
                  <a:lnTo>
                    <a:pt x="166497" y="104520"/>
                  </a:lnTo>
                  <a:lnTo>
                    <a:pt x="201549" y="78105"/>
                  </a:lnTo>
                  <a:lnTo>
                    <a:pt x="239395" y="55371"/>
                  </a:lnTo>
                  <a:lnTo>
                    <a:pt x="279273" y="36068"/>
                  </a:lnTo>
                  <a:lnTo>
                    <a:pt x="321055" y="20574"/>
                  </a:lnTo>
                  <a:lnTo>
                    <a:pt x="364998" y="9143"/>
                  </a:lnTo>
                  <a:lnTo>
                    <a:pt x="410845" y="2158"/>
                  </a:lnTo>
                  <a:lnTo>
                    <a:pt x="456311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7ADB77A9-4C62-431D-B6DB-A1FC8EFC7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8500110" cy="184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spc="-160" dirty="0"/>
              <a:t>1</a:t>
            </a:r>
            <a:r>
              <a:rPr lang="ru-RU" spc="-160" dirty="0"/>
              <a:t>1</a:t>
            </a:r>
            <a:endParaRPr spc="-160" dirty="0"/>
          </a:p>
          <a:p>
            <a:pPr marL="12700" marR="5080">
              <a:lnSpc>
                <a:spcPct val="99300"/>
              </a:lnSpc>
              <a:spcBef>
                <a:spcPts val="25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качество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жизни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здоровья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матери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ребенка, </a:t>
            </a:r>
            <a:r>
              <a:rPr b="1" spc="15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удовлетворенность </a:t>
            </a:r>
            <a:r>
              <a:rPr b="1" spc="-50" dirty="0">
                <a:latin typeface="Tahoma"/>
                <a:cs typeface="Tahoma"/>
              </a:rPr>
              <a:t>женщин </a:t>
            </a:r>
            <a:r>
              <a:rPr b="1" spc="10" dirty="0">
                <a:latin typeface="Tahoma"/>
                <a:cs typeface="Tahoma"/>
              </a:rPr>
              <a:t>своим </a:t>
            </a:r>
            <a:r>
              <a:rPr b="1" spc="20" dirty="0">
                <a:latin typeface="Tahoma"/>
                <a:cs typeface="Tahoma"/>
              </a:rPr>
              <a:t>материнством, </a:t>
            </a:r>
            <a:r>
              <a:rPr b="1" spc="-55" dirty="0">
                <a:latin typeface="Tahoma"/>
                <a:cs typeface="Tahoma"/>
              </a:rPr>
              <a:t>снизить 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социальную напряженность </a:t>
            </a:r>
            <a:r>
              <a:rPr b="1" spc="10" dirty="0">
                <a:latin typeface="Tahoma"/>
                <a:cs typeface="Tahoma"/>
              </a:rPr>
              <a:t>у </a:t>
            </a:r>
            <a:r>
              <a:rPr b="1" spc="-5" dirty="0">
                <a:latin typeface="Tahoma"/>
                <a:cs typeface="Tahoma"/>
              </a:rPr>
              <a:t>будущих </a:t>
            </a:r>
            <a:r>
              <a:rPr b="1" spc="-15" dirty="0">
                <a:latin typeface="Tahoma"/>
                <a:cs typeface="Tahoma"/>
              </a:rPr>
              <a:t>родителей </a:t>
            </a:r>
            <a:r>
              <a:rPr b="1" spc="-100" dirty="0">
                <a:latin typeface="Tahoma"/>
                <a:cs typeface="Tahoma"/>
              </a:rPr>
              <a:t>и </a:t>
            </a:r>
            <a:r>
              <a:rPr b="1" spc="70" dirty="0">
                <a:latin typeface="Tahoma"/>
                <a:cs typeface="Tahoma"/>
              </a:rPr>
              <a:t>семей </a:t>
            </a:r>
            <a:r>
              <a:rPr b="1" spc="225" dirty="0">
                <a:latin typeface="Tahoma"/>
                <a:cs typeface="Tahoma"/>
              </a:rPr>
              <a:t>с </a:t>
            </a:r>
            <a:r>
              <a:rPr b="1" spc="229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маленькими </a:t>
            </a:r>
            <a:r>
              <a:rPr b="1" spc="-10" dirty="0">
                <a:latin typeface="Tahoma"/>
                <a:cs typeface="Tahoma"/>
              </a:rPr>
              <a:t>детьми через просветительские, </a:t>
            </a:r>
            <a:r>
              <a:rPr b="1" spc="-20" dirty="0" err="1">
                <a:latin typeface="Tahoma"/>
                <a:cs typeface="Tahoma"/>
              </a:rPr>
              <a:t>поддерживающие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575" dirty="0">
                <a:latin typeface="Tahoma"/>
                <a:cs typeface="Tahoma"/>
              </a:rPr>
              <a:t> </a:t>
            </a:r>
            <a:r>
              <a:rPr b="1" spc="-35" dirty="0" err="1">
                <a:latin typeface="Tahoma"/>
                <a:cs typeface="Tahoma"/>
              </a:rPr>
              <a:t>мероприятия</a:t>
            </a:r>
            <a:endParaRPr b="1" spc="25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66" y="2471673"/>
            <a:ext cx="8549005" cy="2458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1600" spc="35" dirty="0">
                <a:latin typeface="Verdana"/>
                <a:cs typeface="Verdana"/>
              </a:rPr>
              <a:t>Работа </a:t>
            </a:r>
            <a:r>
              <a:rPr sz="1600" spc="-40" dirty="0">
                <a:latin typeface="Verdana"/>
                <a:cs typeface="Verdana"/>
              </a:rPr>
              <a:t>волонтеров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45" dirty="0">
                <a:latin typeface="Verdana"/>
                <a:cs typeface="Verdana"/>
              </a:rPr>
              <a:t>ЛПУ </a:t>
            </a:r>
            <a:r>
              <a:rPr sz="1600" spc="10" dirty="0">
                <a:latin typeface="Verdana"/>
                <a:cs typeface="Verdana"/>
              </a:rPr>
              <a:t>родовспоможения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35" dirty="0">
                <a:latin typeface="Verdana"/>
                <a:cs typeface="Verdana"/>
              </a:rPr>
              <a:t>детства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60" dirty="0">
                <a:latin typeface="Verdana"/>
                <a:cs typeface="Verdana"/>
              </a:rPr>
              <a:t>помощь </a:t>
            </a:r>
            <a:r>
              <a:rPr sz="1600" spc="25" dirty="0">
                <a:latin typeface="Verdana"/>
                <a:cs typeface="Verdana"/>
              </a:rPr>
              <a:t>родившим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кормящим </a:t>
            </a:r>
            <a:r>
              <a:rPr sz="1600" spc="160" dirty="0">
                <a:latin typeface="Verdana"/>
                <a:cs typeface="Verdana"/>
              </a:rPr>
              <a:t>мамам. </a:t>
            </a:r>
            <a:r>
              <a:rPr sz="1600" spc="-30" dirty="0">
                <a:latin typeface="Verdana"/>
                <a:cs typeface="Verdana"/>
              </a:rPr>
              <a:t>Группа </a:t>
            </a:r>
            <a:r>
              <a:rPr sz="1600" spc="-20" dirty="0">
                <a:latin typeface="Verdana"/>
                <a:cs typeface="Verdana"/>
              </a:rPr>
              <a:t>поддержки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75" dirty="0">
                <a:latin typeface="Verdana"/>
                <a:cs typeface="Verdana"/>
              </a:rPr>
              <a:t>роддоме </a:t>
            </a:r>
            <a:r>
              <a:rPr sz="1600" spc="-70" dirty="0">
                <a:latin typeface="Verdana"/>
                <a:cs typeface="Verdana"/>
              </a:rPr>
              <a:t>или </a:t>
            </a:r>
            <a:r>
              <a:rPr sz="1600" spc="-15" dirty="0">
                <a:latin typeface="Verdana"/>
                <a:cs typeface="Verdana"/>
              </a:rPr>
              <a:t>детской </a:t>
            </a:r>
            <a:r>
              <a:rPr sz="1600" spc="-65" dirty="0">
                <a:latin typeface="Verdana"/>
                <a:cs typeface="Verdana"/>
              </a:rPr>
              <a:t>поликлинике,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состав </a:t>
            </a:r>
            <a:r>
              <a:rPr sz="1600" spc="-10" dirty="0">
                <a:latin typeface="Verdana"/>
                <a:cs typeface="Verdana"/>
              </a:rPr>
              <a:t>которой </a:t>
            </a:r>
            <a:r>
              <a:rPr sz="1600" spc="-135" dirty="0">
                <a:latin typeface="Verdana"/>
                <a:cs typeface="Verdana"/>
              </a:rPr>
              <a:t>входят </a:t>
            </a:r>
            <a:r>
              <a:rPr sz="1600" spc="-50" dirty="0">
                <a:latin typeface="Verdana"/>
                <a:cs typeface="Verdana"/>
              </a:rPr>
              <a:t>волонтеры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5" dirty="0">
                <a:latin typeface="Verdana"/>
                <a:cs typeface="Verdana"/>
              </a:rPr>
              <a:t>поддержку </a:t>
            </a:r>
            <a:r>
              <a:rPr sz="1600" spc="-40" dirty="0">
                <a:latin typeface="Verdana"/>
                <a:cs typeface="Verdana"/>
              </a:rPr>
              <a:t>грудного </a:t>
            </a:r>
            <a:r>
              <a:rPr sz="1600" spc="-30" dirty="0">
                <a:latin typeface="Verdana"/>
                <a:cs typeface="Verdana"/>
              </a:rPr>
              <a:t>вскармливания, 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прошедшие </a:t>
            </a:r>
            <a:r>
              <a:rPr sz="1600" spc="45" dirty="0">
                <a:latin typeface="Verdana"/>
                <a:cs typeface="Verdana"/>
              </a:rPr>
              <a:t>медосмотры. </a:t>
            </a:r>
            <a:r>
              <a:rPr sz="1600" spc="-30" dirty="0">
                <a:latin typeface="Verdana"/>
                <a:cs typeface="Verdana"/>
              </a:rPr>
              <a:t>Группа </a:t>
            </a:r>
            <a:r>
              <a:rPr sz="1600" spc="-20" dirty="0">
                <a:latin typeface="Verdana"/>
                <a:cs typeface="Verdana"/>
              </a:rPr>
              <a:t>поддержки </a:t>
            </a:r>
            <a:r>
              <a:rPr sz="1600" spc="25" dirty="0">
                <a:latin typeface="Verdana"/>
                <a:cs typeface="Verdana"/>
              </a:rPr>
              <a:t>работает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spc="25" dirty="0">
                <a:latin typeface="Verdana"/>
                <a:cs typeface="Verdana"/>
              </a:rPr>
              <a:t>согласованному 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графику, </a:t>
            </a:r>
            <a:r>
              <a:rPr sz="1600" spc="55" dirty="0">
                <a:latin typeface="Verdana"/>
                <a:cs typeface="Verdana"/>
              </a:rPr>
              <a:t>примерно </a:t>
            </a:r>
            <a:r>
              <a:rPr sz="1600" spc="-155" dirty="0">
                <a:latin typeface="Verdana"/>
                <a:cs typeface="Verdana"/>
              </a:rPr>
              <a:t>1-2 </a:t>
            </a:r>
            <a:r>
              <a:rPr sz="1600" spc="45" dirty="0">
                <a:latin typeface="Verdana"/>
                <a:cs typeface="Verdana"/>
              </a:rPr>
              <a:t>раза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15" dirty="0">
                <a:latin typeface="Verdana"/>
                <a:cs typeface="Verdana"/>
              </a:rPr>
              <a:t>неделю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135" dirty="0">
                <a:latin typeface="Verdana"/>
                <a:cs typeface="Verdana"/>
              </a:rPr>
              <a:t>1 </a:t>
            </a:r>
            <a:r>
              <a:rPr sz="1600" spc="-45" dirty="0">
                <a:latin typeface="Verdana"/>
                <a:cs typeface="Verdana"/>
              </a:rPr>
              <a:t>учреждении. </a:t>
            </a:r>
            <a:r>
              <a:rPr sz="1600" spc="-185" dirty="0">
                <a:latin typeface="Verdana"/>
                <a:cs typeface="Verdana"/>
              </a:rPr>
              <a:t>В </a:t>
            </a:r>
            <a:r>
              <a:rPr sz="1600" spc="75" dirty="0">
                <a:latin typeface="Verdana"/>
                <a:cs typeface="Verdana"/>
              </a:rPr>
              <a:t>роддоме </a:t>
            </a:r>
            <a:r>
              <a:rPr sz="1600" spc="-30" dirty="0">
                <a:latin typeface="Verdana"/>
                <a:cs typeface="Verdana"/>
              </a:rPr>
              <a:t>волонтер 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обходит </a:t>
            </a:r>
            <a:r>
              <a:rPr sz="1600" spc="-55" dirty="0">
                <a:latin typeface="Verdana"/>
                <a:cs typeface="Verdana"/>
              </a:rPr>
              <a:t>палаты </a:t>
            </a:r>
            <a:r>
              <a:rPr sz="1600" spc="235" dirty="0">
                <a:latin typeface="Verdana"/>
                <a:cs typeface="Verdana"/>
              </a:rPr>
              <a:t>мам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-30" dirty="0">
                <a:latin typeface="Verdana"/>
                <a:cs typeface="Verdana"/>
              </a:rPr>
              <a:t>детьми, </a:t>
            </a:r>
            <a:r>
              <a:rPr sz="1600" spc="25" dirty="0">
                <a:latin typeface="Verdana"/>
                <a:cs typeface="Verdana"/>
              </a:rPr>
              <a:t>помогает </a:t>
            </a:r>
            <a:r>
              <a:rPr sz="1600" spc="-45" dirty="0">
                <a:latin typeface="Verdana"/>
                <a:cs typeface="Verdana"/>
              </a:rPr>
              <a:t>наладить </a:t>
            </a:r>
            <a:r>
              <a:rPr sz="1600" spc="75" dirty="0">
                <a:latin typeface="Verdana"/>
                <a:cs typeface="Verdana"/>
              </a:rPr>
              <a:t>процесс </a:t>
            </a:r>
            <a:r>
              <a:rPr sz="1600" spc="-40" dirty="0">
                <a:latin typeface="Verdana"/>
                <a:cs typeface="Verdana"/>
              </a:rPr>
              <a:t>грудного 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вскармливания, </a:t>
            </a:r>
            <a:r>
              <a:rPr sz="1600" spc="-40" dirty="0">
                <a:latin typeface="Verdana"/>
                <a:cs typeface="Verdana"/>
              </a:rPr>
              <a:t>правильно </a:t>
            </a:r>
            <a:r>
              <a:rPr sz="1600" spc="-55" dirty="0">
                <a:latin typeface="Verdana"/>
                <a:cs typeface="Verdana"/>
              </a:rPr>
              <a:t>приложить </a:t>
            </a:r>
            <a:r>
              <a:rPr sz="1600" spc="30" dirty="0">
                <a:latin typeface="Verdana"/>
                <a:cs typeface="Verdana"/>
              </a:rPr>
              <a:t>ребенка </a:t>
            </a:r>
            <a:r>
              <a:rPr sz="1600" spc="-150" dirty="0">
                <a:latin typeface="Verdana"/>
                <a:cs typeface="Verdana"/>
              </a:rPr>
              <a:t>к </a:t>
            </a:r>
            <a:r>
              <a:rPr sz="1600" spc="-65" dirty="0">
                <a:latin typeface="Verdana"/>
                <a:cs typeface="Verdana"/>
              </a:rPr>
              <a:t>груди, </a:t>
            </a:r>
            <a:r>
              <a:rPr sz="1600" spc="-60" dirty="0">
                <a:latin typeface="Verdana"/>
                <a:cs typeface="Verdana"/>
              </a:rPr>
              <a:t>отвечает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25" dirty="0">
                <a:latin typeface="Verdana"/>
                <a:cs typeface="Verdana"/>
              </a:rPr>
              <a:t>вопросы. При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необходимости </a:t>
            </a:r>
            <a:r>
              <a:rPr sz="1600" spc="-40" dirty="0">
                <a:latin typeface="Verdana"/>
                <a:cs typeface="Verdana"/>
              </a:rPr>
              <a:t>проводит </a:t>
            </a:r>
            <a:r>
              <a:rPr sz="1600" spc="-65" dirty="0">
                <a:latin typeface="Verdana"/>
                <a:cs typeface="Verdana"/>
              </a:rPr>
              <a:t>индивидуальную </a:t>
            </a:r>
            <a:r>
              <a:rPr sz="1600" spc="-45" dirty="0">
                <a:latin typeface="Verdana"/>
                <a:cs typeface="Verdana"/>
              </a:rPr>
              <a:t>консультацию. </a:t>
            </a:r>
            <a:r>
              <a:rPr sz="1600" spc="-10" dirty="0">
                <a:latin typeface="Verdana"/>
                <a:cs typeface="Verdana"/>
              </a:rPr>
              <a:t>Ежемесячно </a:t>
            </a:r>
            <a:r>
              <a:rPr sz="1600" spc="-65" dirty="0">
                <a:latin typeface="Verdana"/>
                <a:cs typeface="Verdana"/>
              </a:rPr>
              <a:t>получают 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помощь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не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95" dirty="0" err="1">
                <a:latin typeface="Verdana"/>
                <a:cs typeface="Verdana"/>
              </a:rPr>
              <a:t>менее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lang="ru-RU" sz="1600" spc="-135" dirty="0">
                <a:latin typeface="Verdana"/>
                <a:cs typeface="Verdana"/>
              </a:rPr>
              <a:t>40</a:t>
            </a:r>
            <a:r>
              <a:rPr sz="1600" spc="-135" dirty="0">
                <a:latin typeface="Verdana"/>
                <a:cs typeface="Verdana"/>
              </a:rPr>
              <a:t>0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женщин.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течение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10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месяцев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55" dirty="0">
                <a:latin typeface="Verdana"/>
                <a:cs typeface="Verdana"/>
              </a:rPr>
              <a:t>(2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180" dirty="0">
                <a:latin typeface="Verdana"/>
                <a:cs typeface="Verdana"/>
              </a:rPr>
              <a:t>мес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обучение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первого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потока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волонтеров)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58428" y="2311856"/>
            <a:ext cx="3416300" cy="3549015"/>
            <a:chOff x="8758428" y="2311856"/>
            <a:chExt cx="3416300" cy="3549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8428" y="2311856"/>
              <a:ext cx="3416046" cy="35486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2852" y="2656331"/>
              <a:ext cx="2743200" cy="287578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11480" y="2567939"/>
            <a:ext cx="11523345" cy="3141345"/>
            <a:chOff x="411480" y="2567939"/>
            <a:chExt cx="11523345" cy="31413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" y="5250179"/>
              <a:ext cx="458723" cy="4587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058656" y="2612135"/>
              <a:ext cx="2832100" cy="2964815"/>
            </a:xfrm>
            <a:custGeom>
              <a:avLst/>
              <a:gdLst/>
              <a:ahLst/>
              <a:cxnLst/>
              <a:rect l="l" t="t" r="r" b="b"/>
              <a:pathLst>
                <a:path w="2832100" h="2964815">
                  <a:moveTo>
                    <a:pt x="500252" y="0"/>
                  </a:moveTo>
                  <a:lnTo>
                    <a:pt x="2831592" y="0"/>
                  </a:lnTo>
                  <a:lnTo>
                    <a:pt x="2831592" y="2464308"/>
                  </a:lnTo>
                  <a:lnTo>
                    <a:pt x="2829052" y="2514346"/>
                  </a:lnTo>
                  <a:lnTo>
                    <a:pt x="2821559" y="2564130"/>
                  </a:lnTo>
                  <a:lnTo>
                    <a:pt x="2808986" y="2612009"/>
                  </a:lnTo>
                  <a:lnTo>
                    <a:pt x="2792476" y="2658110"/>
                  </a:lnTo>
                  <a:lnTo>
                    <a:pt x="2771013" y="2702305"/>
                  </a:lnTo>
                  <a:lnTo>
                    <a:pt x="2745867" y="2743454"/>
                  </a:lnTo>
                  <a:lnTo>
                    <a:pt x="2717292" y="2782062"/>
                  </a:lnTo>
                  <a:lnTo>
                    <a:pt x="2684907" y="2817876"/>
                  </a:lnTo>
                  <a:lnTo>
                    <a:pt x="2649093" y="2850261"/>
                  </a:lnTo>
                  <a:lnTo>
                    <a:pt x="2610485" y="2878836"/>
                  </a:lnTo>
                  <a:lnTo>
                    <a:pt x="2569210" y="2904109"/>
                  </a:lnTo>
                  <a:lnTo>
                    <a:pt x="2525649" y="2924937"/>
                  </a:lnTo>
                  <a:lnTo>
                    <a:pt x="2479548" y="2941954"/>
                  </a:lnTo>
                  <a:lnTo>
                    <a:pt x="2431161" y="2954528"/>
                  </a:lnTo>
                  <a:lnTo>
                    <a:pt x="2381377" y="2962021"/>
                  </a:lnTo>
                  <a:lnTo>
                    <a:pt x="2331339" y="2964561"/>
                  </a:lnTo>
                  <a:lnTo>
                    <a:pt x="0" y="2964561"/>
                  </a:lnTo>
                  <a:lnTo>
                    <a:pt x="0" y="500252"/>
                  </a:lnTo>
                  <a:lnTo>
                    <a:pt x="2540" y="450214"/>
                  </a:lnTo>
                  <a:lnTo>
                    <a:pt x="9905" y="400430"/>
                  </a:lnTo>
                  <a:lnTo>
                    <a:pt x="22605" y="352425"/>
                  </a:lnTo>
                  <a:lnTo>
                    <a:pt x="39497" y="306450"/>
                  </a:lnTo>
                  <a:lnTo>
                    <a:pt x="60451" y="262509"/>
                  </a:lnTo>
                  <a:lnTo>
                    <a:pt x="85725" y="221106"/>
                  </a:lnTo>
                  <a:lnTo>
                    <a:pt x="114553" y="182244"/>
                  </a:lnTo>
                  <a:lnTo>
                    <a:pt x="147066" y="147065"/>
                  </a:lnTo>
                  <a:lnTo>
                    <a:pt x="182245" y="114553"/>
                  </a:lnTo>
                  <a:lnTo>
                    <a:pt x="221107" y="85725"/>
                  </a:lnTo>
                  <a:lnTo>
                    <a:pt x="262509" y="60451"/>
                  </a:lnTo>
                  <a:lnTo>
                    <a:pt x="306450" y="39497"/>
                  </a:lnTo>
                  <a:lnTo>
                    <a:pt x="352425" y="22605"/>
                  </a:lnTo>
                  <a:lnTo>
                    <a:pt x="400430" y="9905"/>
                  </a:lnTo>
                  <a:lnTo>
                    <a:pt x="450215" y="2539"/>
                  </a:lnTo>
                  <a:lnTo>
                    <a:pt x="500252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73C42535-38F5-4551-A9F1-0F9385294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608" y="409195"/>
            <a:ext cx="8573135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spc="-160" dirty="0"/>
              <a:t>1</a:t>
            </a:r>
            <a:r>
              <a:rPr lang="ru-RU" spc="-160" dirty="0"/>
              <a:t>2</a:t>
            </a:r>
            <a:endParaRPr spc="-160" dirty="0"/>
          </a:p>
          <a:p>
            <a:pPr marL="12700" marR="5080">
              <a:lnSpc>
                <a:spcPct val="98500"/>
              </a:lnSpc>
              <a:spcBef>
                <a:spcPts val="45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уровень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знаний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компетенций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у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сотрудников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ЛПУ </a:t>
            </a:r>
            <a:r>
              <a:rPr b="1" spc="-120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родовспоможения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35" dirty="0">
                <a:latin typeface="Tahoma"/>
                <a:cs typeface="Tahoma"/>
              </a:rPr>
              <a:t>детства,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5" dirty="0">
                <a:latin typeface="Tahoma"/>
                <a:cs typeface="Tahoma"/>
              </a:rPr>
              <a:t>специалистов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волонтеров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45" dirty="0">
                <a:latin typeface="Tahoma"/>
                <a:cs typeface="Tahoma"/>
              </a:rPr>
              <a:t>в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60" dirty="0">
                <a:latin typeface="Tahoma"/>
                <a:cs typeface="Tahoma"/>
              </a:rPr>
              <a:t>теме </a:t>
            </a:r>
            <a:r>
              <a:rPr b="1" spc="-57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поддержки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30" dirty="0">
                <a:latin typeface="Tahoma"/>
                <a:cs typeface="Tahoma"/>
              </a:rPr>
              <a:t>материнства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100" dirty="0">
                <a:latin typeface="Tahoma"/>
                <a:cs typeface="Tahoma"/>
              </a:rPr>
              <a:t>и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грудного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вскармливания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862073"/>
            <a:ext cx="8618220" cy="197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600" spc="-135" dirty="0">
                <a:latin typeface="Verdana"/>
                <a:cs typeface="Verdana"/>
              </a:rPr>
              <a:t>2 </a:t>
            </a:r>
            <a:r>
              <a:rPr sz="1600" spc="-50" dirty="0">
                <a:latin typeface="Verdana"/>
                <a:cs typeface="Verdana"/>
              </a:rPr>
              <a:t>поток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20" dirty="0">
                <a:latin typeface="Verdana"/>
                <a:cs typeface="Verdana"/>
              </a:rPr>
              <a:t>Школа </a:t>
            </a:r>
            <a:r>
              <a:rPr sz="1600" spc="-40" dirty="0">
                <a:latin typeface="Verdana"/>
                <a:cs typeface="Verdana"/>
              </a:rPr>
              <a:t>волонтеров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5" dirty="0">
                <a:latin typeface="Verdana"/>
                <a:cs typeface="Verdana"/>
              </a:rPr>
              <a:t>поддержку </a:t>
            </a:r>
            <a:r>
              <a:rPr sz="1600" spc="-40" dirty="0">
                <a:latin typeface="Verdana"/>
                <a:cs typeface="Verdana"/>
              </a:rPr>
              <a:t>грудного </a:t>
            </a:r>
            <a:r>
              <a:rPr sz="1600" spc="-20" dirty="0">
                <a:latin typeface="Verdana"/>
                <a:cs typeface="Verdana"/>
              </a:rPr>
              <a:t>вскармливания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60" dirty="0">
                <a:latin typeface="Verdana"/>
                <a:cs typeface="Verdana"/>
              </a:rPr>
              <a:t>Челябинске. 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Обучение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135" dirty="0">
                <a:latin typeface="Verdana"/>
                <a:cs typeface="Verdana"/>
              </a:rPr>
              <a:t>2 </a:t>
            </a:r>
            <a:r>
              <a:rPr sz="1600" spc="25" dirty="0">
                <a:latin typeface="Verdana"/>
                <a:cs typeface="Verdana"/>
              </a:rPr>
              <a:t>этапа </a:t>
            </a:r>
            <a:r>
              <a:rPr sz="1600" spc="-220" dirty="0">
                <a:latin typeface="Verdana"/>
                <a:cs typeface="Verdana"/>
              </a:rPr>
              <a:t>– </a:t>
            </a:r>
            <a:r>
              <a:rPr sz="1600" spc="-30" dirty="0">
                <a:latin typeface="Verdana"/>
                <a:cs typeface="Verdana"/>
              </a:rPr>
              <a:t>онлайн-обучение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135" dirty="0">
                <a:latin typeface="Verdana"/>
                <a:cs typeface="Verdana"/>
              </a:rPr>
              <a:t>4 </a:t>
            </a:r>
            <a:r>
              <a:rPr sz="1600" spc="-35" dirty="0">
                <a:latin typeface="Verdana"/>
                <a:cs typeface="Verdana"/>
              </a:rPr>
              <a:t>недели, </a:t>
            </a:r>
            <a:r>
              <a:rPr sz="1600" spc="-5" dirty="0">
                <a:latin typeface="Verdana"/>
                <a:cs typeface="Verdana"/>
              </a:rPr>
              <a:t>офлайн-практика </a:t>
            </a:r>
            <a:r>
              <a:rPr sz="1600" spc="-135" dirty="0">
                <a:latin typeface="Verdana"/>
                <a:cs typeface="Verdana"/>
              </a:rPr>
              <a:t>3 </a:t>
            </a:r>
            <a:r>
              <a:rPr sz="1600" spc="50" dirty="0">
                <a:latin typeface="Verdana"/>
                <a:cs typeface="Verdana"/>
              </a:rPr>
              <a:t>часа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роддоме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5" dirty="0">
                <a:latin typeface="Verdana"/>
                <a:cs typeface="Verdana"/>
              </a:rPr>
              <a:t>преподавателем,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35" dirty="0">
                <a:latin typeface="Verdana"/>
                <a:cs typeface="Verdana"/>
              </a:rPr>
              <a:t>котором </a:t>
            </a:r>
            <a:r>
              <a:rPr sz="1600" spc="-70" dirty="0">
                <a:latin typeface="Verdana"/>
                <a:cs typeface="Verdana"/>
              </a:rPr>
              <a:t>приняли </a:t>
            </a:r>
            <a:r>
              <a:rPr sz="1600" spc="30" dirty="0">
                <a:latin typeface="Verdana"/>
                <a:cs typeface="Verdana"/>
              </a:rPr>
              <a:t>успешнокормящие </a:t>
            </a:r>
            <a:r>
              <a:rPr sz="1600" spc="125" dirty="0">
                <a:latin typeface="Verdana"/>
                <a:cs typeface="Verdana"/>
              </a:rPr>
              <a:t>мамы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1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опытом </a:t>
            </a:r>
            <a:r>
              <a:rPr sz="1600" spc="-10" dirty="0">
                <a:latin typeface="Verdana"/>
                <a:cs typeface="Verdana"/>
              </a:rPr>
              <a:t>кормления </a:t>
            </a:r>
            <a:r>
              <a:rPr sz="1600" spc="-65" dirty="0">
                <a:latin typeface="Verdana"/>
                <a:cs typeface="Verdana"/>
              </a:rPr>
              <a:t>грудью </a:t>
            </a:r>
            <a:r>
              <a:rPr sz="1600" spc="-60" dirty="0">
                <a:latin typeface="Verdana"/>
                <a:cs typeface="Verdana"/>
              </a:rPr>
              <a:t>от </a:t>
            </a:r>
            <a:r>
              <a:rPr sz="1600" spc="-135" dirty="0">
                <a:latin typeface="Verdana"/>
                <a:cs typeface="Verdana"/>
              </a:rPr>
              <a:t>1 </a:t>
            </a:r>
            <a:r>
              <a:rPr sz="1600" spc="-35" dirty="0">
                <a:latin typeface="Verdana"/>
                <a:cs typeface="Verdana"/>
              </a:rPr>
              <a:t>года. </a:t>
            </a:r>
            <a:r>
              <a:rPr sz="1600" spc="-10" dirty="0">
                <a:latin typeface="Verdana"/>
                <a:cs typeface="Verdana"/>
              </a:rPr>
              <a:t>Обучение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spc="60" dirty="0">
                <a:latin typeface="Verdana"/>
                <a:cs typeface="Verdana"/>
              </a:rPr>
              <a:t>сокращенному </a:t>
            </a:r>
            <a:r>
              <a:rPr sz="1600" spc="-15" dirty="0">
                <a:latin typeface="Verdana"/>
                <a:cs typeface="Verdana"/>
              </a:rPr>
              <a:t>курсу </a:t>
            </a:r>
            <a:r>
              <a:rPr sz="1600" spc="-40" dirty="0">
                <a:latin typeface="Verdana"/>
                <a:cs typeface="Verdana"/>
              </a:rPr>
              <a:t>ВОЗ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грудному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вскармливанию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18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часов,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предназначенный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для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среднего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медицинского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персонала. </a:t>
            </a:r>
            <a:r>
              <a:rPr sz="1600" spc="180" dirty="0">
                <a:latin typeface="Verdana"/>
                <a:cs typeface="Verdana"/>
              </a:rPr>
              <a:t>С </a:t>
            </a:r>
            <a:r>
              <a:rPr sz="1600" spc="-10" dirty="0">
                <a:latin typeface="Verdana"/>
                <a:cs typeface="Verdana"/>
              </a:rPr>
              <a:t>проверкой </a:t>
            </a:r>
            <a:r>
              <a:rPr sz="1600" spc="-45" dirty="0">
                <a:latin typeface="Verdana"/>
                <a:cs typeface="Verdana"/>
              </a:rPr>
              <a:t>знаний </a:t>
            </a:r>
            <a:r>
              <a:rPr sz="1600" spc="30" dirty="0">
                <a:latin typeface="Verdana"/>
                <a:cs typeface="Verdana"/>
              </a:rPr>
              <a:t>после </a:t>
            </a:r>
            <a:r>
              <a:rPr sz="1600" spc="-20" dirty="0">
                <a:latin typeface="Verdana"/>
                <a:cs typeface="Verdana"/>
              </a:rPr>
              <a:t>каждого </a:t>
            </a:r>
            <a:r>
              <a:rPr sz="1600" spc="-40" dirty="0">
                <a:latin typeface="Verdana"/>
                <a:cs typeface="Verdana"/>
              </a:rPr>
              <a:t>модуля. </a:t>
            </a:r>
            <a:r>
              <a:rPr sz="1600" spc="-25" dirty="0">
                <a:latin typeface="Verdana"/>
                <a:cs typeface="Verdana"/>
              </a:rPr>
              <a:t>Онлайн-обучение </a:t>
            </a:r>
            <a:r>
              <a:rPr sz="1600" spc="35" dirty="0">
                <a:latin typeface="Verdana"/>
                <a:cs typeface="Verdana"/>
              </a:rPr>
              <a:t>на 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площадке </a:t>
            </a:r>
            <a:r>
              <a:rPr sz="1600" spc="-45" dirty="0">
                <a:latin typeface="Verdana"/>
                <a:cs typeface="Verdana"/>
              </a:rPr>
              <a:t>PruffMe. </a:t>
            </a:r>
            <a:r>
              <a:rPr sz="1600" spc="-40" dirty="0">
                <a:latin typeface="Verdana"/>
                <a:cs typeface="Verdana"/>
              </a:rPr>
              <a:t>Практика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30" dirty="0">
                <a:latin typeface="Verdana"/>
                <a:cs typeface="Verdana"/>
              </a:rPr>
              <a:t>ОПЦ </a:t>
            </a:r>
            <a:r>
              <a:rPr sz="1600" spc="-90" dirty="0">
                <a:latin typeface="Verdana"/>
                <a:cs typeface="Verdana"/>
              </a:rPr>
              <a:t>г.Челябинск. </a:t>
            </a:r>
            <a:r>
              <a:rPr sz="1600" spc="-60" dirty="0">
                <a:latin typeface="Verdana"/>
                <a:cs typeface="Verdana"/>
              </a:rPr>
              <a:t>Количество участников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10" dirty="0">
                <a:latin typeface="Verdana"/>
                <a:cs typeface="Verdana"/>
              </a:rPr>
              <a:t>не </a:t>
            </a:r>
            <a:r>
              <a:rPr sz="1600" spc="95" dirty="0">
                <a:latin typeface="Verdana"/>
                <a:cs typeface="Verdana"/>
              </a:rPr>
              <a:t>менее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20.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63127" y="3607346"/>
            <a:ext cx="3928872" cy="2506218"/>
            <a:chOff x="8263127" y="3607346"/>
            <a:chExt cx="3928872" cy="2506218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3127" y="3607346"/>
              <a:ext cx="3928872" cy="25062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7551" y="3951731"/>
              <a:ext cx="3262883" cy="18333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63356" y="3907535"/>
              <a:ext cx="3351529" cy="1922145"/>
            </a:xfrm>
            <a:custGeom>
              <a:avLst/>
              <a:gdLst/>
              <a:ahLst/>
              <a:cxnLst/>
              <a:rect l="l" t="t" r="r" b="b"/>
              <a:pathLst>
                <a:path w="3351529" h="1922145">
                  <a:moveTo>
                    <a:pt x="348615" y="0"/>
                  </a:moveTo>
                  <a:lnTo>
                    <a:pt x="3351529" y="0"/>
                  </a:lnTo>
                  <a:lnTo>
                    <a:pt x="3351529" y="1573276"/>
                  </a:lnTo>
                  <a:lnTo>
                    <a:pt x="3344291" y="1642617"/>
                  </a:lnTo>
                  <a:lnTo>
                    <a:pt x="3323844" y="1708391"/>
                  </a:lnTo>
                  <a:lnTo>
                    <a:pt x="3290951" y="1768627"/>
                  </a:lnTo>
                  <a:lnTo>
                    <a:pt x="3249041" y="1819465"/>
                  </a:lnTo>
                  <a:lnTo>
                    <a:pt x="3198114" y="1861375"/>
                  </a:lnTo>
                  <a:lnTo>
                    <a:pt x="3137916" y="1894332"/>
                  </a:lnTo>
                  <a:lnTo>
                    <a:pt x="3072129" y="1914740"/>
                  </a:lnTo>
                  <a:lnTo>
                    <a:pt x="3002788" y="1921954"/>
                  </a:lnTo>
                  <a:lnTo>
                    <a:pt x="0" y="1921954"/>
                  </a:lnTo>
                  <a:lnTo>
                    <a:pt x="0" y="348614"/>
                  </a:lnTo>
                  <a:lnTo>
                    <a:pt x="1777" y="313816"/>
                  </a:lnTo>
                  <a:lnTo>
                    <a:pt x="15875" y="245744"/>
                  </a:lnTo>
                  <a:lnTo>
                    <a:pt x="42291" y="182880"/>
                  </a:lnTo>
                  <a:lnTo>
                    <a:pt x="102489" y="102488"/>
                  </a:lnTo>
                  <a:lnTo>
                    <a:pt x="153289" y="60578"/>
                  </a:lnTo>
                  <a:lnTo>
                    <a:pt x="213614" y="27686"/>
                  </a:lnTo>
                  <a:lnTo>
                    <a:pt x="279273" y="7238"/>
                  </a:lnTo>
                  <a:lnTo>
                    <a:pt x="348615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1907DD76-6BAF-4E61-8ABD-9D90864C9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9862820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spc="-160" dirty="0"/>
              <a:t>1</a:t>
            </a:r>
            <a:r>
              <a:rPr lang="ru-RU" spc="-160" dirty="0"/>
              <a:t>3</a:t>
            </a:r>
            <a:endParaRPr spc="-160" dirty="0"/>
          </a:p>
          <a:p>
            <a:pPr marL="12700" marR="5080" algn="just">
              <a:lnSpc>
                <a:spcPct val="98500"/>
              </a:lnSpc>
              <a:spcBef>
                <a:spcPts val="45"/>
              </a:spcBef>
            </a:pPr>
            <a:r>
              <a:rPr b="1" spc="-20" dirty="0">
                <a:latin typeface="Tahoma"/>
                <a:cs typeface="Tahoma"/>
              </a:rPr>
              <a:t>Формировать </a:t>
            </a:r>
            <a:r>
              <a:rPr b="1" spc="-85" dirty="0">
                <a:latin typeface="Tahoma"/>
                <a:cs typeface="Tahoma"/>
              </a:rPr>
              <a:t>положительный </a:t>
            </a:r>
            <a:r>
              <a:rPr b="1" spc="-65" dirty="0">
                <a:latin typeface="Tahoma"/>
                <a:cs typeface="Tahoma"/>
              </a:rPr>
              <a:t>имидж </a:t>
            </a:r>
            <a:r>
              <a:rPr b="1" spc="-10" dirty="0">
                <a:latin typeface="Tahoma"/>
                <a:cs typeface="Tahoma"/>
              </a:rPr>
              <a:t>кормящей </a:t>
            </a:r>
            <a:r>
              <a:rPr b="1" spc="15" dirty="0">
                <a:latin typeface="Tahoma"/>
                <a:cs typeface="Tahoma"/>
              </a:rPr>
              <a:t>мамы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25" dirty="0">
                <a:latin typeface="Tahoma"/>
                <a:cs typeface="Tahoma"/>
              </a:rPr>
              <a:t>семьи </a:t>
            </a:r>
            <a:r>
              <a:rPr b="1" spc="-145" dirty="0">
                <a:latin typeface="Tahoma"/>
                <a:cs typeface="Tahoma"/>
              </a:rPr>
              <a:t>в </a:t>
            </a:r>
            <a:r>
              <a:rPr b="1" spc="-55" dirty="0">
                <a:latin typeface="Tahoma"/>
                <a:cs typeface="Tahoma"/>
              </a:rPr>
              <a:t>ожидании 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25" dirty="0">
                <a:latin typeface="Tahoma"/>
                <a:cs typeface="Tahoma"/>
              </a:rPr>
              <a:t>ребенка </a:t>
            </a:r>
            <a:r>
              <a:rPr b="1" spc="-10" dirty="0">
                <a:latin typeface="Tahoma"/>
                <a:cs typeface="Tahoma"/>
              </a:rPr>
              <a:t>через </a:t>
            </a:r>
            <a:r>
              <a:rPr b="1" spc="-40" dirty="0">
                <a:latin typeface="Tahoma"/>
                <a:cs typeface="Tahoma"/>
              </a:rPr>
              <a:t>продвижение </a:t>
            </a:r>
            <a:r>
              <a:rPr b="1" spc="-145" dirty="0">
                <a:latin typeface="Tahoma"/>
                <a:cs typeface="Tahoma"/>
              </a:rPr>
              <a:t>в </a:t>
            </a:r>
            <a:r>
              <a:rPr b="1" spc="55" dirty="0">
                <a:latin typeface="Tahoma"/>
                <a:cs typeface="Tahoma"/>
              </a:rPr>
              <a:t>сети </a:t>
            </a:r>
            <a:r>
              <a:rPr b="1" spc="-10" dirty="0">
                <a:latin typeface="Tahoma"/>
                <a:cs typeface="Tahoma"/>
              </a:rPr>
              <a:t>Интернет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-10" dirty="0">
                <a:latin typeface="Tahoma"/>
                <a:cs typeface="Tahoma"/>
              </a:rPr>
              <a:t>проведение </a:t>
            </a:r>
            <a:r>
              <a:rPr b="1" spc="20" dirty="0">
                <a:latin typeface="Tahoma"/>
                <a:cs typeface="Tahoma"/>
              </a:rPr>
              <a:t>общественно- </a:t>
            </a:r>
            <a:r>
              <a:rPr b="1" spc="-575" dirty="0">
                <a:latin typeface="Tahoma"/>
                <a:cs typeface="Tahoma"/>
              </a:rPr>
              <a:t> </a:t>
            </a:r>
            <a:r>
              <a:rPr b="1" spc="-70" dirty="0">
                <a:latin typeface="Tahoma"/>
                <a:cs typeface="Tahoma"/>
              </a:rPr>
              <a:t>значимых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мероприятий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862073"/>
            <a:ext cx="10680065" cy="172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0"/>
              </a:spcBef>
            </a:pPr>
            <a:r>
              <a:rPr sz="1600" spc="-45" dirty="0" err="1">
                <a:latin typeface="Verdana"/>
                <a:cs typeface="Verdana"/>
              </a:rPr>
              <a:t>Фотовыставка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lang="ru-RU" sz="1600" spc="-45" dirty="0">
                <a:latin typeface="Verdana"/>
                <a:cs typeface="Verdana"/>
              </a:rPr>
              <a:t>"</a:t>
            </a:r>
            <a:r>
              <a:rPr sz="1600" spc="-45" dirty="0" err="1">
                <a:latin typeface="Verdana"/>
                <a:cs typeface="Verdana"/>
              </a:rPr>
              <a:t>Грудное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вскармливание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30" dirty="0">
                <a:latin typeface="Verdana"/>
                <a:cs typeface="Verdana"/>
              </a:rPr>
              <a:t>основа </a:t>
            </a:r>
            <a:r>
              <a:rPr sz="1600" spc="-105" dirty="0">
                <a:latin typeface="Verdana"/>
                <a:cs typeface="Verdana"/>
              </a:rPr>
              <a:t>жизни"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60" dirty="0">
                <a:latin typeface="Verdana"/>
                <a:cs typeface="Verdana"/>
              </a:rPr>
              <a:t>Челябинске, </a:t>
            </a:r>
            <a:r>
              <a:rPr sz="1600" spc="-35" dirty="0">
                <a:latin typeface="Verdana"/>
                <a:cs typeface="Verdana"/>
              </a:rPr>
              <a:t>приуроченная </a:t>
            </a:r>
            <a:r>
              <a:rPr sz="1600" spc="-150" dirty="0">
                <a:latin typeface="Verdana"/>
                <a:cs typeface="Verdana"/>
              </a:rPr>
              <a:t>к </a:t>
            </a:r>
            <a:r>
              <a:rPr sz="1600" spc="40" dirty="0">
                <a:latin typeface="Verdana"/>
                <a:cs typeface="Verdana"/>
              </a:rPr>
              <a:t>Всемирной 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неделе </a:t>
            </a:r>
            <a:r>
              <a:rPr sz="1600" spc="-20" dirty="0">
                <a:latin typeface="Verdana"/>
                <a:cs typeface="Verdana"/>
              </a:rPr>
              <a:t>поддержки </a:t>
            </a:r>
            <a:r>
              <a:rPr sz="1600" spc="-40" dirty="0">
                <a:latin typeface="Verdana"/>
                <a:cs typeface="Verdana"/>
              </a:rPr>
              <a:t>грудного </a:t>
            </a:r>
            <a:r>
              <a:rPr sz="1600" spc="-30" dirty="0">
                <a:latin typeface="Verdana"/>
                <a:cs typeface="Verdana"/>
              </a:rPr>
              <a:t>вскармливания. </a:t>
            </a:r>
            <a:r>
              <a:rPr sz="1600" spc="5" dirty="0">
                <a:latin typeface="Verdana"/>
                <a:cs typeface="Verdana"/>
              </a:rPr>
              <a:t>На </a:t>
            </a:r>
            <a:r>
              <a:rPr sz="1600" spc="-20" dirty="0">
                <a:latin typeface="Verdana"/>
                <a:cs typeface="Verdana"/>
              </a:rPr>
              <a:t>фотовыставке </a:t>
            </a:r>
            <a:r>
              <a:rPr sz="1600" spc="-65" dirty="0">
                <a:latin typeface="Verdana"/>
                <a:cs typeface="Verdana"/>
              </a:rPr>
              <a:t>будут </a:t>
            </a:r>
            <a:r>
              <a:rPr sz="1600" spc="30" dirty="0">
                <a:latin typeface="Verdana"/>
                <a:cs typeface="Verdana"/>
              </a:rPr>
              <a:t>профессиональные 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фотографии </a:t>
            </a:r>
            <a:r>
              <a:rPr sz="1600" spc="-25" dirty="0">
                <a:latin typeface="Verdana"/>
                <a:cs typeface="Verdana"/>
              </a:rPr>
              <a:t>будущих </a:t>
            </a:r>
            <a:r>
              <a:rPr sz="1600" spc="-15" dirty="0">
                <a:latin typeface="Verdana"/>
                <a:cs typeface="Verdana"/>
              </a:rPr>
              <a:t>родителей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dirty="0">
                <a:latin typeface="Verdana"/>
                <a:cs typeface="Verdana"/>
              </a:rPr>
              <a:t>кормящих женщин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80" dirty="0">
                <a:latin typeface="Verdana"/>
                <a:cs typeface="Verdana"/>
              </a:rPr>
              <a:t>малышом </a:t>
            </a:r>
            <a:r>
              <a:rPr sz="1600" spc="-20" dirty="0">
                <a:latin typeface="Verdana"/>
                <a:cs typeface="Verdana"/>
              </a:rPr>
              <a:t>(возможно </a:t>
            </a:r>
            <a:r>
              <a:rPr sz="1600" dirty="0">
                <a:latin typeface="Verdana"/>
                <a:cs typeface="Verdana"/>
              </a:rPr>
              <a:t>всей </a:t>
            </a:r>
            <a:r>
              <a:rPr sz="1600" spc="40" dirty="0">
                <a:latin typeface="Verdana"/>
                <a:cs typeface="Verdana"/>
              </a:rPr>
              <a:t>семьей)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аккуратном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(приличном)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виде=)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Фотоработы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будут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привлечены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через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конкурс.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Возможно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организовать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90" dirty="0">
                <a:latin typeface="Verdana"/>
                <a:cs typeface="Verdana"/>
              </a:rPr>
              <a:t>фотосессию </a:t>
            </a:r>
            <a:r>
              <a:rPr sz="1600" spc="45" dirty="0">
                <a:latin typeface="Verdana"/>
                <a:cs typeface="Verdana"/>
              </a:rPr>
              <a:t>совместно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40" dirty="0">
                <a:latin typeface="Verdana"/>
                <a:cs typeface="Verdana"/>
              </a:rPr>
              <a:t>фотографом-волонтером. </a:t>
            </a:r>
            <a:r>
              <a:rPr sz="1600" spc="-90" dirty="0">
                <a:latin typeface="Verdana"/>
                <a:cs typeface="Verdana"/>
              </a:rPr>
              <a:t>Выставку </a:t>
            </a:r>
            <a:r>
              <a:rPr sz="1600" spc="10" dirty="0">
                <a:latin typeface="Verdana"/>
                <a:cs typeface="Verdana"/>
              </a:rPr>
              <a:t>сопровождает </a:t>
            </a:r>
            <a:r>
              <a:rPr sz="1600" spc="35" dirty="0">
                <a:latin typeface="Verdana"/>
                <a:cs typeface="Verdana"/>
              </a:rPr>
              <a:t>информационный 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стенд </a:t>
            </a:r>
            <a:r>
              <a:rPr sz="1600" spc="70" dirty="0">
                <a:latin typeface="Verdana"/>
                <a:cs typeface="Verdana"/>
              </a:rPr>
              <a:t>о </a:t>
            </a:r>
            <a:r>
              <a:rPr sz="1600" spc="10" dirty="0">
                <a:latin typeface="Verdana"/>
                <a:cs typeface="Verdana"/>
              </a:rPr>
              <a:t>грудном </a:t>
            </a:r>
            <a:r>
              <a:rPr sz="1600" spc="-15" dirty="0">
                <a:latin typeface="Verdana"/>
                <a:cs typeface="Verdana"/>
              </a:rPr>
              <a:t>вскармливании. </a:t>
            </a:r>
            <a:r>
              <a:rPr sz="1600" spc="50" dirty="0">
                <a:latin typeface="Verdana"/>
                <a:cs typeface="Verdana"/>
              </a:rPr>
              <a:t>Место </a:t>
            </a:r>
            <a:r>
              <a:rPr sz="1600" spc="-40" dirty="0">
                <a:latin typeface="Verdana"/>
                <a:cs typeface="Verdana"/>
              </a:rPr>
              <a:t>проведения </a:t>
            </a:r>
            <a:r>
              <a:rPr sz="1600" spc="60" dirty="0">
                <a:latin typeface="Verdana"/>
                <a:cs typeface="Verdana"/>
              </a:rPr>
              <a:t>офлайн </a:t>
            </a:r>
            <a:r>
              <a:rPr sz="1600" spc="-50" dirty="0">
                <a:latin typeface="Verdana"/>
                <a:cs typeface="Verdana"/>
              </a:rPr>
              <a:t>фотовыставки: центральный </a:t>
            </a:r>
            <a:r>
              <a:rPr sz="1600" dirty="0">
                <a:latin typeface="Verdana"/>
                <a:cs typeface="Verdana"/>
              </a:rPr>
              <a:t>парк </a:t>
            </a:r>
            <a:r>
              <a:rPr sz="1600" spc="5" dirty="0">
                <a:latin typeface="Verdana"/>
                <a:cs typeface="Verdana"/>
              </a:rPr>
              <a:t> им.Гагарина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Челябинске.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Место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проведения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онлайн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фотовыставки: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соцсеть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Вконтакте.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16495" y="3463993"/>
            <a:ext cx="4844415" cy="3394075"/>
            <a:chOff x="7016495" y="3463993"/>
            <a:chExt cx="4844415" cy="3394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6495" y="3463993"/>
              <a:ext cx="4844034" cy="3394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0919" y="3808476"/>
              <a:ext cx="4171187" cy="278434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11480" y="3720084"/>
            <a:ext cx="11209655" cy="2961640"/>
            <a:chOff x="411480" y="3720084"/>
            <a:chExt cx="11209655" cy="29616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" y="5250180"/>
              <a:ext cx="458723" cy="4587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16723" y="3764280"/>
              <a:ext cx="4260215" cy="2873375"/>
            </a:xfrm>
            <a:custGeom>
              <a:avLst/>
              <a:gdLst/>
              <a:ahLst/>
              <a:cxnLst/>
              <a:rect l="l" t="t" r="r" b="b"/>
              <a:pathLst>
                <a:path w="4260215" h="2873375">
                  <a:moveTo>
                    <a:pt x="507492" y="0"/>
                  </a:moveTo>
                  <a:lnTo>
                    <a:pt x="4259960" y="0"/>
                  </a:lnTo>
                  <a:lnTo>
                    <a:pt x="4259960" y="2365832"/>
                  </a:lnTo>
                  <a:lnTo>
                    <a:pt x="4257421" y="2416848"/>
                  </a:lnTo>
                  <a:lnTo>
                    <a:pt x="4249547" y="2467330"/>
                  </a:lnTo>
                  <a:lnTo>
                    <a:pt x="4236974" y="2515971"/>
                  </a:lnTo>
                  <a:lnTo>
                    <a:pt x="4219956" y="2562479"/>
                  </a:lnTo>
                  <a:lnTo>
                    <a:pt x="4198620" y="2606890"/>
                  </a:lnTo>
                  <a:lnTo>
                    <a:pt x="4173093" y="2649016"/>
                  </a:lnTo>
                  <a:lnTo>
                    <a:pt x="4143882" y="2688183"/>
                  </a:lnTo>
                  <a:lnTo>
                    <a:pt x="4110862" y="2724327"/>
                  </a:lnTo>
                  <a:lnTo>
                    <a:pt x="4074795" y="2756903"/>
                  </a:lnTo>
                  <a:lnTo>
                    <a:pt x="4035805" y="2785922"/>
                  </a:lnTo>
                  <a:lnTo>
                    <a:pt x="3994023" y="2811602"/>
                  </a:lnTo>
                  <a:lnTo>
                    <a:pt x="3949065" y="2832963"/>
                  </a:lnTo>
                  <a:lnTo>
                    <a:pt x="3902709" y="2849892"/>
                  </a:lnTo>
                  <a:lnTo>
                    <a:pt x="3854069" y="2862478"/>
                  </a:lnTo>
                  <a:lnTo>
                    <a:pt x="3803523" y="2870314"/>
                  </a:lnTo>
                  <a:lnTo>
                    <a:pt x="3752469" y="2872867"/>
                  </a:lnTo>
                  <a:lnTo>
                    <a:pt x="0" y="2872867"/>
                  </a:lnTo>
                  <a:lnTo>
                    <a:pt x="0" y="507492"/>
                  </a:lnTo>
                  <a:lnTo>
                    <a:pt x="2540" y="456438"/>
                  </a:lnTo>
                  <a:lnTo>
                    <a:pt x="10414" y="405892"/>
                  </a:lnTo>
                  <a:lnTo>
                    <a:pt x="22986" y="357251"/>
                  </a:lnTo>
                  <a:lnTo>
                    <a:pt x="39877" y="310896"/>
                  </a:lnTo>
                  <a:lnTo>
                    <a:pt x="61214" y="265938"/>
                  </a:lnTo>
                  <a:lnTo>
                    <a:pt x="86995" y="224155"/>
                  </a:lnTo>
                  <a:lnTo>
                    <a:pt x="116077" y="185039"/>
                  </a:lnTo>
                  <a:lnTo>
                    <a:pt x="149098" y="149098"/>
                  </a:lnTo>
                  <a:lnTo>
                    <a:pt x="185039" y="116078"/>
                  </a:lnTo>
                  <a:lnTo>
                    <a:pt x="224154" y="86995"/>
                  </a:lnTo>
                  <a:lnTo>
                    <a:pt x="265937" y="61214"/>
                  </a:lnTo>
                  <a:lnTo>
                    <a:pt x="310896" y="39878"/>
                  </a:lnTo>
                  <a:lnTo>
                    <a:pt x="357250" y="22987"/>
                  </a:lnTo>
                  <a:lnTo>
                    <a:pt x="405892" y="10414"/>
                  </a:lnTo>
                  <a:lnTo>
                    <a:pt x="456437" y="2540"/>
                  </a:lnTo>
                  <a:lnTo>
                    <a:pt x="507492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932B2302-3ED3-469A-AFDF-51DD71FB4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9862820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spc="-160" dirty="0"/>
              <a:t>1</a:t>
            </a:r>
            <a:r>
              <a:rPr lang="ru-RU" spc="-160" dirty="0"/>
              <a:t>5</a:t>
            </a:r>
            <a:endParaRPr spc="-160" dirty="0"/>
          </a:p>
          <a:p>
            <a:pPr marL="12700" marR="5080" algn="just">
              <a:lnSpc>
                <a:spcPct val="98500"/>
              </a:lnSpc>
              <a:spcBef>
                <a:spcPts val="45"/>
              </a:spcBef>
            </a:pPr>
            <a:r>
              <a:rPr lang="ru-RU" b="1" dirty="0"/>
              <a:t>Повысить уровень знаний и компетенций у сотрудников ЛПУ родовспоможения и детства, специалистов и волонтеров в теме поддержки материнства и грудного вскармливания</a:t>
            </a:r>
            <a:endParaRPr b="1" spc="-25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66" y="1862073"/>
            <a:ext cx="1079713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0"/>
              </a:spcBef>
            </a:pPr>
            <a:r>
              <a:rPr lang="ru-RU" dirty="0"/>
              <a:t>Формирование и развитие сообщества специалистов в теме поддержки грудного вскармливания - консультантов по грудному вскармливанию в Челябинской области. В рамках сообщества консультанты на волонтерских началах проводят лекции в ЛПУ; в рамках развития сообщества планируется проведение ежемесячных поддерживающих встреч и </a:t>
            </a:r>
            <a:r>
              <a:rPr lang="ru-RU" dirty="0" err="1"/>
              <a:t>супервизий</a:t>
            </a:r>
            <a:r>
              <a:rPr lang="ru-RU" dirty="0"/>
              <a:t>, в </a:t>
            </a:r>
            <a:r>
              <a:rPr lang="ru-RU" dirty="0" err="1"/>
              <a:t>тч</a:t>
            </a:r>
            <a:r>
              <a:rPr lang="ru-RU" dirty="0"/>
              <a:t> неформальные встречи, а также онлайн чат для общения и обмена опытом. На данный момент есть специалисты (из разных регионов) чата поддержки кормящих мам, планируем специалистов из нашего региона вовлекать на очные лекции, развивать и увеличивать количество консультантов в сообществе.</a:t>
            </a:r>
            <a:r>
              <a:rPr lang="ru-RU" sz="1600" spc="-80" dirty="0">
                <a:latin typeface="Verdana"/>
              </a:rPr>
              <a:t> </a:t>
            </a:r>
            <a:r>
              <a:rPr lang="ru-RU" dirty="0"/>
              <a:t>Количество консультантов по грудному вскармливанию, объединенных в сообщество и содействующих в реализации проекта – не менее 8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1480" y="3720084"/>
            <a:ext cx="11209655" cy="2961640"/>
            <a:chOff x="411480" y="3720084"/>
            <a:chExt cx="11209655" cy="29616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5250180"/>
              <a:ext cx="458723" cy="4587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16723" y="3764280"/>
              <a:ext cx="4260215" cy="2873375"/>
            </a:xfrm>
            <a:custGeom>
              <a:avLst/>
              <a:gdLst/>
              <a:ahLst/>
              <a:cxnLst/>
              <a:rect l="l" t="t" r="r" b="b"/>
              <a:pathLst>
                <a:path w="4260215" h="2873375">
                  <a:moveTo>
                    <a:pt x="507492" y="0"/>
                  </a:moveTo>
                  <a:lnTo>
                    <a:pt x="4259960" y="0"/>
                  </a:lnTo>
                  <a:lnTo>
                    <a:pt x="4259960" y="2365832"/>
                  </a:lnTo>
                  <a:lnTo>
                    <a:pt x="4257421" y="2416848"/>
                  </a:lnTo>
                  <a:lnTo>
                    <a:pt x="4249547" y="2467330"/>
                  </a:lnTo>
                  <a:lnTo>
                    <a:pt x="4236974" y="2515971"/>
                  </a:lnTo>
                  <a:lnTo>
                    <a:pt x="4219956" y="2562479"/>
                  </a:lnTo>
                  <a:lnTo>
                    <a:pt x="4198620" y="2606890"/>
                  </a:lnTo>
                  <a:lnTo>
                    <a:pt x="4173093" y="2649016"/>
                  </a:lnTo>
                  <a:lnTo>
                    <a:pt x="4143882" y="2688183"/>
                  </a:lnTo>
                  <a:lnTo>
                    <a:pt x="4110862" y="2724327"/>
                  </a:lnTo>
                  <a:lnTo>
                    <a:pt x="4074795" y="2756903"/>
                  </a:lnTo>
                  <a:lnTo>
                    <a:pt x="4035805" y="2785922"/>
                  </a:lnTo>
                  <a:lnTo>
                    <a:pt x="3994023" y="2811602"/>
                  </a:lnTo>
                  <a:lnTo>
                    <a:pt x="3949065" y="2832963"/>
                  </a:lnTo>
                  <a:lnTo>
                    <a:pt x="3902709" y="2849892"/>
                  </a:lnTo>
                  <a:lnTo>
                    <a:pt x="3854069" y="2862478"/>
                  </a:lnTo>
                  <a:lnTo>
                    <a:pt x="3803523" y="2870314"/>
                  </a:lnTo>
                  <a:lnTo>
                    <a:pt x="3752469" y="2872867"/>
                  </a:lnTo>
                  <a:lnTo>
                    <a:pt x="0" y="2872867"/>
                  </a:lnTo>
                  <a:lnTo>
                    <a:pt x="0" y="507492"/>
                  </a:lnTo>
                  <a:lnTo>
                    <a:pt x="2540" y="456438"/>
                  </a:lnTo>
                  <a:lnTo>
                    <a:pt x="10414" y="405892"/>
                  </a:lnTo>
                  <a:lnTo>
                    <a:pt x="22986" y="357251"/>
                  </a:lnTo>
                  <a:lnTo>
                    <a:pt x="39877" y="310896"/>
                  </a:lnTo>
                  <a:lnTo>
                    <a:pt x="61214" y="265938"/>
                  </a:lnTo>
                  <a:lnTo>
                    <a:pt x="86995" y="224155"/>
                  </a:lnTo>
                  <a:lnTo>
                    <a:pt x="116077" y="185039"/>
                  </a:lnTo>
                  <a:lnTo>
                    <a:pt x="149098" y="149098"/>
                  </a:lnTo>
                  <a:lnTo>
                    <a:pt x="185039" y="116078"/>
                  </a:lnTo>
                  <a:lnTo>
                    <a:pt x="224154" y="86995"/>
                  </a:lnTo>
                  <a:lnTo>
                    <a:pt x="265937" y="61214"/>
                  </a:lnTo>
                  <a:lnTo>
                    <a:pt x="310896" y="39878"/>
                  </a:lnTo>
                  <a:lnTo>
                    <a:pt x="357250" y="22987"/>
                  </a:lnTo>
                  <a:lnTo>
                    <a:pt x="405892" y="10414"/>
                  </a:lnTo>
                  <a:lnTo>
                    <a:pt x="456437" y="2540"/>
                  </a:lnTo>
                  <a:lnTo>
                    <a:pt x="507492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6E75E676-BE85-4DDD-941F-94A5630D2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013" y="636777"/>
            <a:ext cx="45072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latin typeface="Tahoma"/>
                <a:cs typeface="Tahoma"/>
              </a:rPr>
              <a:t>Качественные</a:t>
            </a:r>
            <a:r>
              <a:rPr sz="2600" b="1" spc="-140" dirty="0">
                <a:latin typeface="Tahoma"/>
                <a:cs typeface="Tahoma"/>
              </a:rPr>
              <a:t> </a:t>
            </a:r>
            <a:r>
              <a:rPr sz="2600" b="1" spc="-45" dirty="0">
                <a:latin typeface="Tahoma"/>
                <a:cs typeface="Tahoma"/>
              </a:rPr>
              <a:t>показатели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9013" y="1263102"/>
            <a:ext cx="5741035" cy="4816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ts val="2030"/>
              </a:lnSpc>
              <a:buClr>
                <a:srgbClr val="F8AC07"/>
              </a:buClr>
              <a:buSzPct val="142857"/>
              <a:buFont typeface="Verdana"/>
              <a:buAutoNum type="arabicPeriod"/>
              <a:tabLst>
                <a:tab pos="299720" algn="l"/>
              </a:tabLst>
            </a:pPr>
            <a:r>
              <a:rPr sz="1400" b="1" spc="-40" dirty="0">
                <a:latin typeface="Tahoma"/>
                <a:cs typeface="Tahoma"/>
              </a:rPr>
              <a:t>Улучшение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10" dirty="0">
                <a:latin typeface="Tahoma"/>
                <a:cs typeface="Tahoma"/>
              </a:rPr>
              <a:t>статистики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кормления </a:t>
            </a:r>
            <a:r>
              <a:rPr sz="1400" b="1" spc="-30" dirty="0">
                <a:latin typeface="Tahoma"/>
                <a:cs typeface="Tahoma"/>
              </a:rPr>
              <a:t>грудным </a:t>
            </a:r>
            <a:r>
              <a:rPr sz="1400" b="1" spc="-15" dirty="0">
                <a:latin typeface="Tahoma"/>
                <a:cs typeface="Tahoma"/>
              </a:rPr>
              <a:t>молоком</a:t>
            </a:r>
            <a:endParaRPr sz="1400" dirty="0">
              <a:latin typeface="Tahoma"/>
              <a:cs typeface="Tahoma"/>
            </a:endParaRPr>
          </a:p>
          <a:p>
            <a:pPr marL="299085" marR="77470">
              <a:lnSpc>
                <a:spcPct val="100000"/>
              </a:lnSpc>
              <a:spcBef>
                <a:spcPts val="10"/>
              </a:spcBef>
            </a:pPr>
            <a:r>
              <a:rPr sz="1400" b="1" spc="-30" dirty="0">
                <a:latin typeface="Tahoma"/>
                <a:cs typeface="Tahoma"/>
              </a:rPr>
              <a:t>малышей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в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20" dirty="0">
                <a:latin typeface="Tahoma"/>
                <a:cs typeface="Tahoma"/>
              </a:rPr>
              <a:t>возрасте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20" dirty="0">
                <a:latin typeface="Tahoma"/>
                <a:cs typeface="Tahoma"/>
              </a:rPr>
              <a:t>до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10" dirty="0">
                <a:latin typeface="Tahoma"/>
                <a:cs typeface="Tahoma"/>
              </a:rPr>
              <a:t>6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месяцев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благодаря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повышению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знаний </a:t>
            </a:r>
            <a:r>
              <a:rPr sz="1400" spc="-35" dirty="0">
                <a:latin typeface="Verdana"/>
                <a:cs typeface="Verdana"/>
              </a:rPr>
              <a:t>простых </a:t>
            </a:r>
            <a:r>
              <a:rPr sz="1400" spc="-5" dirty="0">
                <a:latin typeface="Verdana"/>
                <a:cs typeface="Verdana"/>
              </a:rPr>
              <a:t>алгоритмов </a:t>
            </a:r>
            <a:r>
              <a:rPr sz="1400" spc="-40" dirty="0">
                <a:latin typeface="Verdana"/>
                <a:cs typeface="Verdana"/>
              </a:rPr>
              <a:t>действий, </a:t>
            </a:r>
            <a:r>
              <a:rPr sz="1400" spc="-60" dirty="0">
                <a:latin typeface="Verdana"/>
                <a:cs typeface="Verdana"/>
              </a:rPr>
              <a:t>позволяющих 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кормящей </a:t>
            </a:r>
            <a:r>
              <a:rPr sz="1400" spc="55" dirty="0">
                <a:latin typeface="Verdana"/>
                <a:cs typeface="Verdana"/>
              </a:rPr>
              <a:t>матери </a:t>
            </a:r>
            <a:r>
              <a:rPr sz="1400" spc="-15" dirty="0">
                <a:latin typeface="Verdana"/>
                <a:cs typeface="Verdana"/>
              </a:rPr>
              <a:t>преодолеть </a:t>
            </a:r>
            <a:r>
              <a:rPr sz="1400" spc="-10" dirty="0">
                <a:latin typeface="Verdana"/>
                <a:cs typeface="Verdana"/>
              </a:rPr>
              <a:t>сложные ситуации </a:t>
            </a:r>
            <a:r>
              <a:rPr sz="1400" spc="-180" dirty="0">
                <a:latin typeface="Verdana"/>
                <a:cs typeface="Verdana"/>
              </a:rPr>
              <a:t>в 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пр</a:t>
            </a:r>
            <a:r>
              <a:rPr sz="1400" spc="35" dirty="0">
                <a:latin typeface="Verdana"/>
                <a:cs typeface="Verdana"/>
              </a:rPr>
              <a:t>о</a:t>
            </a:r>
            <a:r>
              <a:rPr sz="1400" spc="5" dirty="0">
                <a:latin typeface="Verdana"/>
                <a:cs typeface="Verdana"/>
              </a:rPr>
              <a:t>ц</a:t>
            </a:r>
            <a:r>
              <a:rPr sz="1400" spc="135" dirty="0">
                <a:latin typeface="Verdana"/>
                <a:cs typeface="Verdana"/>
              </a:rPr>
              <a:t>ес</a:t>
            </a:r>
            <a:r>
              <a:rPr sz="1400" spc="114" dirty="0">
                <a:latin typeface="Verdana"/>
                <a:cs typeface="Verdana"/>
              </a:rPr>
              <a:t>с</a:t>
            </a:r>
            <a:r>
              <a:rPr sz="1400" spc="75" dirty="0">
                <a:latin typeface="Verdana"/>
                <a:cs typeface="Verdana"/>
              </a:rPr>
              <a:t>е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груд</a:t>
            </a:r>
            <a:r>
              <a:rPr sz="1400" dirty="0">
                <a:latin typeface="Verdana"/>
                <a:cs typeface="Verdana"/>
              </a:rPr>
              <a:t>н</a:t>
            </a:r>
            <a:r>
              <a:rPr sz="1400" spc="5" dirty="0">
                <a:latin typeface="Verdana"/>
                <a:cs typeface="Verdana"/>
              </a:rPr>
              <a:t>о</a:t>
            </a:r>
            <a:r>
              <a:rPr sz="1400" spc="-45" dirty="0">
                <a:latin typeface="Verdana"/>
                <a:cs typeface="Verdana"/>
              </a:rPr>
              <a:t>го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</a:t>
            </a:r>
            <a:r>
              <a:rPr sz="1400" spc="-5" dirty="0">
                <a:latin typeface="Verdana"/>
                <a:cs typeface="Verdana"/>
              </a:rPr>
              <a:t>ска</a:t>
            </a:r>
            <a:r>
              <a:rPr sz="1400" spc="155" dirty="0">
                <a:latin typeface="Verdana"/>
                <a:cs typeface="Verdana"/>
              </a:rPr>
              <a:t>р</a:t>
            </a:r>
            <a:r>
              <a:rPr sz="1400" spc="170" dirty="0">
                <a:latin typeface="Verdana"/>
                <a:cs typeface="Verdana"/>
              </a:rPr>
              <a:t>м</a:t>
            </a:r>
            <a:r>
              <a:rPr sz="1400" spc="-110" dirty="0">
                <a:latin typeface="Verdana"/>
                <a:cs typeface="Verdana"/>
              </a:rPr>
              <a:t>лив</a:t>
            </a:r>
            <a:r>
              <a:rPr sz="1400" spc="-75" dirty="0">
                <a:latin typeface="Verdana"/>
                <a:cs typeface="Verdana"/>
              </a:rPr>
              <a:t>ания</a:t>
            </a:r>
            <a:r>
              <a:rPr sz="1400" spc="-40" dirty="0">
                <a:latin typeface="Verdana"/>
                <a:cs typeface="Verdana"/>
              </a:rPr>
              <a:t>,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204" dirty="0">
                <a:latin typeface="Verdana"/>
                <a:cs typeface="Verdana"/>
              </a:rPr>
              <a:t>ч</a:t>
            </a:r>
            <a:r>
              <a:rPr sz="1400" spc="25" dirty="0">
                <a:latin typeface="Verdana"/>
                <a:cs typeface="Verdana"/>
              </a:rPr>
              <a:t>ерез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</a:t>
            </a:r>
            <a:r>
              <a:rPr sz="1400" spc="5" dirty="0">
                <a:latin typeface="Verdana"/>
                <a:cs typeface="Verdana"/>
              </a:rPr>
              <a:t>о</a:t>
            </a:r>
            <a:r>
              <a:rPr sz="1400" spc="-25" dirty="0">
                <a:latin typeface="Verdana"/>
                <a:cs typeface="Verdana"/>
              </a:rPr>
              <a:t>вышение  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-10" dirty="0">
                <a:latin typeface="Verdana"/>
                <a:cs typeface="Verdana"/>
              </a:rPr>
              <a:t>с</a:t>
            </a:r>
            <a:r>
              <a:rPr sz="1400" spc="-5" dirty="0">
                <a:latin typeface="Verdana"/>
                <a:cs typeface="Verdana"/>
              </a:rPr>
              <a:t>в</a:t>
            </a:r>
            <a:r>
              <a:rPr sz="1400" spc="40" dirty="0">
                <a:latin typeface="Verdana"/>
                <a:cs typeface="Verdana"/>
              </a:rPr>
              <a:t>ед</a:t>
            </a:r>
            <a:r>
              <a:rPr sz="1400" spc="30" dirty="0">
                <a:latin typeface="Verdana"/>
                <a:cs typeface="Verdana"/>
              </a:rPr>
              <a:t>о</a:t>
            </a:r>
            <a:r>
              <a:rPr sz="1400" spc="245" dirty="0">
                <a:latin typeface="Verdana"/>
                <a:cs typeface="Verdana"/>
              </a:rPr>
              <a:t>м</a:t>
            </a:r>
            <a:r>
              <a:rPr sz="1400" spc="-35" dirty="0">
                <a:latin typeface="Verdana"/>
                <a:cs typeface="Verdana"/>
              </a:rPr>
              <a:t>лен</a:t>
            </a:r>
            <a:r>
              <a:rPr sz="1400" spc="-45" dirty="0">
                <a:latin typeface="Verdana"/>
                <a:cs typeface="Verdana"/>
              </a:rPr>
              <a:t>н</a:t>
            </a:r>
            <a:r>
              <a:rPr sz="1400" spc="55" dirty="0">
                <a:latin typeface="Verdana"/>
                <a:cs typeface="Verdana"/>
              </a:rPr>
              <a:t>о</a:t>
            </a:r>
            <a:r>
              <a:rPr sz="1400" spc="150" dirty="0">
                <a:latin typeface="Verdana"/>
                <a:cs typeface="Verdana"/>
              </a:rPr>
              <a:t>с</a:t>
            </a:r>
            <a:r>
              <a:rPr sz="1400" spc="-95" dirty="0">
                <a:latin typeface="Verdana"/>
                <a:cs typeface="Verdana"/>
              </a:rPr>
              <a:t>ти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ближайшего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-20" dirty="0">
                <a:latin typeface="Verdana"/>
                <a:cs typeface="Verdana"/>
              </a:rPr>
              <a:t>кр</a:t>
            </a:r>
            <a:r>
              <a:rPr sz="1400" spc="-30" dirty="0">
                <a:latin typeface="Verdana"/>
                <a:cs typeface="Verdana"/>
              </a:rPr>
              <a:t>ужен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215" dirty="0">
                <a:latin typeface="Verdana"/>
                <a:cs typeface="Verdana"/>
              </a:rPr>
              <a:t>я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ка</a:t>
            </a:r>
            <a:r>
              <a:rPr sz="1400" spc="-125" dirty="0">
                <a:latin typeface="Verdana"/>
                <a:cs typeface="Verdana"/>
              </a:rPr>
              <a:t>к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</a:t>
            </a:r>
            <a:r>
              <a:rPr sz="1400" spc="5" dirty="0">
                <a:latin typeface="Verdana"/>
                <a:cs typeface="Verdana"/>
              </a:rPr>
              <a:t>о</a:t>
            </a:r>
            <a:r>
              <a:rPr sz="1400" spc="-25" dirty="0">
                <a:latin typeface="Verdana"/>
                <a:cs typeface="Verdana"/>
              </a:rPr>
              <a:t>дд</a:t>
            </a:r>
            <a:r>
              <a:rPr sz="1400" spc="15" dirty="0">
                <a:latin typeface="Verdana"/>
                <a:cs typeface="Verdana"/>
              </a:rPr>
              <a:t>ержат</a:t>
            </a:r>
            <a:r>
              <a:rPr sz="1400" spc="-105" dirty="0">
                <a:latin typeface="Verdana"/>
                <a:cs typeface="Verdana"/>
              </a:rPr>
              <a:t>ь  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ка</a:t>
            </a:r>
            <a:r>
              <a:rPr sz="1400" spc="-125" dirty="0">
                <a:latin typeface="Verdana"/>
                <a:cs typeface="Verdana"/>
              </a:rPr>
              <a:t>к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</a:t>
            </a:r>
            <a:r>
              <a:rPr sz="1400" spc="5" dirty="0">
                <a:latin typeface="Verdana"/>
                <a:cs typeface="Verdana"/>
              </a:rPr>
              <a:t>о</a:t>
            </a:r>
            <a:r>
              <a:rPr sz="1400" spc="160" dirty="0">
                <a:latin typeface="Verdana"/>
                <a:cs typeface="Verdana"/>
              </a:rPr>
              <a:t>мо</a:t>
            </a:r>
            <a:r>
              <a:rPr sz="1400" spc="-215" dirty="0">
                <a:latin typeface="Verdana"/>
                <a:cs typeface="Verdana"/>
              </a:rPr>
              <a:t>ч</a:t>
            </a:r>
            <a:r>
              <a:rPr sz="1400" spc="-140" dirty="0">
                <a:latin typeface="Verdana"/>
                <a:cs typeface="Verdana"/>
              </a:rPr>
              <a:t>ь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к</a:t>
            </a:r>
            <a:r>
              <a:rPr sz="1400" spc="-25" dirty="0">
                <a:latin typeface="Verdana"/>
                <a:cs typeface="Verdana"/>
              </a:rPr>
              <a:t>о</a:t>
            </a:r>
            <a:r>
              <a:rPr sz="1400" spc="155" dirty="0">
                <a:latin typeface="Verdana"/>
                <a:cs typeface="Verdana"/>
              </a:rPr>
              <a:t>р</a:t>
            </a:r>
            <a:r>
              <a:rPr sz="1400" spc="180" dirty="0">
                <a:latin typeface="Verdana"/>
                <a:cs typeface="Verdana"/>
              </a:rPr>
              <a:t>м</a:t>
            </a:r>
            <a:r>
              <a:rPr sz="1400" spc="-25" dirty="0">
                <a:latin typeface="Verdana"/>
                <a:cs typeface="Verdana"/>
              </a:rPr>
              <a:t>я</a:t>
            </a:r>
            <a:r>
              <a:rPr sz="1400" spc="-50" dirty="0">
                <a:latin typeface="Verdana"/>
                <a:cs typeface="Verdana"/>
              </a:rPr>
              <a:t>щ</a:t>
            </a:r>
            <a:r>
              <a:rPr sz="1400" spc="20" dirty="0">
                <a:latin typeface="Verdana"/>
                <a:cs typeface="Verdana"/>
              </a:rPr>
              <a:t>ей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210" dirty="0">
                <a:latin typeface="Verdana"/>
                <a:cs typeface="Verdana"/>
              </a:rPr>
              <a:t>мам</a:t>
            </a:r>
            <a:r>
              <a:rPr sz="1400" spc="-25" dirty="0">
                <a:latin typeface="Verdana"/>
                <a:cs typeface="Verdana"/>
              </a:rPr>
              <a:t>е.</a:t>
            </a:r>
            <a:endParaRPr sz="1400" dirty="0">
              <a:latin typeface="Verdana"/>
              <a:cs typeface="Verdana"/>
            </a:endParaRPr>
          </a:p>
          <a:p>
            <a:pPr marL="293370" indent="-281305">
              <a:lnSpc>
                <a:spcPts val="2390"/>
              </a:lnSpc>
              <a:buClr>
                <a:srgbClr val="F8AC07"/>
              </a:buClr>
              <a:buSzPct val="142857"/>
              <a:buFont typeface="Verdana"/>
              <a:buAutoNum type="arabicPeriod" startAt="2"/>
              <a:tabLst>
                <a:tab pos="294005" algn="l"/>
              </a:tabLst>
            </a:pPr>
            <a:r>
              <a:rPr sz="1400" b="1" spc="-40" dirty="0">
                <a:latin typeface="Tahoma"/>
                <a:cs typeface="Tahoma"/>
              </a:rPr>
              <a:t>Повышение </a:t>
            </a:r>
            <a:r>
              <a:rPr sz="1400" b="1" spc="15" dirty="0">
                <a:latin typeface="Tahoma"/>
                <a:cs typeface="Tahoma"/>
              </a:rPr>
              <a:t>качества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жизни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и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улучшение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здоровья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25" dirty="0">
                <a:latin typeface="Tahoma"/>
                <a:cs typeface="Tahoma"/>
              </a:rPr>
              <a:t>матери</a:t>
            </a:r>
            <a:endParaRPr sz="1400" dirty="0">
              <a:latin typeface="Tahoma"/>
              <a:cs typeface="Tahoma"/>
            </a:endParaRPr>
          </a:p>
          <a:p>
            <a:pPr marL="299085" marR="553085">
              <a:lnSpc>
                <a:spcPct val="100000"/>
              </a:lnSpc>
              <a:spcBef>
                <a:spcPts val="10"/>
              </a:spcBef>
            </a:pPr>
            <a:r>
              <a:rPr sz="1400" b="1" spc="-75" dirty="0">
                <a:latin typeface="Tahoma"/>
                <a:cs typeface="Tahoma"/>
              </a:rPr>
              <a:t>и </a:t>
            </a:r>
            <a:r>
              <a:rPr sz="1400" b="1" spc="-5" dirty="0">
                <a:latin typeface="Tahoma"/>
                <a:cs typeface="Tahoma"/>
              </a:rPr>
              <a:t>ребенка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spc="10" dirty="0">
                <a:latin typeface="Verdana"/>
                <a:cs typeface="Verdana"/>
              </a:rPr>
              <a:t>снижение </a:t>
            </a:r>
            <a:r>
              <a:rPr sz="1400" spc="5" dirty="0">
                <a:latin typeface="Verdana"/>
                <a:cs typeface="Verdana"/>
              </a:rPr>
              <a:t>социальной </a:t>
            </a:r>
            <a:r>
              <a:rPr sz="1400" spc="-15" dirty="0">
                <a:latin typeface="Verdana"/>
                <a:cs typeface="Verdana"/>
              </a:rPr>
              <a:t>напряженности </a:t>
            </a:r>
            <a:r>
              <a:rPr sz="1400" spc="-80" dirty="0">
                <a:latin typeface="Verdana"/>
                <a:cs typeface="Verdana"/>
              </a:rPr>
              <a:t>у 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буду</a:t>
            </a:r>
            <a:r>
              <a:rPr sz="1400" spc="-10" dirty="0">
                <a:latin typeface="Verdana"/>
                <a:cs typeface="Verdana"/>
              </a:rPr>
              <a:t>щих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70" dirty="0">
                <a:latin typeface="Verdana"/>
                <a:cs typeface="Verdana"/>
              </a:rPr>
              <a:t>р</a:t>
            </a:r>
            <a:r>
              <a:rPr sz="1400" spc="80" dirty="0">
                <a:latin typeface="Verdana"/>
                <a:cs typeface="Verdana"/>
              </a:rPr>
              <a:t>о</a:t>
            </a:r>
            <a:r>
              <a:rPr sz="1400" spc="-45" dirty="0">
                <a:latin typeface="Verdana"/>
                <a:cs typeface="Verdana"/>
              </a:rPr>
              <a:t>дител</a:t>
            </a:r>
            <a:r>
              <a:rPr sz="1400" spc="20" dirty="0">
                <a:latin typeface="Verdana"/>
                <a:cs typeface="Verdana"/>
              </a:rPr>
              <a:t>ей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65" dirty="0">
                <a:latin typeface="Verdana"/>
                <a:cs typeface="Verdana"/>
              </a:rPr>
              <a:t>сем</a:t>
            </a:r>
            <a:r>
              <a:rPr sz="1400" spc="-85" dirty="0">
                <a:latin typeface="Verdana"/>
                <a:cs typeface="Verdana"/>
              </a:rPr>
              <a:t>ь</a:t>
            </a:r>
            <a:r>
              <a:rPr sz="1400" spc="-90" dirty="0">
                <a:latin typeface="Verdana"/>
                <a:cs typeface="Verdana"/>
              </a:rPr>
              <a:t>и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60" dirty="0">
                <a:latin typeface="Verdana"/>
                <a:cs typeface="Verdana"/>
              </a:rPr>
              <a:t>с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95" dirty="0">
                <a:latin typeface="Verdana"/>
                <a:cs typeface="Verdana"/>
              </a:rPr>
              <a:t>мал</a:t>
            </a:r>
            <a:r>
              <a:rPr sz="1400" spc="-5" dirty="0">
                <a:latin typeface="Verdana"/>
                <a:cs typeface="Verdana"/>
              </a:rPr>
              <a:t>еньким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ребенк</a:t>
            </a:r>
            <a:r>
              <a:rPr sz="1400" spc="30" dirty="0">
                <a:latin typeface="Verdana"/>
                <a:cs typeface="Verdana"/>
              </a:rPr>
              <a:t>о</a:t>
            </a:r>
            <a:r>
              <a:rPr sz="1400" spc="65" dirty="0">
                <a:latin typeface="Verdana"/>
                <a:cs typeface="Verdana"/>
              </a:rPr>
              <a:t>м.</a:t>
            </a:r>
            <a:endParaRPr sz="1400" dirty="0">
              <a:latin typeface="Verdana"/>
              <a:cs typeface="Verdana"/>
            </a:endParaRPr>
          </a:p>
          <a:p>
            <a:pPr marL="293370" indent="-281305">
              <a:lnSpc>
                <a:spcPts val="2390"/>
              </a:lnSpc>
              <a:buClr>
                <a:srgbClr val="F8AC07"/>
              </a:buClr>
              <a:buSzPct val="142857"/>
              <a:buFont typeface="Verdana"/>
              <a:buAutoNum type="arabicPeriod" startAt="3"/>
              <a:tabLst>
                <a:tab pos="294005" algn="l"/>
              </a:tabLst>
            </a:pPr>
            <a:r>
              <a:rPr sz="1400" b="1" spc="-40" dirty="0">
                <a:latin typeface="Tahoma"/>
                <a:cs typeface="Tahoma"/>
              </a:rPr>
              <a:t>Повышение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уровня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знаний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и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компетенций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у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сотрудников</a:t>
            </a:r>
            <a:endParaRPr sz="1400" dirty="0">
              <a:latin typeface="Tahoma"/>
              <a:cs typeface="Tahoma"/>
            </a:endParaRPr>
          </a:p>
          <a:p>
            <a:pPr marL="299085" marR="354965">
              <a:lnSpc>
                <a:spcPct val="100000"/>
              </a:lnSpc>
              <a:spcBef>
                <a:spcPts val="15"/>
              </a:spcBef>
            </a:pPr>
            <a:r>
              <a:rPr sz="1400" b="1" spc="-90" dirty="0">
                <a:latin typeface="Tahoma"/>
                <a:cs typeface="Tahoma"/>
              </a:rPr>
              <a:t>ЛПУ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родовспоможения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и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15" dirty="0">
                <a:latin typeface="Tahoma"/>
                <a:cs typeface="Tahoma"/>
              </a:rPr>
              <a:t>детства</a:t>
            </a:r>
            <a:r>
              <a:rPr sz="1400" spc="15" dirty="0">
                <a:latin typeface="Verdana"/>
                <a:cs typeface="Verdana"/>
              </a:rPr>
              <a:t>,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специалистов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80" dirty="0">
                <a:latin typeface="Verdana"/>
                <a:cs typeface="Verdana"/>
              </a:rPr>
              <a:t>в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теме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поддержки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материнства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грудного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вскармливания.</a:t>
            </a:r>
            <a:endParaRPr sz="1400" dirty="0">
              <a:latin typeface="Verdana"/>
              <a:cs typeface="Verdana"/>
            </a:endParaRPr>
          </a:p>
          <a:p>
            <a:pPr marL="293370" indent="-281305">
              <a:lnSpc>
                <a:spcPts val="2390"/>
              </a:lnSpc>
              <a:buClr>
                <a:srgbClr val="F8AC07"/>
              </a:buClr>
              <a:buSzPct val="142857"/>
              <a:buFont typeface="Verdana"/>
              <a:buAutoNum type="arabicPeriod" startAt="4"/>
              <a:tabLst>
                <a:tab pos="294005" algn="l"/>
              </a:tabLst>
            </a:pPr>
            <a:r>
              <a:rPr sz="1400" b="1" spc="-15" dirty="0">
                <a:latin typeface="Tahoma"/>
                <a:cs typeface="Tahoma"/>
              </a:rPr>
              <a:t>Формирование</a:t>
            </a:r>
            <a:r>
              <a:rPr sz="1400" b="1" spc="-35" dirty="0">
                <a:latin typeface="Tahoma"/>
                <a:cs typeface="Tahoma"/>
              </a:rPr>
              <a:t> доверительных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отношений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spc="40" dirty="0">
                <a:latin typeface="Verdana"/>
                <a:cs typeface="Verdana"/>
              </a:rPr>
              <a:t>между</a:t>
            </a:r>
            <a:endParaRPr sz="1400" dirty="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1400" spc="40" dirty="0">
                <a:latin typeface="Verdana"/>
                <a:cs typeface="Verdana"/>
              </a:rPr>
              <a:t>кормящими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матерями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сотрудниками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ЛПУ</a:t>
            </a:r>
            <a:endParaRPr sz="1400" dirty="0">
              <a:latin typeface="Verdana"/>
              <a:cs typeface="Verdana"/>
            </a:endParaRPr>
          </a:p>
          <a:p>
            <a:pPr marL="299085">
              <a:lnSpc>
                <a:spcPts val="1675"/>
              </a:lnSpc>
            </a:pPr>
            <a:r>
              <a:rPr sz="1400" spc="40" dirty="0">
                <a:latin typeface="Verdana"/>
                <a:cs typeface="Verdana"/>
              </a:rPr>
              <a:t>ро</a:t>
            </a:r>
            <a:r>
              <a:rPr sz="1400" spc="45" dirty="0">
                <a:latin typeface="Verdana"/>
                <a:cs typeface="Verdana"/>
              </a:rPr>
              <a:t>д</a:t>
            </a:r>
            <a:r>
              <a:rPr sz="1400" spc="-55" dirty="0">
                <a:latin typeface="Verdana"/>
                <a:cs typeface="Verdana"/>
              </a:rPr>
              <a:t>о</a:t>
            </a:r>
            <a:r>
              <a:rPr sz="1400" spc="-65" dirty="0">
                <a:latin typeface="Verdana"/>
                <a:cs typeface="Verdana"/>
              </a:rPr>
              <a:t>в</a:t>
            </a:r>
            <a:r>
              <a:rPr sz="1400" spc="150" dirty="0">
                <a:latin typeface="Verdana"/>
                <a:cs typeface="Verdana"/>
              </a:rPr>
              <a:t>с</a:t>
            </a:r>
            <a:r>
              <a:rPr sz="1400" spc="5" dirty="0">
                <a:latin typeface="Verdana"/>
                <a:cs typeface="Verdana"/>
              </a:rPr>
              <a:t>п</a:t>
            </a:r>
            <a:r>
              <a:rPr sz="1400" spc="-5" dirty="0">
                <a:latin typeface="Verdana"/>
                <a:cs typeface="Verdana"/>
              </a:rPr>
              <a:t>о</a:t>
            </a:r>
            <a:r>
              <a:rPr sz="1400" spc="245" dirty="0">
                <a:latin typeface="Verdana"/>
                <a:cs typeface="Verdana"/>
              </a:rPr>
              <a:t>м</a:t>
            </a:r>
            <a:r>
              <a:rPr sz="1400" spc="60" dirty="0">
                <a:latin typeface="Verdana"/>
                <a:cs typeface="Verdana"/>
              </a:rPr>
              <a:t>о</a:t>
            </a:r>
            <a:r>
              <a:rPr sz="1400" spc="-10" dirty="0">
                <a:latin typeface="Verdana"/>
                <a:cs typeface="Verdana"/>
              </a:rPr>
              <a:t>жен</a:t>
            </a:r>
            <a:r>
              <a:rPr sz="1400" spc="-135" dirty="0">
                <a:latin typeface="Verdana"/>
                <a:cs typeface="Verdana"/>
              </a:rPr>
              <a:t>и</a:t>
            </a:r>
            <a:r>
              <a:rPr sz="1400" spc="-120" dirty="0">
                <a:latin typeface="Verdana"/>
                <a:cs typeface="Verdana"/>
              </a:rPr>
              <a:t>я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и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детств</a:t>
            </a:r>
            <a:r>
              <a:rPr sz="1400" spc="114" dirty="0">
                <a:latin typeface="Verdana"/>
                <a:cs typeface="Verdana"/>
              </a:rPr>
              <a:t>а</a:t>
            </a:r>
            <a:endParaRPr sz="1400" dirty="0">
              <a:latin typeface="Verdana"/>
              <a:cs typeface="Verdana"/>
            </a:endParaRPr>
          </a:p>
          <a:p>
            <a:pPr marL="293370" indent="-281305">
              <a:lnSpc>
                <a:spcPts val="2395"/>
              </a:lnSpc>
              <a:buClr>
                <a:srgbClr val="F8AC07"/>
              </a:buClr>
              <a:buSzPct val="142857"/>
              <a:buFont typeface="Verdana"/>
              <a:buAutoNum type="arabicPeriod" startAt="5"/>
              <a:tabLst>
                <a:tab pos="294005" algn="l"/>
              </a:tabLst>
            </a:pPr>
            <a:r>
              <a:rPr sz="1400" b="1" spc="-40" dirty="0">
                <a:latin typeface="Tahoma"/>
                <a:cs typeface="Tahoma"/>
              </a:rPr>
              <a:t>Повышение </a:t>
            </a:r>
            <a:r>
              <a:rPr sz="1400" b="1" spc="-10" dirty="0">
                <a:latin typeface="Tahoma"/>
                <a:cs typeface="Tahoma"/>
              </a:rPr>
              <a:t>удовлетворенности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женщин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своим</a:t>
            </a:r>
            <a:endParaRPr sz="1400" dirty="0">
              <a:latin typeface="Tahoma"/>
              <a:cs typeface="Tahoma"/>
            </a:endParaRPr>
          </a:p>
          <a:p>
            <a:pPr marL="299085">
              <a:lnSpc>
                <a:spcPts val="1675"/>
              </a:lnSpc>
              <a:spcBef>
                <a:spcPts val="15"/>
              </a:spcBef>
            </a:pPr>
            <a:r>
              <a:rPr sz="1400" b="1" spc="40" dirty="0">
                <a:latin typeface="Tahoma"/>
                <a:cs typeface="Tahoma"/>
              </a:rPr>
              <a:t>м</a:t>
            </a:r>
            <a:r>
              <a:rPr sz="1400" b="1" spc="10" dirty="0">
                <a:latin typeface="Tahoma"/>
                <a:cs typeface="Tahoma"/>
              </a:rPr>
              <a:t>атеринст</a:t>
            </a:r>
            <a:r>
              <a:rPr sz="1400" b="1" spc="20" dirty="0">
                <a:latin typeface="Tahoma"/>
                <a:cs typeface="Tahoma"/>
              </a:rPr>
              <a:t>в</a:t>
            </a:r>
            <a:r>
              <a:rPr sz="1400" b="1" spc="25" dirty="0">
                <a:latin typeface="Tahoma"/>
                <a:cs typeface="Tahoma"/>
              </a:rPr>
              <a:t>о</a:t>
            </a:r>
            <a:r>
              <a:rPr sz="1400" b="1" spc="40" dirty="0">
                <a:latin typeface="Tahoma"/>
                <a:cs typeface="Tahoma"/>
              </a:rPr>
              <a:t>м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желани</a:t>
            </a:r>
            <a:r>
              <a:rPr sz="1400" spc="5" dirty="0">
                <a:latin typeface="Verdana"/>
                <a:cs typeface="Verdana"/>
              </a:rPr>
              <a:t>е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70" dirty="0">
                <a:latin typeface="Verdana"/>
                <a:cs typeface="Verdana"/>
              </a:rPr>
              <a:t>р</a:t>
            </a:r>
            <a:r>
              <a:rPr sz="1400" spc="80" dirty="0">
                <a:latin typeface="Verdana"/>
                <a:cs typeface="Verdana"/>
              </a:rPr>
              <a:t>о</a:t>
            </a:r>
            <a:r>
              <a:rPr sz="1400" spc="-60" dirty="0">
                <a:latin typeface="Verdana"/>
                <a:cs typeface="Verdana"/>
              </a:rPr>
              <a:t>жат</a:t>
            </a:r>
            <a:r>
              <a:rPr sz="1400" spc="-50" dirty="0">
                <a:latin typeface="Verdana"/>
                <a:cs typeface="Verdana"/>
              </a:rPr>
              <a:t>ь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05" dirty="0">
                <a:latin typeface="Verdana"/>
                <a:cs typeface="Verdana"/>
              </a:rPr>
              <a:t>еще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дет</a:t>
            </a:r>
            <a:r>
              <a:rPr sz="1400" spc="-25" dirty="0">
                <a:latin typeface="Verdana"/>
                <a:cs typeface="Verdana"/>
              </a:rPr>
              <a:t>ей.</a:t>
            </a:r>
            <a:endParaRPr sz="1400" dirty="0">
              <a:latin typeface="Verdana"/>
              <a:cs typeface="Verdana"/>
            </a:endParaRPr>
          </a:p>
          <a:p>
            <a:pPr marL="293370" indent="-281305">
              <a:lnSpc>
                <a:spcPts val="2395"/>
              </a:lnSpc>
              <a:buClr>
                <a:srgbClr val="F8AC07"/>
              </a:buClr>
              <a:buSzPct val="142857"/>
              <a:buFont typeface="Verdana"/>
              <a:buAutoNum type="arabicPeriod" startAt="6"/>
              <a:tabLst>
                <a:tab pos="294005" algn="l"/>
              </a:tabLst>
            </a:pPr>
            <a:r>
              <a:rPr sz="1400" b="1" spc="-15" dirty="0">
                <a:latin typeface="Tahoma"/>
                <a:cs typeface="Tahoma"/>
              </a:rPr>
              <a:t>Формирование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положительного </a:t>
            </a:r>
            <a:r>
              <a:rPr sz="1400" b="1" spc="-25" dirty="0">
                <a:latin typeface="Tahoma"/>
                <a:cs typeface="Tahoma"/>
              </a:rPr>
              <a:t>имиджа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кормящей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10" dirty="0">
                <a:latin typeface="Tahoma"/>
                <a:cs typeface="Tahoma"/>
              </a:rPr>
              <a:t>мамы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и</a:t>
            </a:r>
            <a:endParaRPr sz="14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20"/>
              </a:spcBef>
            </a:pPr>
            <a:r>
              <a:rPr sz="1400" b="1" spc="75" dirty="0">
                <a:latin typeface="Tahoma"/>
                <a:cs typeface="Tahoma"/>
              </a:rPr>
              <a:t>се</a:t>
            </a:r>
            <a:r>
              <a:rPr sz="1400" b="1" spc="110" dirty="0">
                <a:latin typeface="Tahoma"/>
                <a:cs typeface="Tahoma"/>
              </a:rPr>
              <a:t>м</a:t>
            </a:r>
            <a:r>
              <a:rPr sz="1400" b="1" spc="-80" dirty="0">
                <a:latin typeface="Tahoma"/>
                <a:cs typeface="Tahoma"/>
              </a:rPr>
              <a:t>ьи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в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55" dirty="0" err="1">
                <a:latin typeface="Tahoma"/>
                <a:cs typeface="Tahoma"/>
              </a:rPr>
              <a:t>ожи</a:t>
            </a:r>
            <a:r>
              <a:rPr sz="1400" b="1" spc="50" dirty="0" err="1">
                <a:latin typeface="Tahoma"/>
                <a:cs typeface="Tahoma"/>
              </a:rPr>
              <a:t>д</a:t>
            </a:r>
            <a:r>
              <a:rPr sz="1400" b="1" spc="40" dirty="0" err="1">
                <a:latin typeface="Tahoma"/>
                <a:cs typeface="Tahoma"/>
              </a:rPr>
              <a:t>а</a:t>
            </a:r>
            <a:r>
              <a:rPr sz="1400" b="1" spc="-75" dirty="0" err="1">
                <a:latin typeface="Tahoma"/>
                <a:cs typeface="Tahoma"/>
              </a:rPr>
              <a:t>ни</a:t>
            </a:r>
            <a:r>
              <a:rPr sz="1400" b="1" spc="-65" dirty="0" err="1">
                <a:latin typeface="Tahoma"/>
                <a:cs typeface="Tahoma"/>
              </a:rPr>
              <a:t>и</a:t>
            </a:r>
            <a:r>
              <a:rPr lang="ru-RU" sz="1400" b="1" spc="-65" dirty="0">
                <a:latin typeface="Tahoma"/>
                <a:cs typeface="Tahoma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14743"/>
            <a:ext cx="12192000" cy="1402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19" y="775716"/>
            <a:ext cx="5102352" cy="510082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92836" y="504444"/>
            <a:ext cx="2377440" cy="104139"/>
            <a:chOff x="592836" y="504444"/>
            <a:chExt cx="2377440" cy="104139"/>
          </a:xfrm>
        </p:grpSpPr>
        <p:sp>
          <p:nvSpPr>
            <p:cNvPr id="7" name="object 7"/>
            <p:cNvSpPr/>
            <p:nvPr/>
          </p:nvSpPr>
          <p:spPr>
            <a:xfrm>
              <a:off x="598932" y="510540"/>
              <a:ext cx="2365375" cy="91440"/>
            </a:xfrm>
            <a:custGeom>
              <a:avLst/>
              <a:gdLst/>
              <a:ahLst/>
              <a:cxnLst/>
              <a:rect l="l" t="t" r="r" b="b"/>
              <a:pathLst>
                <a:path w="2365375" h="91440">
                  <a:moveTo>
                    <a:pt x="2358390" y="0"/>
                  </a:moveTo>
                  <a:lnTo>
                    <a:pt x="6819" y="0"/>
                  </a:lnTo>
                  <a:lnTo>
                    <a:pt x="0" y="6858"/>
                  </a:lnTo>
                  <a:lnTo>
                    <a:pt x="0" y="76200"/>
                  </a:lnTo>
                  <a:lnTo>
                    <a:pt x="0" y="84582"/>
                  </a:lnTo>
                  <a:lnTo>
                    <a:pt x="6819" y="91439"/>
                  </a:lnTo>
                  <a:lnTo>
                    <a:pt x="2358390" y="91439"/>
                  </a:lnTo>
                  <a:lnTo>
                    <a:pt x="2365248" y="84582"/>
                  </a:lnTo>
                  <a:lnTo>
                    <a:pt x="2365248" y="6858"/>
                  </a:lnTo>
                  <a:lnTo>
                    <a:pt x="23583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932" y="510540"/>
              <a:ext cx="2365375" cy="91440"/>
            </a:xfrm>
            <a:custGeom>
              <a:avLst/>
              <a:gdLst/>
              <a:ahLst/>
              <a:cxnLst/>
              <a:rect l="l" t="t" r="r" b="b"/>
              <a:pathLst>
                <a:path w="2365375" h="91440">
                  <a:moveTo>
                    <a:pt x="0" y="76200"/>
                  </a:moveTo>
                  <a:lnTo>
                    <a:pt x="0" y="84582"/>
                  </a:lnTo>
                  <a:lnTo>
                    <a:pt x="6819" y="91439"/>
                  </a:lnTo>
                  <a:lnTo>
                    <a:pt x="15240" y="91439"/>
                  </a:lnTo>
                  <a:lnTo>
                    <a:pt x="2350008" y="91439"/>
                  </a:lnTo>
                  <a:lnTo>
                    <a:pt x="2358390" y="91439"/>
                  </a:lnTo>
                  <a:lnTo>
                    <a:pt x="2365248" y="84582"/>
                  </a:lnTo>
                  <a:lnTo>
                    <a:pt x="2365248" y="76200"/>
                  </a:lnTo>
                  <a:lnTo>
                    <a:pt x="2365248" y="15239"/>
                  </a:lnTo>
                  <a:lnTo>
                    <a:pt x="2365248" y="6858"/>
                  </a:lnTo>
                  <a:lnTo>
                    <a:pt x="2358390" y="0"/>
                  </a:lnTo>
                  <a:lnTo>
                    <a:pt x="2350008" y="0"/>
                  </a:lnTo>
                  <a:lnTo>
                    <a:pt x="15240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id="{42467063-9E0B-4D46-8BC3-58AEE2BC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248" y="310133"/>
            <a:ext cx="743915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dirty="0">
                <a:latin typeface="Tahoma"/>
                <a:cs typeface="Tahoma"/>
              </a:rPr>
              <a:t>Основные результаты проекта 2019-2024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899286"/>
            <a:ext cx="11201400" cy="5275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просмотров офлайн и онлайн фотовыставки «Грудное вскармливание – основа жизни» -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участников Уральского беременного форума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учреждений, по которым распространены справочно-информационные материалы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Количество консультаций в чате поддержки кормящих мам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5000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Женщины, принявшие участие в онлайн-курсе "Основы грудного вскармливания"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3000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Волонтеры в роддомах, которые прошли обучение по сокращенному курсу ВОЗ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128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Женщины, получившие помощь в роддомах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50000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Сотрудники ЛПУ и специалисты,  принявшие участие в обучении от Центра традиционного акушерства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80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Сотрудники ЛПУ родовспоможения и детства, прошедшие очное обучение в теме поддержки грудного вскармливания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700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Сотрудники ЛПУ родовспоможения и детства, прошедшие онлайн-курс в теме поддержки грудного вскармливания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2000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Женщины, принявшие участие в вебинарах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5000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Женщины, получившие открытку в акции "Молочная почта", в т.ч. онлайн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2000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Женщины, принявшие участие в лекциях в ЛПУ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1800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консультантов по грудному вскармливанию, объединенных в сообщество и содействующих в реализации проекта – не менее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30</a:t>
            </a:r>
            <a:endParaRPr sz="1500" dirty="0">
              <a:solidFill>
                <a:schemeClr val="accent6">
                  <a:lumMod val="7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14743"/>
            <a:ext cx="12192000" cy="140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911" y="1892807"/>
              <a:ext cx="2634995" cy="2636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0527" y="371094"/>
            <a:ext cx="834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0" dirty="0">
                <a:latin typeface="Tahoma"/>
                <a:cs typeface="Tahoma"/>
              </a:rPr>
              <a:t>Цель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9892" y="969009"/>
            <a:ext cx="9480550" cy="47810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0005" marR="5080">
              <a:lnSpc>
                <a:spcPct val="98800"/>
              </a:lnSpc>
              <a:spcBef>
                <a:spcPts val="130"/>
              </a:spcBef>
            </a:pPr>
            <a:r>
              <a:rPr sz="2000" spc="-25" dirty="0">
                <a:latin typeface="Verdana"/>
                <a:cs typeface="Verdana"/>
              </a:rPr>
              <a:t>Создать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условия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для </a:t>
            </a:r>
            <a:r>
              <a:rPr sz="2000" spc="-55" dirty="0">
                <a:latin typeface="Verdana"/>
                <a:cs typeface="Verdana"/>
              </a:rPr>
              <a:t>продвижения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поддержки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грудного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вскармливания,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-110" dirty="0">
                <a:latin typeface="Verdana"/>
                <a:cs typeface="Verdana"/>
              </a:rPr>
              <a:t>вы</a:t>
            </a:r>
            <a:r>
              <a:rPr sz="2000" spc="-145" dirty="0">
                <a:latin typeface="Verdana"/>
                <a:cs typeface="Verdana"/>
              </a:rPr>
              <a:t>ш</a:t>
            </a:r>
            <a:r>
              <a:rPr sz="2000" spc="-80" dirty="0">
                <a:latin typeface="Verdana"/>
                <a:cs typeface="Verdana"/>
              </a:rPr>
              <a:t>ения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ка</a:t>
            </a:r>
            <a:r>
              <a:rPr sz="2000" spc="-114" dirty="0">
                <a:latin typeface="Verdana"/>
                <a:cs typeface="Verdana"/>
              </a:rPr>
              <a:t>ч</a:t>
            </a:r>
            <a:r>
              <a:rPr sz="2000" spc="5" dirty="0">
                <a:latin typeface="Verdana"/>
                <a:cs typeface="Verdana"/>
              </a:rPr>
              <a:t>ества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ж</a:t>
            </a:r>
            <a:r>
              <a:rPr sz="2000" spc="-95" dirty="0">
                <a:latin typeface="Verdana"/>
                <a:cs typeface="Verdana"/>
              </a:rPr>
              <a:t>изни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и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улу</a:t>
            </a:r>
            <a:r>
              <a:rPr sz="2000" spc="-175" dirty="0">
                <a:latin typeface="Verdana"/>
                <a:cs typeface="Verdana"/>
              </a:rPr>
              <a:t>ч</a:t>
            </a:r>
            <a:r>
              <a:rPr sz="2000" spc="125" dirty="0">
                <a:latin typeface="Verdana"/>
                <a:cs typeface="Verdana"/>
              </a:rPr>
              <a:t>ше</a:t>
            </a:r>
            <a:r>
              <a:rPr sz="2000" spc="-150" dirty="0">
                <a:latin typeface="Verdana"/>
                <a:cs typeface="Verdana"/>
              </a:rPr>
              <a:t>ни</a:t>
            </a:r>
            <a:r>
              <a:rPr sz="2000" spc="-140" dirty="0">
                <a:latin typeface="Verdana"/>
                <a:cs typeface="Verdana"/>
              </a:rPr>
              <a:t>я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здор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-254" dirty="0">
                <a:latin typeface="Verdana"/>
                <a:cs typeface="Verdana"/>
              </a:rPr>
              <a:t>вья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мат</a:t>
            </a:r>
            <a:r>
              <a:rPr sz="2000" spc="110" dirty="0">
                <a:latin typeface="Verdana"/>
                <a:cs typeface="Verdana"/>
              </a:rPr>
              <a:t>е</a:t>
            </a:r>
            <a:r>
              <a:rPr sz="2000" spc="30" dirty="0">
                <a:latin typeface="Verdana"/>
                <a:cs typeface="Verdana"/>
              </a:rPr>
              <a:t>р</a:t>
            </a:r>
            <a:r>
              <a:rPr sz="2000" spc="35" dirty="0">
                <a:latin typeface="Verdana"/>
                <a:cs typeface="Verdana"/>
              </a:rPr>
              <a:t>и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и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реб</a:t>
            </a:r>
            <a:r>
              <a:rPr sz="2000" spc="114" dirty="0">
                <a:latin typeface="Verdana"/>
                <a:cs typeface="Verdana"/>
              </a:rPr>
              <a:t>е</a:t>
            </a:r>
            <a:r>
              <a:rPr sz="2000" spc="-35" dirty="0">
                <a:latin typeface="Verdana"/>
                <a:cs typeface="Verdana"/>
              </a:rPr>
              <a:t>нк</a:t>
            </a:r>
            <a:r>
              <a:rPr sz="2000" spc="-45" dirty="0">
                <a:latin typeface="Verdana"/>
                <a:cs typeface="Verdana"/>
              </a:rPr>
              <a:t>а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а  </a:t>
            </a:r>
            <a:r>
              <a:rPr lang="ru-RU" sz="2000" spc="-40" dirty="0">
                <a:latin typeface="Verdana"/>
                <a:cs typeface="Verdana"/>
              </a:rPr>
              <a:t>а также </a:t>
            </a:r>
            <a:r>
              <a:rPr sz="2000" spc="90" dirty="0" err="1">
                <a:latin typeface="Verdana"/>
                <a:cs typeface="Verdana"/>
              </a:rPr>
              <a:t>семьи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225" dirty="0">
                <a:latin typeface="Verdana"/>
                <a:cs typeface="Verdana"/>
              </a:rPr>
              <a:t>с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грудным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ребенком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целом.</a:t>
            </a:r>
            <a:endParaRPr sz="20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815"/>
              </a:spcBef>
            </a:pPr>
            <a:r>
              <a:rPr sz="2600" b="1" spc="-40" dirty="0">
                <a:solidFill>
                  <a:srgbClr val="6F2F9F"/>
                </a:solidFill>
                <a:latin typeface="Tahoma"/>
                <a:cs typeface="Tahoma"/>
              </a:rPr>
              <a:t>Задачи</a:t>
            </a:r>
            <a:endParaRPr sz="2600" dirty="0">
              <a:latin typeface="Tahoma"/>
              <a:cs typeface="Tahoma"/>
            </a:endParaRPr>
          </a:p>
          <a:p>
            <a:pPr marL="12700" marR="3538854">
              <a:lnSpc>
                <a:spcPct val="99500"/>
              </a:lnSpc>
              <a:spcBef>
                <a:spcPts val="1764"/>
              </a:spcBef>
            </a:pPr>
            <a:r>
              <a:rPr sz="1500" b="1" spc="-45" dirty="0">
                <a:latin typeface="Tahoma"/>
                <a:cs typeface="Tahoma"/>
              </a:rPr>
              <a:t>Повысить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качество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95" dirty="0">
                <a:latin typeface="Tahoma"/>
                <a:cs typeface="Tahoma"/>
              </a:rPr>
              <a:t>жизни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и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здоровья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30" dirty="0">
                <a:latin typeface="Tahoma"/>
                <a:cs typeface="Tahoma"/>
              </a:rPr>
              <a:t>матери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и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5" dirty="0">
                <a:latin typeface="Tahoma"/>
                <a:cs typeface="Tahoma"/>
              </a:rPr>
              <a:t>ребенка</a:t>
            </a:r>
            <a:r>
              <a:rPr sz="1500" spc="-5" dirty="0">
                <a:latin typeface="Verdana"/>
                <a:cs typeface="Verdana"/>
              </a:rPr>
              <a:t>, 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удовлетворенность </a:t>
            </a:r>
            <a:r>
              <a:rPr sz="1500" spc="5" dirty="0">
                <a:latin typeface="Verdana"/>
                <a:cs typeface="Verdana"/>
              </a:rPr>
              <a:t>женщин </a:t>
            </a:r>
            <a:r>
              <a:rPr sz="1500" spc="55" dirty="0">
                <a:latin typeface="Verdana"/>
                <a:cs typeface="Verdana"/>
              </a:rPr>
              <a:t>своим </a:t>
            </a:r>
            <a:r>
              <a:rPr sz="1500" spc="20" dirty="0">
                <a:latin typeface="Verdana"/>
                <a:cs typeface="Verdana"/>
              </a:rPr>
              <a:t>материнством, </a:t>
            </a:r>
            <a:r>
              <a:rPr sz="1500" spc="-65" dirty="0">
                <a:latin typeface="Verdana"/>
                <a:cs typeface="Verdana"/>
              </a:rPr>
              <a:t>снизить 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социальную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напряженность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у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будущих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родителей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и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110" dirty="0">
                <a:latin typeface="Verdana"/>
                <a:cs typeface="Verdana"/>
              </a:rPr>
              <a:t>семей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165" dirty="0">
                <a:latin typeface="Verdana"/>
                <a:cs typeface="Verdana"/>
              </a:rPr>
              <a:t>с </a:t>
            </a:r>
            <a:r>
              <a:rPr sz="1500" spc="-509" dirty="0">
                <a:latin typeface="Verdana"/>
                <a:cs typeface="Verdana"/>
              </a:rPr>
              <a:t> </a:t>
            </a:r>
            <a:r>
              <a:rPr sz="1500" spc="20" dirty="0">
                <a:latin typeface="Verdana"/>
                <a:cs typeface="Verdana"/>
              </a:rPr>
              <a:t>маленькими </a:t>
            </a:r>
            <a:r>
              <a:rPr sz="1500" spc="-5" dirty="0">
                <a:latin typeface="Verdana"/>
                <a:cs typeface="Verdana"/>
              </a:rPr>
              <a:t>детьми </a:t>
            </a:r>
            <a:r>
              <a:rPr sz="1500" spc="-30" dirty="0">
                <a:latin typeface="Verdana"/>
                <a:cs typeface="Verdana"/>
              </a:rPr>
              <a:t>через просветительские, 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 err="1">
                <a:latin typeface="Verdana"/>
                <a:cs typeface="Verdana"/>
              </a:rPr>
              <a:t>п</a:t>
            </a:r>
            <a:r>
              <a:rPr sz="1500" spc="5" dirty="0" err="1">
                <a:latin typeface="Verdana"/>
                <a:cs typeface="Verdana"/>
              </a:rPr>
              <a:t>о</a:t>
            </a:r>
            <a:r>
              <a:rPr sz="1500" spc="-25" dirty="0" err="1">
                <a:latin typeface="Verdana"/>
                <a:cs typeface="Verdana"/>
              </a:rPr>
              <a:t>д</a:t>
            </a:r>
            <a:r>
              <a:rPr sz="1500" spc="-20" dirty="0" err="1">
                <a:latin typeface="Verdana"/>
                <a:cs typeface="Verdana"/>
              </a:rPr>
              <a:t>д</a:t>
            </a:r>
            <a:r>
              <a:rPr sz="1500" spc="80" dirty="0" err="1">
                <a:latin typeface="Verdana"/>
                <a:cs typeface="Verdana"/>
              </a:rPr>
              <a:t>е</a:t>
            </a:r>
            <a:r>
              <a:rPr sz="1500" spc="75" dirty="0" err="1">
                <a:latin typeface="Verdana"/>
                <a:cs typeface="Verdana"/>
              </a:rPr>
              <a:t>р</a:t>
            </a:r>
            <a:r>
              <a:rPr sz="1500" spc="-105" dirty="0" err="1">
                <a:latin typeface="Verdana"/>
                <a:cs typeface="Verdana"/>
              </a:rPr>
              <a:t>жи</a:t>
            </a:r>
            <a:r>
              <a:rPr sz="1500" spc="-90" dirty="0" err="1">
                <a:latin typeface="Verdana"/>
                <a:cs typeface="Verdana"/>
              </a:rPr>
              <a:t>в</a:t>
            </a:r>
            <a:r>
              <a:rPr sz="1500" spc="114" dirty="0" err="1">
                <a:latin typeface="Verdana"/>
                <a:cs typeface="Verdana"/>
              </a:rPr>
              <a:t>а</a:t>
            </a:r>
            <a:r>
              <a:rPr sz="1500" spc="-15" dirty="0" err="1">
                <a:latin typeface="Verdana"/>
                <a:cs typeface="Verdana"/>
              </a:rPr>
              <a:t>ю</a:t>
            </a:r>
            <a:r>
              <a:rPr sz="1500" spc="70" dirty="0" err="1">
                <a:latin typeface="Verdana"/>
                <a:cs typeface="Verdana"/>
              </a:rPr>
              <a:t>щие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125" dirty="0" err="1">
                <a:latin typeface="Verdana"/>
                <a:cs typeface="Verdana"/>
              </a:rPr>
              <a:t>меро</a:t>
            </a:r>
            <a:r>
              <a:rPr sz="1500" spc="-60" dirty="0" err="1">
                <a:latin typeface="Verdana"/>
                <a:cs typeface="Verdana"/>
              </a:rPr>
              <a:t>п</a:t>
            </a:r>
            <a:r>
              <a:rPr sz="1500" spc="-70" dirty="0" err="1">
                <a:latin typeface="Verdana"/>
                <a:cs typeface="Verdana"/>
              </a:rPr>
              <a:t>ри</a:t>
            </a:r>
            <a:r>
              <a:rPr sz="1500" spc="-55" dirty="0" err="1">
                <a:latin typeface="Verdana"/>
                <a:cs typeface="Verdana"/>
              </a:rPr>
              <a:t>я</a:t>
            </a:r>
            <a:r>
              <a:rPr sz="1500" spc="-150" dirty="0" err="1">
                <a:latin typeface="Verdana"/>
                <a:cs typeface="Verdana"/>
              </a:rPr>
              <a:t>тия</a:t>
            </a:r>
            <a:r>
              <a:rPr lang="ru-RU" sz="1500" spc="-150" dirty="0">
                <a:latin typeface="Verdana"/>
                <a:cs typeface="Verdana"/>
              </a:rPr>
              <a:t>, в </a:t>
            </a:r>
            <a:r>
              <a:rPr lang="ru-RU" sz="1500" spc="-150" dirty="0" err="1">
                <a:latin typeface="Verdana"/>
                <a:cs typeface="Verdana"/>
              </a:rPr>
              <a:t>тч</a:t>
            </a:r>
            <a:r>
              <a:rPr lang="ru-RU" sz="1500" spc="-150" dirty="0">
                <a:latin typeface="Verdana"/>
                <a:cs typeface="Verdana"/>
              </a:rPr>
              <a:t> психологические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Verdana"/>
              <a:cs typeface="Verdana"/>
            </a:endParaRPr>
          </a:p>
          <a:p>
            <a:pPr marL="12700" marR="3509010">
              <a:lnSpc>
                <a:spcPct val="98400"/>
              </a:lnSpc>
            </a:pPr>
            <a:r>
              <a:rPr sz="1500" b="1" spc="-45" dirty="0">
                <a:latin typeface="Tahoma"/>
                <a:cs typeface="Tahoma"/>
              </a:rPr>
              <a:t>Повысить</a:t>
            </a:r>
            <a:r>
              <a:rPr sz="1500" b="1" spc="-20" dirty="0">
                <a:latin typeface="Tahoma"/>
                <a:cs typeface="Tahoma"/>
              </a:rPr>
              <a:t> уровень </a:t>
            </a:r>
            <a:r>
              <a:rPr sz="1500" b="1" spc="-60" dirty="0">
                <a:latin typeface="Tahoma"/>
                <a:cs typeface="Tahoma"/>
              </a:rPr>
              <a:t>знаний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и</a:t>
            </a:r>
            <a:r>
              <a:rPr sz="1500" b="1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компетенций </a:t>
            </a:r>
            <a:r>
              <a:rPr sz="1500" b="1" spc="5" dirty="0">
                <a:latin typeface="Tahoma"/>
                <a:cs typeface="Tahoma"/>
              </a:rPr>
              <a:t>у </a:t>
            </a:r>
            <a:r>
              <a:rPr sz="1500" b="1" spc="-10" dirty="0">
                <a:latin typeface="Tahoma"/>
                <a:cs typeface="Tahoma"/>
              </a:rPr>
              <a:t>сотрудников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100" dirty="0">
                <a:latin typeface="Tahoma"/>
                <a:cs typeface="Tahoma"/>
              </a:rPr>
              <a:t>ЛПУ </a:t>
            </a:r>
            <a:r>
              <a:rPr sz="1500" b="1" spc="-425" dirty="0">
                <a:latin typeface="Tahoma"/>
                <a:cs typeface="Tahoma"/>
              </a:rPr>
              <a:t> </a:t>
            </a:r>
            <a:r>
              <a:rPr sz="1500" b="1" spc="45" dirty="0">
                <a:latin typeface="Tahoma"/>
                <a:cs typeface="Tahoma"/>
              </a:rPr>
              <a:t>р</a:t>
            </a:r>
            <a:r>
              <a:rPr sz="1500" b="1" spc="-20" dirty="0">
                <a:latin typeface="Tahoma"/>
                <a:cs typeface="Tahoma"/>
              </a:rPr>
              <a:t>одовспоможени</a:t>
            </a:r>
            <a:r>
              <a:rPr sz="1500" b="1" spc="-15" dirty="0">
                <a:latin typeface="Tahoma"/>
                <a:cs typeface="Tahoma"/>
              </a:rPr>
              <a:t>я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и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д</a:t>
            </a:r>
            <a:r>
              <a:rPr sz="1500" b="1" spc="25" dirty="0">
                <a:latin typeface="Tahoma"/>
                <a:cs typeface="Tahoma"/>
              </a:rPr>
              <a:t>етст</a:t>
            </a:r>
            <a:r>
              <a:rPr sz="1500" b="1" spc="35" dirty="0">
                <a:latin typeface="Tahoma"/>
                <a:cs typeface="Tahoma"/>
              </a:rPr>
              <a:t>в</a:t>
            </a:r>
            <a:r>
              <a:rPr sz="1500" b="1" spc="95" dirty="0">
                <a:latin typeface="Tahoma"/>
                <a:cs typeface="Tahoma"/>
              </a:rPr>
              <a:t>а</a:t>
            </a:r>
            <a:r>
              <a:rPr sz="1500" spc="-135" dirty="0">
                <a:latin typeface="Verdana"/>
                <a:cs typeface="Verdana"/>
              </a:rPr>
              <a:t>,</a:t>
            </a:r>
            <a:r>
              <a:rPr sz="1500" spc="-130" dirty="0">
                <a:latin typeface="Verdana"/>
                <a:cs typeface="Verdana"/>
              </a:rPr>
              <a:t> </a:t>
            </a:r>
            <a:r>
              <a:rPr sz="1500" spc="55" dirty="0">
                <a:latin typeface="Verdana"/>
                <a:cs typeface="Verdana"/>
              </a:rPr>
              <a:t>сп</a:t>
            </a:r>
            <a:r>
              <a:rPr sz="1500" spc="15" dirty="0">
                <a:latin typeface="Verdana"/>
                <a:cs typeface="Verdana"/>
              </a:rPr>
              <a:t>ециа</a:t>
            </a:r>
            <a:r>
              <a:rPr sz="1500" spc="5" dirty="0">
                <a:latin typeface="Verdana"/>
                <a:cs typeface="Verdana"/>
              </a:rPr>
              <a:t>л</a:t>
            </a:r>
            <a:r>
              <a:rPr sz="1500" spc="-40" dirty="0">
                <a:latin typeface="Verdana"/>
                <a:cs typeface="Verdana"/>
              </a:rPr>
              <a:t>исто</a:t>
            </a:r>
            <a:r>
              <a:rPr sz="1500" spc="-35" dirty="0">
                <a:latin typeface="Verdana"/>
                <a:cs typeface="Verdana"/>
              </a:rPr>
              <a:t>в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и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воло</a:t>
            </a:r>
            <a:r>
              <a:rPr sz="1500" spc="-40" dirty="0">
                <a:latin typeface="Verdana"/>
                <a:cs typeface="Verdana"/>
              </a:rPr>
              <a:t>н</a:t>
            </a:r>
            <a:r>
              <a:rPr sz="1500" spc="-25" dirty="0">
                <a:latin typeface="Verdana"/>
                <a:cs typeface="Verdana"/>
              </a:rPr>
              <a:t>теров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140" dirty="0">
                <a:latin typeface="Verdana"/>
                <a:cs typeface="Verdana"/>
              </a:rPr>
              <a:t>в  </a:t>
            </a:r>
            <a:r>
              <a:rPr sz="1500" spc="65" dirty="0">
                <a:latin typeface="Verdana"/>
                <a:cs typeface="Verdana"/>
              </a:rPr>
              <a:t>теме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поддержки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15" dirty="0">
                <a:latin typeface="Verdana"/>
                <a:cs typeface="Verdana"/>
              </a:rPr>
              <a:t>материнства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и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грудного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вскармливания.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Verdana"/>
              <a:cs typeface="Verdana"/>
            </a:endParaRPr>
          </a:p>
          <a:p>
            <a:pPr marL="12700" marR="3448050">
              <a:lnSpc>
                <a:spcPct val="98300"/>
              </a:lnSpc>
            </a:pPr>
            <a:r>
              <a:rPr sz="1500" b="1" spc="-15" dirty="0">
                <a:latin typeface="Tahoma"/>
                <a:cs typeface="Tahoma"/>
              </a:rPr>
              <a:t>Формировать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70" dirty="0">
                <a:latin typeface="Tahoma"/>
                <a:cs typeface="Tahoma"/>
              </a:rPr>
              <a:t>положительный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имидж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кормящей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10" dirty="0">
                <a:latin typeface="Tahoma"/>
                <a:cs typeface="Tahoma"/>
              </a:rPr>
              <a:t>мамы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и </a:t>
            </a:r>
            <a:r>
              <a:rPr sz="1500" b="1" spc="-75" dirty="0">
                <a:latin typeface="Tahoma"/>
                <a:cs typeface="Tahoma"/>
              </a:rPr>
              <a:t> </a:t>
            </a:r>
            <a:r>
              <a:rPr sz="1500" b="1" spc="15" dirty="0">
                <a:latin typeface="Tahoma"/>
                <a:cs typeface="Tahoma"/>
              </a:rPr>
              <a:t>семьи </a:t>
            </a:r>
            <a:r>
              <a:rPr sz="1500" b="1" spc="-110" dirty="0">
                <a:latin typeface="Tahoma"/>
                <a:cs typeface="Tahoma"/>
              </a:rPr>
              <a:t>в </a:t>
            </a:r>
            <a:r>
              <a:rPr sz="1500" b="1" spc="-45" dirty="0">
                <a:latin typeface="Tahoma"/>
                <a:cs typeface="Tahoma"/>
              </a:rPr>
              <a:t>ожидании </a:t>
            </a:r>
            <a:r>
              <a:rPr sz="1500" b="1" spc="15" dirty="0">
                <a:latin typeface="Tahoma"/>
                <a:cs typeface="Tahoma"/>
              </a:rPr>
              <a:t>ребенка </a:t>
            </a:r>
            <a:r>
              <a:rPr sz="1500" spc="-30" dirty="0">
                <a:latin typeface="Verdana"/>
                <a:cs typeface="Verdana"/>
              </a:rPr>
              <a:t>через </a:t>
            </a:r>
            <a:r>
              <a:rPr sz="1500" spc="-20" dirty="0">
                <a:latin typeface="Verdana"/>
                <a:cs typeface="Verdana"/>
              </a:rPr>
              <a:t>продвижение </a:t>
            </a:r>
            <a:r>
              <a:rPr sz="1500" spc="-195" dirty="0">
                <a:latin typeface="Verdana"/>
                <a:cs typeface="Verdana"/>
              </a:rPr>
              <a:t>в </a:t>
            </a:r>
            <a:r>
              <a:rPr sz="1500" spc="10" dirty="0">
                <a:latin typeface="Verdana"/>
                <a:cs typeface="Verdana"/>
              </a:rPr>
              <a:t>сети 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И</a:t>
            </a:r>
            <a:r>
              <a:rPr sz="1500" spc="-20" dirty="0">
                <a:latin typeface="Verdana"/>
                <a:cs typeface="Verdana"/>
              </a:rPr>
              <a:t>нте</a:t>
            </a:r>
            <a:r>
              <a:rPr sz="1500" spc="-25" dirty="0">
                <a:latin typeface="Verdana"/>
                <a:cs typeface="Verdana"/>
              </a:rPr>
              <a:t>р</a:t>
            </a:r>
            <a:r>
              <a:rPr sz="1500" spc="-60" dirty="0">
                <a:latin typeface="Verdana"/>
                <a:cs typeface="Verdana"/>
              </a:rPr>
              <a:t>не</a:t>
            </a:r>
            <a:r>
              <a:rPr sz="1500" spc="-45" dirty="0">
                <a:latin typeface="Verdana"/>
                <a:cs typeface="Verdana"/>
              </a:rPr>
              <a:t>т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и</a:t>
            </a:r>
            <a:r>
              <a:rPr sz="1500" spc="-12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про</a:t>
            </a:r>
            <a:r>
              <a:rPr sz="1500" spc="-35" dirty="0">
                <a:latin typeface="Verdana"/>
                <a:cs typeface="Verdana"/>
              </a:rPr>
              <a:t>в</a:t>
            </a:r>
            <a:r>
              <a:rPr sz="1500" spc="75" dirty="0">
                <a:latin typeface="Verdana"/>
                <a:cs typeface="Verdana"/>
              </a:rPr>
              <a:t>е</a:t>
            </a:r>
            <a:r>
              <a:rPr sz="1500" spc="10" dirty="0">
                <a:latin typeface="Verdana"/>
                <a:cs typeface="Verdana"/>
              </a:rPr>
              <a:t>дение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105" dirty="0">
                <a:latin typeface="Verdana"/>
                <a:cs typeface="Verdana"/>
              </a:rPr>
              <a:t>общ</a:t>
            </a:r>
            <a:r>
              <a:rPr sz="1500" spc="80" dirty="0">
                <a:latin typeface="Verdana"/>
                <a:cs typeface="Verdana"/>
              </a:rPr>
              <a:t>е</a:t>
            </a:r>
            <a:r>
              <a:rPr sz="1500" spc="-60" dirty="0">
                <a:latin typeface="Verdana"/>
                <a:cs typeface="Verdana"/>
              </a:rPr>
              <a:t>ст</a:t>
            </a:r>
            <a:r>
              <a:rPr sz="1500" spc="-80" dirty="0">
                <a:latin typeface="Verdana"/>
                <a:cs typeface="Verdana"/>
              </a:rPr>
              <a:t>в</a:t>
            </a:r>
            <a:r>
              <a:rPr sz="1500" spc="75" dirty="0">
                <a:latin typeface="Verdana"/>
                <a:cs typeface="Verdana"/>
              </a:rPr>
              <a:t>е</a:t>
            </a:r>
            <a:r>
              <a:rPr sz="1500" spc="-20" dirty="0">
                <a:latin typeface="Verdana"/>
                <a:cs typeface="Verdana"/>
              </a:rPr>
              <a:t>нн</a:t>
            </a:r>
            <a:r>
              <a:rPr sz="1500" spc="-15" dirty="0">
                <a:latin typeface="Verdana"/>
                <a:cs typeface="Verdana"/>
              </a:rPr>
              <a:t>о</a:t>
            </a:r>
            <a:r>
              <a:rPr sz="1500" spc="-180" dirty="0">
                <a:latin typeface="Verdana"/>
                <a:cs typeface="Verdana"/>
              </a:rPr>
              <a:t>-</a:t>
            </a:r>
            <a:r>
              <a:rPr sz="1500" spc="-80" dirty="0">
                <a:latin typeface="Verdana"/>
                <a:cs typeface="Verdana"/>
              </a:rPr>
              <a:t>зна</a:t>
            </a:r>
            <a:r>
              <a:rPr sz="1500" spc="-90" dirty="0">
                <a:latin typeface="Verdana"/>
                <a:cs typeface="Verdana"/>
              </a:rPr>
              <a:t>ч</a:t>
            </a:r>
            <a:r>
              <a:rPr sz="1500" spc="-35" dirty="0">
                <a:latin typeface="Verdana"/>
                <a:cs typeface="Verdana"/>
              </a:rPr>
              <a:t>имы</a:t>
            </a:r>
            <a:r>
              <a:rPr sz="1500" spc="-25" dirty="0">
                <a:latin typeface="Verdana"/>
                <a:cs typeface="Verdana"/>
              </a:rPr>
              <a:t>х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190" dirty="0">
                <a:latin typeface="Verdana"/>
                <a:cs typeface="Verdana"/>
              </a:rPr>
              <a:t>м</a:t>
            </a:r>
            <a:r>
              <a:rPr sz="1500" spc="160" dirty="0">
                <a:latin typeface="Verdana"/>
                <a:cs typeface="Verdana"/>
              </a:rPr>
              <a:t>е</a:t>
            </a:r>
            <a:r>
              <a:rPr sz="1500" spc="85" dirty="0">
                <a:latin typeface="Verdana"/>
                <a:cs typeface="Verdana"/>
              </a:rPr>
              <a:t>р</a:t>
            </a:r>
            <a:r>
              <a:rPr sz="1500" spc="15" dirty="0">
                <a:latin typeface="Verdana"/>
                <a:cs typeface="Verdana"/>
              </a:rPr>
              <a:t>опр</a:t>
            </a:r>
            <a:r>
              <a:rPr sz="1500" spc="10" dirty="0">
                <a:latin typeface="Verdana"/>
                <a:cs typeface="Verdana"/>
              </a:rPr>
              <a:t>и</a:t>
            </a:r>
            <a:r>
              <a:rPr sz="1500" spc="-120" dirty="0">
                <a:latin typeface="Verdana"/>
                <a:cs typeface="Verdana"/>
              </a:rPr>
              <a:t>ятий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1807" y="353696"/>
            <a:ext cx="11856720" cy="5535295"/>
            <a:chOff x="262127" y="466343"/>
            <a:chExt cx="11856720" cy="5535295"/>
          </a:xfrm>
        </p:grpSpPr>
        <p:sp>
          <p:nvSpPr>
            <p:cNvPr id="8" name="object 8"/>
            <p:cNvSpPr/>
            <p:nvPr/>
          </p:nvSpPr>
          <p:spPr>
            <a:xfrm>
              <a:off x="566927" y="2749295"/>
              <a:ext cx="660400" cy="721360"/>
            </a:xfrm>
            <a:custGeom>
              <a:avLst/>
              <a:gdLst/>
              <a:ahLst/>
              <a:cxnLst/>
              <a:rect l="l" t="t" r="r" b="b"/>
              <a:pathLst>
                <a:path w="660400" h="721360">
                  <a:moveTo>
                    <a:pt x="659891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659891" y="720851"/>
                  </a:lnTo>
                  <a:lnTo>
                    <a:pt x="659891" y="0"/>
                  </a:lnTo>
                  <a:close/>
                </a:path>
              </a:pathLst>
            </a:custGeom>
            <a:solidFill>
              <a:srgbClr val="EB6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4096" y="2895574"/>
              <a:ext cx="427355" cy="428625"/>
            </a:xfrm>
            <a:custGeom>
              <a:avLst/>
              <a:gdLst/>
              <a:ahLst/>
              <a:cxnLst/>
              <a:rect l="l" t="t" r="r" b="b"/>
              <a:pathLst>
                <a:path w="427355" h="428625">
                  <a:moveTo>
                    <a:pt x="213638" y="0"/>
                  </a:moveTo>
                  <a:lnTo>
                    <a:pt x="164481" y="5670"/>
                  </a:lnTo>
                  <a:lnTo>
                    <a:pt x="119555" y="21787"/>
                  </a:lnTo>
                  <a:lnTo>
                    <a:pt x="79930" y="47063"/>
                  </a:lnTo>
                  <a:lnTo>
                    <a:pt x="46883" y="80216"/>
                  </a:lnTo>
                  <a:lnTo>
                    <a:pt x="21693" y="119959"/>
                  </a:lnTo>
                  <a:lnTo>
                    <a:pt x="5638" y="165010"/>
                  </a:lnTo>
                  <a:lnTo>
                    <a:pt x="0" y="214100"/>
                  </a:lnTo>
                  <a:lnTo>
                    <a:pt x="5638" y="263189"/>
                  </a:lnTo>
                  <a:lnTo>
                    <a:pt x="21698" y="308253"/>
                  </a:lnTo>
                  <a:lnTo>
                    <a:pt x="46898" y="348005"/>
                  </a:lnTo>
                  <a:lnTo>
                    <a:pt x="79957" y="381161"/>
                  </a:lnTo>
                  <a:lnTo>
                    <a:pt x="119594" y="406434"/>
                  </a:lnTo>
                  <a:lnTo>
                    <a:pt x="164527" y="422541"/>
                  </a:lnTo>
                  <a:lnTo>
                    <a:pt x="213474" y="428196"/>
                  </a:lnTo>
                  <a:lnTo>
                    <a:pt x="262421" y="422541"/>
                  </a:lnTo>
                  <a:lnTo>
                    <a:pt x="307354" y="406435"/>
                  </a:lnTo>
                  <a:lnTo>
                    <a:pt x="346991" y="381161"/>
                  </a:lnTo>
                  <a:lnTo>
                    <a:pt x="380050" y="348005"/>
                  </a:lnTo>
                  <a:lnTo>
                    <a:pt x="398715" y="318562"/>
                  </a:lnTo>
                  <a:lnTo>
                    <a:pt x="171318" y="318562"/>
                  </a:lnTo>
                  <a:lnTo>
                    <a:pt x="90884" y="237894"/>
                  </a:lnTo>
                  <a:lnTo>
                    <a:pt x="117756" y="210943"/>
                  </a:lnTo>
                  <a:lnTo>
                    <a:pt x="224173" y="210943"/>
                  </a:lnTo>
                  <a:lnTo>
                    <a:pt x="266376" y="168191"/>
                  </a:lnTo>
                  <a:lnTo>
                    <a:pt x="281804" y="152813"/>
                  </a:lnTo>
                  <a:lnTo>
                    <a:pt x="297412" y="137481"/>
                  </a:lnTo>
                  <a:lnTo>
                    <a:pt x="315449" y="119946"/>
                  </a:lnTo>
                  <a:lnTo>
                    <a:pt x="316190" y="119203"/>
                  </a:lnTo>
                  <a:lnTo>
                    <a:pt x="316991" y="118460"/>
                  </a:lnTo>
                  <a:lnTo>
                    <a:pt x="318705" y="116981"/>
                  </a:lnTo>
                  <a:lnTo>
                    <a:pt x="319464" y="116163"/>
                  </a:lnTo>
                  <a:lnTo>
                    <a:pt x="320110" y="115261"/>
                  </a:lnTo>
                  <a:lnTo>
                    <a:pt x="402318" y="115261"/>
                  </a:lnTo>
                  <a:lnTo>
                    <a:pt x="380095" y="80193"/>
                  </a:lnTo>
                  <a:lnTo>
                    <a:pt x="347041" y="47036"/>
                  </a:lnTo>
                  <a:lnTo>
                    <a:pt x="307471" y="21787"/>
                  </a:lnTo>
                  <a:lnTo>
                    <a:pt x="262562" y="5671"/>
                  </a:lnTo>
                  <a:lnTo>
                    <a:pt x="213638" y="0"/>
                  </a:lnTo>
                  <a:close/>
                </a:path>
                <a:path w="427355" h="428625">
                  <a:moveTo>
                    <a:pt x="402318" y="115261"/>
                  </a:moveTo>
                  <a:lnTo>
                    <a:pt x="320110" y="115261"/>
                  </a:lnTo>
                  <a:lnTo>
                    <a:pt x="347362" y="142212"/>
                  </a:lnTo>
                  <a:lnTo>
                    <a:pt x="324516" y="165010"/>
                  </a:lnTo>
                  <a:lnTo>
                    <a:pt x="265181" y="224308"/>
                  </a:lnTo>
                  <a:lnTo>
                    <a:pt x="171318" y="318562"/>
                  </a:lnTo>
                  <a:lnTo>
                    <a:pt x="398715" y="318562"/>
                  </a:lnTo>
                  <a:lnTo>
                    <a:pt x="405250" y="308253"/>
                  </a:lnTo>
                  <a:lnTo>
                    <a:pt x="421310" y="263190"/>
                  </a:lnTo>
                  <a:lnTo>
                    <a:pt x="426948" y="214100"/>
                  </a:lnTo>
                  <a:lnTo>
                    <a:pt x="421331" y="165010"/>
                  </a:lnTo>
                  <a:lnTo>
                    <a:pt x="405286" y="119946"/>
                  </a:lnTo>
                  <a:lnTo>
                    <a:pt x="402318" y="115261"/>
                  </a:lnTo>
                  <a:close/>
                </a:path>
                <a:path w="427355" h="428625">
                  <a:moveTo>
                    <a:pt x="224173" y="210943"/>
                  </a:moveTo>
                  <a:lnTo>
                    <a:pt x="117756" y="210943"/>
                  </a:lnTo>
                  <a:lnTo>
                    <a:pt x="171318" y="264661"/>
                  </a:lnTo>
                  <a:lnTo>
                    <a:pt x="224173" y="210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927" y="4287011"/>
              <a:ext cx="660400" cy="719455"/>
            </a:xfrm>
            <a:custGeom>
              <a:avLst/>
              <a:gdLst/>
              <a:ahLst/>
              <a:cxnLst/>
              <a:rect l="l" t="t" r="r" b="b"/>
              <a:pathLst>
                <a:path w="660400" h="719454">
                  <a:moveTo>
                    <a:pt x="659891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659891" y="719327"/>
                  </a:lnTo>
                  <a:lnTo>
                    <a:pt x="659891" y="0"/>
                  </a:lnTo>
                  <a:close/>
                </a:path>
              </a:pathLst>
            </a:custGeom>
            <a:solidFill>
              <a:srgbClr val="F9B6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096" y="4413478"/>
              <a:ext cx="427355" cy="428625"/>
            </a:xfrm>
            <a:custGeom>
              <a:avLst/>
              <a:gdLst/>
              <a:ahLst/>
              <a:cxnLst/>
              <a:rect l="l" t="t" r="r" b="b"/>
              <a:pathLst>
                <a:path w="427355" h="428625">
                  <a:moveTo>
                    <a:pt x="213638" y="0"/>
                  </a:moveTo>
                  <a:lnTo>
                    <a:pt x="164481" y="5670"/>
                  </a:lnTo>
                  <a:lnTo>
                    <a:pt x="119555" y="21787"/>
                  </a:lnTo>
                  <a:lnTo>
                    <a:pt x="79930" y="47063"/>
                  </a:lnTo>
                  <a:lnTo>
                    <a:pt x="46883" y="80216"/>
                  </a:lnTo>
                  <a:lnTo>
                    <a:pt x="21693" y="119960"/>
                  </a:lnTo>
                  <a:lnTo>
                    <a:pt x="5638" y="165010"/>
                  </a:lnTo>
                  <a:lnTo>
                    <a:pt x="0" y="214100"/>
                  </a:lnTo>
                  <a:lnTo>
                    <a:pt x="5638" y="263190"/>
                  </a:lnTo>
                  <a:lnTo>
                    <a:pt x="21698" y="308253"/>
                  </a:lnTo>
                  <a:lnTo>
                    <a:pt x="46898" y="348005"/>
                  </a:lnTo>
                  <a:lnTo>
                    <a:pt x="79957" y="381161"/>
                  </a:lnTo>
                  <a:lnTo>
                    <a:pt x="119594" y="406434"/>
                  </a:lnTo>
                  <a:lnTo>
                    <a:pt x="164527" y="422541"/>
                  </a:lnTo>
                  <a:lnTo>
                    <a:pt x="213474" y="428196"/>
                  </a:lnTo>
                  <a:lnTo>
                    <a:pt x="262421" y="422541"/>
                  </a:lnTo>
                  <a:lnTo>
                    <a:pt x="307354" y="406435"/>
                  </a:lnTo>
                  <a:lnTo>
                    <a:pt x="346991" y="381161"/>
                  </a:lnTo>
                  <a:lnTo>
                    <a:pt x="380050" y="348005"/>
                  </a:lnTo>
                  <a:lnTo>
                    <a:pt x="398715" y="318562"/>
                  </a:lnTo>
                  <a:lnTo>
                    <a:pt x="171318" y="318562"/>
                  </a:lnTo>
                  <a:lnTo>
                    <a:pt x="90884" y="237894"/>
                  </a:lnTo>
                  <a:lnTo>
                    <a:pt x="117756" y="210943"/>
                  </a:lnTo>
                  <a:lnTo>
                    <a:pt x="224173" y="210943"/>
                  </a:lnTo>
                  <a:lnTo>
                    <a:pt x="266376" y="168191"/>
                  </a:lnTo>
                  <a:lnTo>
                    <a:pt x="281804" y="152813"/>
                  </a:lnTo>
                  <a:lnTo>
                    <a:pt x="297412" y="137481"/>
                  </a:lnTo>
                  <a:lnTo>
                    <a:pt x="315449" y="119946"/>
                  </a:lnTo>
                  <a:lnTo>
                    <a:pt x="316190" y="119203"/>
                  </a:lnTo>
                  <a:lnTo>
                    <a:pt x="316991" y="118460"/>
                  </a:lnTo>
                  <a:lnTo>
                    <a:pt x="318705" y="116981"/>
                  </a:lnTo>
                  <a:lnTo>
                    <a:pt x="319464" y="116163"/>
                  </a:lnTo>
                  <a:lnTo>
                    <a:pt x="320110" y="115261"/>
                  </a:lnTo>
                  <a:lnTo>
                    <a:pt x="402318" y="115261"/>
                  </a:lnTo>
                  <a:lnTo>
                    <a:pt x="380095" y="80193"/>
                  </a:lnTo>
                  <a:lnTo>
                    <a:pt x="347041" y="47036"/>
                  </a:lnTo>
                  <a:lnTo>
                    <a:pt x="307471" y="21787"/>
                  </a:lnTo>
                  <a:lnTo>
                    <a:pt x="262562" y="5671"/>
                  </a:lnTo>
                  <a:lnTo>
                    <a:pt x="213638" y="0"/>
                  </a:lnTo>
                  <a:close/>
                </a:path>
                <a:path w="427355" h="428625">
                  <a:moveTo>
                    <a:pt x="402318" y="115261"/>
                  </a:moveTo>
                  <a:lnTo>
                    <a:pt x="320110" y="115261"/>
                  </a:lnTo>
                  <a:lnTo>
                    <a:pt x="347362" y="142212"/>
                  </a:lnTo>
                  <a:lnTo>
                    <a:pt x="324516" y="165010"/>
                  </a:lnTo>
                  <a:lnTo>
                    <a:pt x="265181" y="224308"/>
                  </a:lnTo>
                  <a:lnTo>
                    <a:pt x="171318" y="318562"/>
                  </a:lnTo>
                  <a:lnTo>
                    <a:pt x="398715" y="318562"/>
                  </a:lnTo>
                  <a:lnTo>
                    <a:pt x="405250" y="308253"/>
                  </a:lnTo>
                  <a:lnTo>
                    <a:pt x="421310" y="263190"/>
                  </a:lnTo>
                  <a:lnTo>
                    <a:pt x="426948" y="214100"/>
                  </a:lnTo>
                  <a:lnTo>
                    <a:pt x="421331" y="165010"/>
                  </a:lnTo>
                  <a:lnTo>
                    <a:pt x="405286" y="119946"/>
                  </a:lnTo>
                  <a:lnTo>
                    <a:pt x="402318" y="115261"/>
                  </a:lnTo>
                  <a:close/>
                </a:path>
                <a:path w="427355" h="428625">
                  <a:moveTo>
                    <a:pt x="224173" y="210943"/>
                  </a:moveTo>
                  <a:lnTo>
                    <a:pt x="117756" y="210943"/>
                  </a:lnTo>
                  <a:lnTo>
                    <a:pt x="171318" y="264661"/>
                  </a:lnTo>
                  <a:lnTo>
                    <a:pt x="224173" y="210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6927" y="5282184"/>
              <a:ext cx="660400" cy="719455"/>
            </a:xfrm>
            <a:custGeom>
              <a:avLst/>
              <a:gdLst/>
              <a:ahLst/>
              <a:cxnLst/>
              <a:rect l="l" t="t" r="r" b="b"/>
              <a:pathLst>
                <a:path w="660400" h="719454">
                  <a:moveTo>
                    <a:pt x="659891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659891" y="719327"/>
                  </a:lnTo>
                  <a:lnTo>
                    <a:pt x="659891" y="0"/>
                  </a:lnTo>
                  <a:close/>
                </a:path>
              </a:pathLst>
            </a:custGeom>
            <a:solidFill>
              <a:srgbClr val="114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096" y="5428306"/>
              <a:ext cx="427355" cy="427355"/>
            </a:xfrm>
            <a:custGeom>
              <a:avLst/>
              <a:gdLst/>
              <a:ahLst/>
              <a:cxnLst/>
              <a:rect l="l" t="t" r="r" b="b"/>
              <a:pathLst>
                <a:path w="427355" h="427354">
                  <a:moveTo>
                    <a:pt x="213638" y="0"/>
                  </a:moveTo>
                  <a:lnTo>
                    <a:pt x="164481" y="5654"/>
                  </a:lnTo>
                  <a:lnTo>
                    <a:pt x="119555" y="21725"/>
                  </a:lnTo>
                  <a:lnTo>
                    <a:pt x="79930" y="46931"/>
                  </a:lnTo>
                  <a:lnTo>
                    <a:pt x="46883" y="79990"/>
                  </a:lnTo>
                  <a:lnTo>
                    <a:pt x="21693" y="119621"/>
                  </a:lnTo>
                  <a:lnTo>
                    <a:pt x="5638" y="164544"/>
                  </a:lnTo>
                  <a:lnTo>
                    <a:pt x="0" y="213496"/>
                  </a:lnTo>
                  <a:lnTo>
                    <a:pt x="5638" y="262447"/>
                  </a:lnTo>
                  <a:lnTo>
                    <a:pt x="21698" y="307383"/>
                  </a:lnTo>
                  <a:lnTo>
                    <a:pt x="46898" y="347023"/>
                  </a:lnTo>
                  <a:lnTo>
                    <a:pt x="79957" y="380085"/>
                  </a:lnTo>
                  <a:lnTo>
                    <a:pt x="119594" y="405287"/>
                  </a:lnTo>
                  <a:lnTo>
                    <a:pt x="164527" y="421349"/>
                  </a:lnTo>
                  <a:lnTo>
                    <a:pt x="213474" y="426987"/>
                  </a:lnTo>
                  <a:lnTo>
                    <a:pt x="262421" y="421349"/>
                  </a:lnTo>
                  <a:lnTo>
                    <a:pt x="307354" y="405287"/>
                  </a:lnTo>
                  <a:lnTo>
                    <a:pt x="346991" y="380085"/>
                  </a:lnTo>
                  <a:lnTo>
                    <a:pt x="380050" y="347023"/>
                  </a:lnTo>
                  <a:lnTo>
                    <a:pt x="398715" y="317663"/>
                  </a:lnTo>
                  <a:lnTo>
                    <a:pt x="171318" y="317663"/>
                  </a:lnTo>
                  <a:lnTo>
                    <a:pt x="90884" y="237222"/>
                  </a:lnTo>
                  <a:lnTo>
                    <a:pt x="117756" y="210348"/>
                  </a:lnTo>
                  <a:lnTo>
                    <a:pt x="224173" y="210348"/>
                  </a:lnTo>
                  <a:lnTo>
                    <a:pt x="266376" y="167716"/>
                  </a:lnTo>
                  <a:lnTo>
                    <a:pt x="281804" y="152381"/>
                  </a:lnTo>
                  <a:lnTo>
                    <a:pt x="297412" y="137093"/>
                  </a:lnTo>
                  <a:lnTo>
                    <a:pt x="315449" y="119607"/>
                  </a:lnTo>
                  <a:lnTo>
                    <a:pt x="316190" y="118866"/>
                  </a:lnTo>
                  <a:lnTo>
                    <a:pt x="316991" y="118126"/>
                  </a:lnTo>
                  <a:lnTo>
                    <a:pt x="318705" y="116650"/>
                  </a:lnTo>
                  <a:lnTo>
                    <a:pt x="319464" y="115835"/>
                  </a:lnTo>
                  <a:lnTo>
                    <a:pt x="320110" y="114936"/>
                  </a:lnTo>
                  <a:lnTo>
                    <a:pt x="402318" y="114936"/>
                  </a:lnTo>
                  <a:lnTo>
                    <a:pt x="380095" y="79967"/>
                  </a:lnTo>
                  <a:lnTo>
                    <a:pt x="347041" y="46904"/>
                  </a:lnTo>
                  <a:lnTo>
                    <a:pt x="307471" y="21725"/>
                  </a:lnTo>
                  <a:lnTo>
                    <a:pt x="262562" y="5654"/>
                  </a:lnTo>
                  <a:lnTo>
                    <a:pt x="213638" y="0"/>
                  </a:lnTo>
                  <a:close/>
                </a:path>
                <a:path w="427355" h="427354">
                  <a:moveTo>
                    <a:pt x="402318" y="114936"/>
                  </a:moveTo>
                  <a:lnTo>
                    <a:pt x="320110" y="114936"/>
                  </a:lnTo>
                  <a:lnTo>
                    <a:pt x="347362" y="141810"/>
                  </a:lnTo>
                  <a:lnTo>
                    <a:pt x="324516" y="164544"/>
                  </a:lnTo>
                  <a:lnTo>
                    <a:pt x="265181" y="223675"/>
                  </a:lnTo>
                  <a:lnTo>
                    <a:pt x="171318" y="317663"/>
                  </a:lnTo>
                  <a:lnTo>
                    <a:pt x="398715" y="317663"/>
                  </a:lnTo>
                  <a:lnTo>
                    <a:pt x="405250" y="307383"/>
                  </a:lnTo>
                  <a:lnTo>
                    <a:pt x="421310" y="262447"/>
                  </a:lnTo>
                  <a:lnTo>
                    <a:pt x="426948" y="213496"/>
                  </a:lnTo>
                  <a:lnTo>
                    <a:pt x="421331" y="164544"/>
                  </a:lnTo>
                  <a:lnTo>
                    <a:pt x="405286" y="119607"/>
                  </a:lnTo>
                  <a:lnTo>
                    <a:pt x="402318" y="114936"/>
                  </a:lnTo>
                  <a:close/>
                </a:path>
                <a:path w="427355" h="427354">
                  <a:moveTo>
                    <a:pt x="224173" y="210348"/>
                  </a:moveTo>
                  <a:lnTo>
                    <a:pt x="117756" y="210348"/>
                  </a:lnTo>
                  <a:lnTo>
                    <a:pt x="171318" y="263914"/>
                  </a:lnTo>
                  <a:lnTo>
                    <a:pt x="224173" y="210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" y="466343"/>
              <a:ext cx="961644" cy="9616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6868" y="2453639"/>
              <a:ext cx="4411980" cy="32781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500616" y="2130552"/>
              <a:ext cx="2365375" cy="93345"/>
            </a:xfrm>
            <a:custGeom>
              <a:avLst/>
              <a:gdLst/>
              <a:ahLst/>
              <a:cxnLst/>
              <a:rect l="l" t="t" r="r" b="b"/>
              <a:pathLst>
                <a:path w="2365375" h="93344">
                  <a:moveTo>
                    <a:pt x="235826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77470"/>
                  </a:lnTo>
                  <a:lnTo>
                    <a:pt x="0" y="85978"/>
                  </a:lnTo>
                  <a:lnTo>
                    <a:pt x="6984" y="92963"/>
                  </a:lnTo>
                  <a:lnTo>
                    <a:pt x="2358262" y="92963"/>
                  </a:lnTo>
                  <a:lnTo>
                    <a:pt x="2365248" y="85978"/>
                  </a:lnTo>
                  <a:lnTo>
                    <a:pt x="2365248" y="6985"/>
                  </a:lnTo>
                  <a:lnTo>
                    <a:pt x="23582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0616" y="2130552"/>
              <a:ext cx="2365375" cy="93345"/>
            </a:xfrm>
            <a:custGeom>
              <a:avLst/>
              <a:gdLst/>
              <a:ahLst/>
              <a:cxnLst/>
              <a:rect l="l" t="t" r="r" b="b"/>
              <a:pathLst>
                <a:path w="2365375" h="93344">
                  <a:moveTo>
                    <a:pt x="0" y="77470"/>
                  </a:moveTo>
                  <a:lnTo>
                    <a:pt x="0" y="85978"/>
                  </a:lnTo>
                  <a:lnTo>
                    <a:pt x="6984" y="92963"/>
                  </a:lnTo>
                  <a:lnTo>
                    <a:pt x="15493" y="92963"/>
                  </a:lnTo>
                  <a:lnTo>
                    <a:pt x="2349754" y="92963"/>
                  </a:lnTo>
                  <a:lnTo>
                    <a:pt x="2358262" y="92963"/>
                  </a:lnTo>
                  <a:lnTo>
                    <a:pt x="2365248" y="85978"/>
                  </a:lnTo>
                  <a:lnTo>
                    <a:pt x="2365248" y="77470"/>
                  </a:lnTo>
                  <a:lnTo>
                    <a:pt x="2365248" y="15494"/>
                  </a:lnTo>
                  <a:lnTo>
                    <a:pt x="2365248" y="6985"/>
                  </a:lnTo>
                  <a:lnTo>
                    <a:pt x="2358262" y="0"/>
                  </a:lnTo>
                  <a:lnTo>
                    <a:pt x="2349754" y="0"/>
                  </a:lnTo>
                  <a:lnTo>
                    <a:pt x="15493" y="0"/>
                  </a:lnTo>
                  <a:lnTo>
                    <a:pt x="6984" y="0"/>
                  </a:lnTo>
                  <a:lnTo>
                    <a:pt x="0" y="6985"/>
                  </a:lnTo>
                  <a:lnTo>
                    <a:pt x="0" y="15494"/>
                  </a:lnTo>
                  <a:lnTo>
                    <a:pt x="0" y="7747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69FDEF5B-CFD4-40E0-9C39-0CB394134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Социальная сеть </a:t>
            </a:r>
            <a:r>
              <a:rPr lang="ru-RU" dirty="0" err="1"/>
              <a:t>Вк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Группа регионального сервисного уполномоченного </a:t>
            </a:r>
            <a:r>
              <a:rPr lang="en-US" dirty="0">
                <a:hlinkClick r:id="rId3"/>
              </a:rPr>
              <a:t>https://vk.com/rsu174</a:t>
            </a:r>
            <a:r>
              <a:rPr lang="ru-RU" dirty="0"/>
              <a:t> </a:t>
            </a:r>
          </a:p>
          <a:p>
            <a:r>
              <a:rPr lang="ru-RU" dirty="0"/>
              <a:t>Групп проекта  </a:t>
            </a:r>
            <a:r>
              <a:rPr lang="en-US" dirty="0">
                <a:hlinkClick r:id="rId4"/>
              </a:rPr>
              <a:t>https://vk.com/grudnoe_russia</a:t>
            </a:r>
            <a:r>
              <a:rPr lang="ru-RU" dirty="0"/>
              <a:t> </a:t>
            </a:r>
          </a:p>
          <a:p>
            <a:r>
              <a:rPr lang="ru-RU" dirty="0"/>
              <a:t>Группа АНО «Союз родителей» </a:t>
            </a:r>
            <a:r>
              <a:rPr lang="en-US" dirty="0">
                <a:hlinkClick r:id="rId5"/>
              </a:rPr>
              <a:t>https://vk.com/mirmampap</a:t>
            </a:r>
            <a:r>
              <a:rPr lang="ru-RU" dirty="0"/>
              <a:t> </a:t>
            </a:r>
          </a:p>
          <a:p>
            <a:r>
              <a:rPr lang="ru-RU" dirty="0"/>
              <a:t>Группа Семейного портала Челябинской области </a:t>
            </a:r>
            <a:r>
              <a:rPr lang="en-US" dirty="0">
                <a:hlinkClick r:id="rId6"/>
              </a:rPr>
              <a:t>https://vk.com/portal_174</a:t>
            </a:r>
            <a:r>
              <a:rPr lang="ru-RU" dirty="0"/>
              <a:t> 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Социальная сеть </a:t>
            </a:r>
            <a:r>
              <a:rPr lang="ru-RU" dirty="0" err="1"/>
              <a:t>Телеграм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err="1"/>
              <a:t>Телеграм</a:t>
            </a:r>
            <a:r>
              <a:rPr lang="ru-RU" dirty="0"/>
              <a:t>-канал Регионального сервисного уполномоченного </a:t>
            </a:r>
            <a:r>
              <a:rPr lang="en-US" dirty="0">
                <a:hlinkClick r:id="rId7"/>
              </a:rPr>
              <a:t>https://t.me/rsu174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Телеграм</a:t>
            </a:r>
            <a:r>
              <a:rPr lang="ru-RU" dirty="0"/>
              <a:t>-канал Министерства здравоохранения Челябинской области «</a:t>
            </a:r>
            <a:r>
              <a:rPr lang="ru-RU" dirty="0" err="1"/>
              <a:t>Минздравствуйте</a:t>
            </a:r>
            <a:r>
              <a:rPr lang="ru-RU" dirty="0"/>
              <a:t>» </a:t>
            </a:r>
            <a:r>
              <a:rPr lang="en-US" dirty="0">
                <a:hlinkClick r:id="rId8"/>
              </a:rPr>
              <a:t>https://t.me/minzdravstvuite</a:t>
            </a:r>
            <a:r>
              <a:rPr lang="ru-RU" dirty="0"/>
              <a:t> 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Семейный портал Челябинской области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hlinkClick r:id="rId9"/>
              </a:rPr>
              <a:t>семейныйпортал174.рф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84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1E881EEC-E9D3-43CF-AB6A-1B3592DAD68E}"/>
              </a:ext>
            </a:extLst>
          </p:cNvPr>
          <p:cNvSpPr/>
          <p:nvPr/>
        </p:nvSpPr>
        <p:spPr>
          <a:xfrm>
            <a:off x="1325880" y="3377721"/>
            <a:ext cx="10075164" cy="3448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Финансирование проекта для создания банка грудного молока и развития сообщества волонтеров в роддомах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Экспертные рекомендации и письма поддержки об актуальности проекта в РОИВ Челябинской области и других регионов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Возможность передавать и делиться опытом нашей идеи/проекта на разных федеральных площадках по направлению социального развития и развития человеческого капитала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F BeauSans Pro SemiBold" pitchFamily="34" charset="-122"/>
              </a:rPr>
              <a:t>Включение</a:t>
            </a:r>
            <a:r>
              <a:rPr lang="ru-RU" sz="1600" dirty="0">
                <a:latin typeface="Arial"/>
                <a:ea typeface="PF BeauSans Pro SemiBold" pitchFamily="34" charset="-122"/>
              </a:rPr>
              <a:t> проработки жизненной ситуации «</a:t>
            </a:r>
            <a:r>
              <a:rPr lang="ru-RU" sz="1600" dirty="0" err="1">
                <a:latin typeface="Arial"/>
                <a:ea typeface="PF BeauSans Pro SemiBold" pitchFamily="34" charset="-122"/>
              </a:rPr>
              <a:t>Человекоцентричная</a:t>
            </a:r>
            <a:r>
              <a:rPr lang="ru-RU" sz="1600" dirty="0">
                <a:latin typeface="Arial"/>
                <a:ea typeface="PF BeauSans Pro SemiBold" pitchFamily="34" charset="-122"/>
              </a:rPr>
              <a:t> корпоративная среда в учреждениях здравоохранения» в работу РСУ в регионах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6" name="Прямоугольник: скругленные углы 19">
            <a:extLst>
              <a:ext uri="{FF2B5EF4-FFF2-40B4-BE49-F238E27FC236}">
                <a16:creationId xmlns:a16="http://schemas.microsoft.com/office/drawing/2014/main" id="{ACF88ECF-3D49-449C-A0C7-76F200F10FC2}"/>
              </a:ext>
            </a:extLst>
          </p:cNvPr>
          <p:cNvSpPr/>
          <p:nvPr/>
        </p:nvSpPr>
        <p:spPr>
          <a:xfrm>
            <a:off x="698807" y="2529741"/>
            <a:ext cx="3058509" cy="6673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Запрос на поддержку</a:t>
            </a:r>
          </a:p>
        </p:txBody>
      </p:sp>
      <p:sp>
        <p:nvSpPr>
          <p:cNvPr id="27" name="Овал 2">
            <a:extLst>
              <a:ext uri="{FF2B5EF4-FFF2-40B4-BE49-F238E27FC236}">
                <a16:creationId xmlns:a16="http://schemas.microsoft.com/office/drawing/2014/main" id="{64130939-A045-4764-82A6-A4EBD513D52B}"/>
              </a:ext>
            </a:extLst>
          </p:cNvPr>
          <p:cNvSpPr/>
          <p:nvPr/>
        </p:nvSpPr>
        <p:spPr>
          <a:xfrm>
            <a:off x="827485" y="340047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">
            <a:extLst>
              <a:ext uri="{FF2B5EF4-FFF2-40B4-BE49-F238E27FC236}">
                <a16:creationId xmlns:a16="http://schemas.microsoft.com/office/drawing/2014/main" id="{8D75A1B7-4FD8-4E80-B95A-EEAD7E735111}"/>
              </a:ext>
            </a:extLst>
          </p:cNvPr>
          <p:cNvSpPr/>
          <p:nvPr/>
        </p:nvSpPr>
        <p:spPr>
          <a:xfrm>
            <a:off x="822866" y="413923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">
            <a:extLst>
              <a:ext uri="{FF2B5EF4-FFF2-40B4-BE49-F238E27FC236}">
                <a16:creationId xmlns:a16="http://schemas.microsoft.com/office/drawing/2014/main" id="{EB097578-525C-4B3B-95D3-2F91A6A889CD}"/>
              </a:ext>
            </a:extLst>
          </p:cNvPr>
          <p:cNvSpPr/>
          <p:nvPr/>
        </p:nvSpPr>
        <p:spPr>
          <a:xfrm>
            <a:off x="822865" y="487799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">
            <a:extLst>
              <a:ext uri="{FF2B5EF4-FFF2-40B4-BE49-F238E27FC236}">
                <a16:creationId xmlns:a16="http://schemas.microsoft.com/office/drawing/2014/main" id="{356658CF-CAC5-4A97-B09B-8158515CE489}"/>
              </a:ext>
            </a:extLst>
          </p:cNvPr>
          <p:cNvSpPr/>
          <p:nvPr/>
        </p:nvSpPr>
        <p:spPr>
          <a:xfrm>
            <a:off x="822864" y="55733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F7F1F7-F9C0-441F-A833-48A7F4A4CF9E}"/>
              </a:ext>
            </a:extLst>
          </p:cNvPr>
          <p:cNvSpPr txBox="1"/>
          <p:nvPr/>
        </p:nvSpPr>
        <p:spPr>
          <a:xfrm>
            <a:off x="599090" y="1195770"/>
            <a:ext cx="686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Команда, информационные ресурсы</a:t>
            </a:r>
          </a:p>
          <a:p>
            <a:r>
              <a:rPr lang="ru-RU" dirty="0"/>
              <a:t>Сообщество экспертов 40 человек</a:t>
            </a:r>
          </a:p>
          <a:p>
            <a:r>
              <a:rPr lang="ru-RU" dirty="0"/>
              <a:t>Сообщество обученных волонтеров  роддомах -128 человек</a:t>
            </a:r>
          </a:p>
          <a:p>
            <a:r>
              <a:rPr lang="ru-RU" dirty="0"/>
              <a:t>Президентский грант на реализацию проекты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4110713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6134"/>
            <a:ext cx="12192000" cy="65318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0524" y="3824477"/>
            <a:ext cx="173101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Евгения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Ахметзянова,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-10" dirty="0">
                <a:latin typeface="Calibri"/>
                <a:cs typeface="Calibri"/>
              </a:rPr>
              <a:t>руководитель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проекта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3375" y="981053"/>
            <a:ext cx="10685145" cy="2626360"/>
            <a:chOff x="416051" y="969263"/>
            <a:chExt cx="10685145" cy="2626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340" y="1004315"/>
              <a:ext cx="2129028" cy="2130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0263" y="979931"/>
              <a:ext cx="2130552" cy="2130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051" y="969263"/>
              <a:ext cx="2625852" cy="26258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75050" y="3174238"/>
            <a:ext cx="158877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Calibri"/>
                <a:cs typeface="Calibri"/>
              </a:rPr>
              <a:t>Маргарита</a:t>
            </a:r>
            <a:r>
              <a:rPr sz="1050" b="1" spc="-5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Дик,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преподаватель-координатор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36556" y="3113659"/>
            <a:ext cx="2129027" cy="3289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Calibri"/>
                <a:cs typeface="Calibri"/>
              </a:rPr>
              <a:t>Алена</a:t>
            </a:r>
            <a:r>
              <a:rPr sz="1050" b="1" spc="-5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Чепиль,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000" spc="-5" dirty="0" err="1">
                <a:latin typeface="Calibri"/>
                <a:cs typeface="Calibri"/>
              </a:rPr>
              <a:t>Оуководитель</a:t>
            </a:r>
            <a:r>
              <a:rPr lang="ru-RU" sz="1000" spc="-5" dirty="0">
                <a:latin typeface="Calibri"/>
                <a:cs typeface="Calibri"/>
              </a:rPr>
              <a:t> АНО «Союз родителей»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2759" y="5726988"/>
            <a:ext cx="1360932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>
                <a:latin typeface="Calibri"/>
                <a:cs typeface="Calibri"/>
              </a:rPr>
              <a:t>Елена Юровских,</a:t>
            </a:r>
            <a:endParaRPr sz="11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spc="-5" dirty="0">
                <a:cs typeface="Calibri"/>
              </a:rPr>
              <a:t>куратор чата поддержки кормящих </a:t>
            </a:r>
            <a:r>
              <a:rPr lang="ru-RU" sz="1000" spc="-215" dirty="0">
                <a:cs typeface="Calibri"/>
              </a:rPr>
              <a:t> </a:t>
            </a:r>
            <a:r>
              <a:rPr lang="ru-RU" sz="1000" spc="-10" dirty="0">
                <a:cs typeface="Calibri"/>
              </a:rPr>
              <a:t>мам</a:t>
            </a:r>
            <a:endParaRPr lang="ru-RU" sz="1000" dirty="0"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4078" y="321640"/>
            <a:ext cx="30524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15" dirty="0">
                <a:latin typeface="Tahoma"/>
                <a:cs typeface="Tahoma"/>
              </a:rPr>
              <a:t>Команда</a:t>
            </a:r>
            <a:r>
              <a:rPr sz="2600" b="1" spc="-140" dirty="0">
                <a:latin typeface="Tahoma"/>
                <a:cs typeface="Tahoma"/>
              </a:rPr>
              <a:t> </a:t>
            </a:r>
            <a:r>
              <a:rPr sz="2600" b="1" spc="20" dirty="0">
                <a:latin typeface="Tahoma"/>
                <a:cs typeface="Tahoma"/>
              </a:rPr>
              <a:t>проекта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7900" y="3176291"/>
            <a:ext cx="2758440" cy="3289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Calibri"/>
                <a:cs typeface="Calibri"/>
              </a:rPr>
              <a:t>О</a:t>
            </a:r>
            <a:r>
              <a:rPr sz="1050" b="1" dirty="0">
                <a:latin typeface="Calibri"/>
                <a:cs typeface="Calibri"/>
              </a:rPr>
              <a:t>к</a:t>
            </a:r>
            <a:r>
              <a:rPr sz="1050" b="1" spc="-5" dirty="0">
                <a:latin typeface="Calibri"/>
                <a:cs typeface="Calibri"/>
              </a:rPr>
              <a:t>сан</a:t>
            </a:r>
            <a:r>
              <a:rPr sz="1050" b="1" dirty="0">
                <a:latin typeface="Calibri"/>
                <a:cs typeface="Calibri"/>
              </a:rPr>
              <a:t>а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Ки</a:t>
            </a:r>
            <a:r>
              <a:rPr sz="1050" b="1" spc="-5" dirty="0">
                <a:latin typeface="Calibri"/>
                <a:cs typeface="Calibri"/>
              </a:rPr>
              <a:t>р</a:t>
            </a:r>
            <a:r>
              <a:rPr sz="1050" b="1" dirty="0">
                <a:latin typeface="Calibri"/>
                <a:cs typeface="Calibri"/>
              </a:rPr>
              <a:t>ю</a:t>
            </a:r>
            <a:r>
              <a:rPr sz="1050" b="1" spc="-10" dirty="0">
                <a:latin typeface="Calibri"/>
                <a:cs typeface="Calibri"/>
              </a:rPr>
              <a:t>ш</a:t>
            </a:r>
            <a:r>
              <a:rPr sz="1050" b="1" dirty="0">
                <a:latin typeface="Calibri"/>
                <a:cs typeface="Calibri"/>
              </a:rPr>
              <a:t>ин</a:t>
            </a:r>
            <a:r>
              <a:rPr sz="1050" b="1" spc="-5" dirty="0">
                <a:latin typeface="Calibri"/>
                <a:cs typeface="Calibri"/>
              </a:rPr>
              <a:t>а</a:t>
            </a:r>
            <a:r>
              <a:rPr sz="1050" b="1" dirty="0">
                <a:latin typeface="Calibri"/>
                <a:cs typeface="Calibri"/>
              </a:rPr>
              <a:t>,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000" spc="-5" dirty="0">
                <a:latin typeface="Calibri"/>
                <a:cs typeface="Calibri"/>
              </a:rPr>
              <a:t>Основатель АНО «Союз родителей», автор проекта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6589" y="5726988"/>
            <a:ext cx="2075180" cy="341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>
                <a:latin typeface="Calibri"/>
                <a:cs typeface="Calibri"/>
              </a:rPr>
              <a:t>Анна Беспалова</a:t>
            </a:r>
            <a:r>
              <a:rPr sz="1050" b="1" spc="-5" dirty="0">
                <a:latin typeface="Calibri"/>
                <a:cs typeface="Calibri"/>
              </a:rPr>
              <a:t>, </a:t>
            </a:r>
            <a:endParaRPr lang="ru-RU" sz="1050" b="1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000" spc="-5" dirty="0">
                <a:latin typeface="Calibri"/>
                <a:cs typeface="Calibri"/>
              </a:rPr>
              <a:t>куратор проекта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7587" y="3576842"/>
            <a:ext cx="2130933" cy="209181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982582" y="5726988"/>
            <a:ext cx="1943100" cy="3289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Татьяна</a:t>
            </a:r>
            <a:r>
              <a:rPr sz="1050" b="1" spc="-4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Качалова,</a:t>
            </a:r>
            <a:endParaRPr sz="10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spc="-5" dirty="0">
                <a:latin typeface="Calibri"/>
                <a:cs typeface="Calibri"/>
              </a:rPr>
              <a:t>СММ менеджер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1019" y="563880"/>
            <a:ext cx="10568940" cy="5582920"/>
            <a:chOff x="541019" y="563880"/>
            <a:chExt cx="10568940" cy="558292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019" y="4783836"/>
              <a:ext cx="1360932" cy="1362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738615" y="569976"/>
              <a:ext cx="2365375" cy="93345"/>
            </a:xfrm>
            <a:custGeom>
              <a:avLst/>
              <a:gdLst/>
              <a:ahLst/>
              <a:cxnLst/>
              <a:rect l="l" t="t" r="r" b="b"/>
              <a:pathLst>
                <a:path w="2365375" h="93345">
                  <a:moveTo>
                    <a:pt x="235826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77470"/>
                  </a:lnTo>
                  <a:lnTo>
                    <a:pt x="0" y="85978"/>
                  </a:lnTo>
                  <a:lnTo>
                    <a:pt x="6984" y="92963"/>
                  </a:lnTo>
                  <a:lnTo>
                    <a:pt x="2358262" y="92963"/>
                  </a:lnTo>
                  <a:lnTo>
                    <a:pt x="2365248" y="85978"/>
                  </a:lnTo>
                  <a:lnTo>
                    <a:pt x="2365248" y="6985"/>
                  </a:lnTo>
                  <a:lnTo>
                    <a:pt x="23582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38615" y="569976"/>
              <a:ext cx="2365375" cy="93345"/>
            </a:xfrm>
            <a:custGeom>
              <a:avLst/>
              <a:gdLst/>
              <a:ahLst/>
              <a:cxnLst/>
              <a:rect l="l" t="t" r="r" b="b"/>
              <a:pathLst>
                <a:path w="2365375" h="93345">
                  <a:moveTo>
                    <a:pt x="0" y="77470"/>
                  </a:moveTo>
                  <a:lnTo>
                    <a:pt x="0" y="85978"/>
                  </a:lnTo>
                  <a:lnTo>
                    <a:pt x="6984" y="92963"/>
                  </a:lnTo>
                  <a:lnTo>
                    <a:pt x="15493" y="92963"/>
                  </a:lnTo>
                  <a:lnTo>
                    <a:pt x="2349754" y="92963"/>
                  </a:lnTo>
                  <a:lnTo>
                    <a:pt x="2358262" y="92963"/>
                  </a:lnTo>
                  <a:lnTo>
                    <a:pt x="2365248" y="85978"/>
                  </a:lnTo>
                  <a:lnTo>
                    <a:pt x="2365248" y="77470"/>
                  </a:lnTo>
                  <a:lnTo>
                    <a:pt x="2365248" y="15494"/>
                  </a:lnTo>
                  <a:lnTo>
                    <a:pt x="2365248" y="6985"/>
                  </a:lnTo>
                  <a:lnTo>
                    <a:pt x="2358262" y="0"/>
                  </a:lnTo>
                  <a:lnTo>
                    <a:pt x="2349754" y="0"/>
                  </a:lnTo>
                  <a:lnTo>
                    <a:pt x="15493" y="0"/>
                  </a:lnTo>
                  <a:lnTo>
                    <a:pt x="6984" y="0"/>
                  </a:lnTo>
                  <a:lnTo>
                    <a:pt x="0" y="6985"/>
                  </a:lnTo>
                  <a:lnTo>
                    <a:pt x="0" y="15494"/>
                  </a:lnTo>
                  <a:lnTo>
                    <a:pt x="0" y="7747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314B95-301F-44B1-99F7-054D8D413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142" y="3558369"/>
            <a:ext cx="2129028" cy="20941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3498BB-8774-4957-81A7-20494ACAE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664" y="3566899"/>
            <a:ext cx="1978771" cy="209412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DCE087-B47C-47BD-9509-3B824CE0A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4142" y="996401"/>
            <a:ext cx="2006715" cy="2121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0" y="0"/>
            <a:ext cx="12187555" cy="6858000"/>
            <a:chOff x="4570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0" y="0"/>
              <a:ext cx="6479413" cy="6857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7831" y="0"/>
              <a:ext cx="8964168" cy="685799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3029" y="762000"/>
            <a:ext cx="43059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5" dirty="0">
                <a:latin typeface="Tahoma"/>
                <a:cs typeface="Tahoma"/>
              </a:rPr>
              <a:t>Целевые</a:t>
            </a:r>
            <a:r>
              <a:rPr sz="2600" b="1" spc="-90" dirty="0">
                <a:latin typeface="Tahoma"/>
                <a:cs typeface="Tahoma"/>
              </a:rPr>
              <a:t> </a:t>
            </a:r>
            <a:r>
              <a:rPr sz="2600" b="1" spc="-100" dirty="0">
                <a:latin typeface="Tahoma"/>
                <a:cs typeface="Tahoma"/>
              </a:rPr>
              <a:t>группы</a:t>
            </a:r>
            <a:r>
              <a:rPr sz="2600" b="1" spc="-80" dirty="0">
                <a:latin typeface="Tahoma"/>
                <a:cs typeface="Tahoma"/>
              </a:rPr>
              <a:t> </a:t>
            </a:r>
            <a:r>
              <a:rPr sz="2600" b="1" spc="20" dirty="0">
                <a:latin typeface="Tahoma"/>
                <a:cs typeface="Tahoma"/>
              </a:rPr>
              <a:t>проекта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7727" y="1496936"/>
            <a:ext cx="5318186" cy="4434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2200" spc="-25" dirty="0">
                <a:latin typeface="Tahoma"/>
                <a:cs typeface="Tahoma"/>
              </a:rPr>
              <a:t>Будущие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родители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2200" spc="-25" dirty="0">
                <a:latin typeface="Tahoma"/>
                <a:cs typeface="Tahoma"/>
              </a:rPr>
              <a:t>Кормящие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10" dirty="0">
                <a:latin typeface="Tahoma"/>
                <a:cs typeface="Tahoma"/>
              </a:rPr>
              <a:t>мамы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tabLst>
                <a:tab pos="355600" algn="l"/>
              </a:tabLst>
            </a:pPr>
            <a:r>
              <a:rPr sz="2200" spc="110" dirty="0">
                <a:latin typeface="Tahoma"/>
                <a:cs typeface="Tahoma"/>
              </a:rPr>
              <a:t>Со</a:t>
            </a:r>
            <a:r>
              <a:rPr sz="2200" spc="95" dirty="0">
                <a:latin typeface="Tahoma"/>
                <a:cs typeface="Tahoma"/>
              </a:rPr>
              <a:t>т</a:t>
            </a:r>
            <a:r>
              <a:rPr sz="2200" spc="-15" dirty="0">
                <a:latin typeface="Tahoma"/>
                <a:cs typeface="Tahoma"/>
              </a:rPr>
              <a:t>руд</a:t>
            </a:r>
            <a:r>
              <a:rPr sz="2200" spc="-5" dirty="0">
                <a:latin typeface="Tahoma"/>
                <a:cs typeface="Tahoma"/>
              </a:rPr>
              <a:t>н</a:t>
            </a:r>
            <a:r>
              <a:rPr sz="2200" spc="-130" dirty="0">
                <a:latin typeface="Tahoma"/>
                <a:cs typeface="Tahoma"/>
              </a:rPr>
              <a:t>ики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50" dirty="0">
                <a:latin typeface="Tahoma"/>
                <a:cs typeface="Tahoma"/>
              </a:rPr>
              <a:t>ЛПУ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30" dirty="0">
                <a:latin typeface="Tahoma"/>
                <a:cs typeface="Tahoma"/>
              </a:rPr>
              <a:t>ро</a:t>
            </a:r>
            <a:r>
              <a:rPr sz="2200" spc="40" dirty="0">
                <a:latin typeface="Tahoma"/>
                <a:cs typeface="Tahoma"/>
              </a:rPr>
              <a:t>д</a:t>
            </a:r>
            <a:r>
              <a:rPr sz="2200" dirty="0">
                <a:latin typeface="Tahoma"/>
                <a:cs typeface="Tahoma"/>
              </a:rPr>
              <a:t>овс</a:t>
            </a:r>
            <a:r>
              <a:rPr sz="2200" spc="10" dirty="0">
                <a:latin typeface="Tahoma"/>
                <a:cs typeface="Tahoma"/>
              </a:rPr>
              <a:t>п</a:t>
            </a:r>
            <a:r>
              <a:rPr sz="2200" spc="40" dirty="0">
                <a:latin typeface="Tahoma"/>
                <a:cs typeface="Tahoma"/>
              </a:rPr>
              <a:t>о</a:t>
            </a:r>
            <a:r>
              <a:rPr sz="2200" spc="60" dirty="0">
                <a:latin typeface="Tahoma"/>
                <a:cs typeface="Tahoma"/>
              </a:rPr>
              <a:t>м</a:t>
            </a:r>
            <a:r>
              <a:rPr sz="2200" spc="-60" dirty="0">
                <a:latin typeface="Tahoma"/>
                <a:cs typeface="Tahoma"/>
              </a:rPr>
              <a:t>о</a:t>
            </a:r>
            <a:r>
              <a:rPr sz="2200" spc="-75" dirty="0">
                <a:latin typeface="Tahoma"/>
                <a:cs typeface="Tahoma"/>
              </a:rPr>
              <a:t>ж</a:t>
            </a:r>
            <a:r>
              <a:rPr sz="2200" spc="105" dirty="0">
                <a:latin typeface="Tahoma"/>
                <a:cs typeface="Tahoma"/>
              </a:rPr>
              <a:t>е</a:t>
            </a:r>
            <a:r>
              <a:rPr sz="2200" spc="-120" dirty="0">
                <a:latin typeface="Tahoma"/>
                <a:cs typeface="Tahoma"/>
              </a:rPr>
              <a:t>н</a:t>
            </a:r>
            <a:r>
              <a:rPr sz="2200" spc="-100" dirty="0">
                <a:latin typeface="Tahoma"/>
                <a:cs typeface="Tahoma"/>
              </a:rPr>
              <a:t>и</a:t>
            </a:r>
            <a:r>
              <a:rPr sz="2200" spc="-200" dirty="0">
                <a:latin typeface="Tahoma"/>
                <a:cs typeface="Tahoma"/>
              </a:rPr>
              <a:t>я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75" dirty="0">
                <a:latin typeface="Tahoma"/>
                <a:cs typeface="Tahoma"/>
              </a:rPr>
              <a:t>и  </a:t>
            </a:r>
            <a:r>
              <a:rPr sz="2200" spc="35" dirty="0">
                <a:latin typeface="Tahoma"/>
                <a:cs typeface="Tahoma"/>
              </a:rPr>
              <a:t>детства, </a:t>
            </a:r>
            <a:r>
              <a:rPr sz="2200" spc="-5" dirty="0">
                <a:latin typeface="Tahoma"/>
                <a:cs typeface="Tahoma"/>
              </a:rPr>
              <a:t>специалисты </a:t>
            </a:r>
            <a:r>
              <a:rPr sz="2200" spc="-120" dirty="0">
                <a:latin typeface="Tahoma"/>
                <a:cs typeface="Tahoma"/>
              </a:rPr>
              <a:t>и </a:t>
            </a:r>
            <a:r>
              <a:rPr sz="2200" spc="-50" dirty="0">
                <a:latin typeface="Tahoma"/>
                <a:cs typeface="Tahoma"/>
              </a:rPr>
              <a:t>волонтеры </a:t>
            </a:r>
            <a:r>
              <a:rPr sz="2200" spc="-165" dirty="0">
                <a:latin typeface="Tahoma"/>
                <a:cs typeface="Tahoma"/>
              </a:rPr>
              <a:t>в </a:t>
            </a:r>
            <a:r>
              <a:rPr sz="2200" spc="-630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теме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40" dirty="0">
                <a:latin typeface="Tahoma"/>
                <a:cs typeface="Tahoma"/>
              </a:rPr>
              <a:t>поддержки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30" dirty="0">
                <a:latin typeface="Tahoma"/>
                <a:cs typeface="Tahoma"/>
              </a:rPr>
              <a:t>материнства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120" dirty="0">
                <a:latin typeface="Tahoma"/>
                <a:cs typeface="Tahoma"/>
              </a:rPr>
              <a:t>и</a:t>
            </a:r>
            <a:endParaRPr sz="2200" dirty="0">
              <a:latin typeface="Tahoma"/>
              <a:cs typeface="Tahoma"/>
            </a:endParaRPr>
          </a:p>
          <a:p>
            <a:pPr marL="355600" algn="just">
              <a:lnSpc>
                <a:spcPct val="100000"/>
              </a:lnSpc>
            </a:pPr>
            <a:r>
              <a:rPr sz="2200" spc="-50" dirty="0">
                <a:latin typeface="Tahoma"/>
                <a:cs typeface="Tahoma"/>
              </a:rPr>
              <a:t>грудного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0" dirty="0">
                <a:latin typeface="Tahoma"/>
                <a:cs typeface="Tahoma"/>
              </a:rPr>
              <a:t>вскармливания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ahoma"/>
              <a:cs typeface="Tahoma"/>
            </a:endParaRPr>
          </a:p>
          <a:p>
            <a:pPr marL="12700" marR="136525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2200" spc="25" dirty="0">
                <a:latin typeface="Tahoma"/>
                <a:cs typeface="Tahoma"/>
              </a:rPr>
              <a:t>Семьи </a:t>
            </a:r>
            <a:r>
              <a:rPr sz="2200" spc="245" dirty="0">
                <a:latin typeface="Tahoma"/>
                <a:cs typeface="Tahoma"/>
              </a:rPr>
              <a:t>с </a:t>
            </a:r>
            <a:r>
              <a:rPr sz="2200" spc="-15" dirty="0">
                <a:latin typeface="Tahoma"/>
                <a:cs typeface="Tahoma"/>
              </a:rPr>
              <a:t>детьми </a:t>
            </a:r>
            <a:r>
              <a:rPr sz="2200" spc="25" dirty="0">
                <a:latin typeface="Tahoma"/>
                <a:cs typeface="Tahoma"/>
              </a:rPr>
              <a:t>до </a:t>
            </a:r>
            <a:r>
              <a:rPr sz="2200" spc="-114" dirty="0">
                <a:latin typeface="Tahoma"/>
                <a:cs typeface="Tahoma"/>
              </a:rPr>
              <a:t>3-х </a:t>
            </a:r>
            <a:r>
              <a:rPr sz="2200" spc="-50" dirty="0">
                <a:latin typeface="Tahoma"/>
                <a:cs typeface="Tahoma"/>
              </a:rPr>
              <a:t>лет, 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оказ</a:t>
            </a:r>
            <a:r>
              <a:rPr sz="2200" spc="5" dirty="0">
                <a:latin typeface="Tahoma"/>
                <a:cs typeface="Tahoma"/>
              </a:rPr>
              <a:t>а</a:t>
            </a:r>
            <a:r>
              <a:rPr sz="2200" spc="-95" dirty="0">
                <a:latin typeface="Tahoma"/>
                <a:cs typeface="Tahoma"/>
              </a:rPr>
              <a:t>в</a:t>
            </a:r>
            <a:r>
              <a:rPr sz="2200" spc="-130" dirty="0">
                <a:latin typeface="Tahoma"/>
                <a:cs typeface="Tahoma"/>
              </a:rPr>
              <a:t>ш</a:t>
            </a:r>
            <a:r>
              <a:rPr sz="2200" spc="75" dirty="0">
                <a:latin typeface="Tahoma"/>
                <a:cs typeface="Tahoma"/>
              </a:rPr>
              <a:t>ие</a:t>
            </a:r>
            <a:r>
              <a:rPr sz="2200" spc="65" dirty="0">
                <a:latin typeface="Tahoma"/>
                <a:cs typeface="Tahoma"/>
              </a:rPr>
              <a:t>с</a:t>
            </a:r>
            <a:r>
              <a:rPr sz="2200" spc="-200" dirty="0">
                <a:latin typeface="Tahoma"/>
                <a:cs typeface="Tahoma"/>
              </a:rPr>
              <a:t>я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165" dirty="0">
                <a:latin typeface="Tahoma"/>
                <a:cs typeface="Tahoma"/>
              </a:rPr>
              <a:t>в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трудной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175" dirty="0">
                <a:latin typeface="Tahoma"/>
                <a:cs typeface="Tahoma"/>
              </a:rPr>
              <a:t>ж</a:t>
            </a:r>
            <a:r>
              <a:rPr sz="2200" spc="-120" dirty="0">
                <a:latin typeface="Tahoma"/>
                <a:cs typeface="Tahoma"/>
              </a:rPr>
              <a:t>и</a:t>
            </a:r>
            <a:r>
              <a:rPr sz="2200" spc="-65" dirty="0">
                <a:latin typeface="Tahoma"/>
                <a:cs typeface="Tahoma"/>
              </a:rPr>
              <a:t>зненной  </a:t>
            </a:r>
            <a:r>
              <a:rPr sz="2200" spc="55" dirty="0">
                <a:latin typeface="Tahoma"/>
                <a:cs typeface="Tahoma"/>
              </a:rPr>
              <a:t>ситу</a:t>
            </a:r>
            <a:r>
              <a:rPr sz="2200" spc="65" dirty="0">
                <a:latin typeface="Tahoma"/>
                <a:cs typeface="Tahoma"/>
              </a:rPr>
              <a:t>а</a:t>
            </a:r>
            <a:r>
              <a:rPr sz="2200" spc="-70" dirty="0">
                <a:latin typeface="Tahoma"/>
                <a:cs typeface="Tahoma"/>
              </a:rPr>
              <a:t>ции,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165" dirty="0">
                <a:latin typeface="Tahoma"/>
                <a:cs typeface="Tahoma"/>
              </a:rPr>
              <a:t>в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35" dirty="0">
                <a:latin typeface="Tahoma"/>
                <a:cs typeface="Tahoma"/>
              </a:rPr>
              <a:t>то</a:t>
            </a:r>
            <a:r>
              <a:rPr sz="2200" spc="55" dirty="0">
                <a:latin typeface="Tahoma"/>
                <a:cs typeface="Tahoma"/>
              </a:rPr>
              <a:t>м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130" dirty="0">
                <a:latin typeface="Tahoma"/>
                <a:cs typeface="Tahoma"/>
              </a:rPr>
              <a:t>ч</a:t>
            </a:r>
            <a:r>
              <a:rPr sz="2200" spc="-40" dirty="0">
                <a:latin typeface="Tahoma"/>
                <a:cs typeface="Tahoma"/>
              </a:rPr>
              <a:t>исл</a:t>
            </a:r>
            <a:r>
              <a:rPr sz="2200" spc="100" dirty="0">
                <a:latin typeface="Tahoma"/>
                <a:cs typeface="Tahoma"/>
              </a:rPr>
              <a:t>е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пере</a:t>
            </a:r>
            <a:r>
              <a:rPr sz="2200" spc="60" dirty="0">
                <a:latin typeface="Tahoma"/>
                <a:cs typeface="Tahoma"/>
              </a:rPr>
              <a:t>с</a:t>
            </a:r>
            <a:r>
              <a:rPr sz="2200" spc="-45" dirty="0">
                <a:latin typeface="Tahoma"/>
                <a:cs typeface="Tahoma"/>
              </a:rPr>
              <a:t>еле</a:t>
            </a:r>
            <a:r>
              <a:rPr sz="2200" spc="-35" dirty="0">
                <a:latin typeface="Tahoma"/>
                <a:cs typeface="Tahoma"/>
              </a:rPr>
              <a:t>н</a:t>
            </a:r>
            <a:r>
              <a:rPr sz="2200" spc="-50" dirty="0">
                <a:latin typeface="Tahoma"/>
                <a:cs typeface="Tahoma"/>
              </a:rPr>
              <a:t>цы  </a:t>
            </a:r>
            <a:r>
              <a:rPr sz="2200" spc="-165" dirty="0">
                <a:latin typeface="Tahoma"/>
                <a:cs typeface="Tahoma"/>
              </a:rPr>
              <a:t>и</a:t>
            </a:r>
            <a:r>
              <a:rPr sz="2200" spc="-130" dirty="0">
                <a:latin typeface="Tahoma"/>
                <a:cs typeface="Tahoma"/>
              </a:rPr>
              <a:t>з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5" dirty="0">
                <a:latin typeface="Tahoma"/>
                <a:cs typeface="Tahoma"/>
              </a:rPr>
              <a:t>други</a:t>
            </a:r>
            <a:r>
              <a:rPr sz="2200" spc="-100" dirty="0">
                <a:latin typeface="Tahoma"/>
                <a:cs typeface="Tahoma"/>
              </a:rPr>
              <a:t>х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5" dirty="0">
                <a:latin typeface="Tahoma"/>
                <a:cs typeface="Tahoma"/>
              </a:rPr>
              <a:t>те</a:t>
            </a:r>
            <a:r>
              <a:rPr sz="2200" spc="75" dirty="0">
                <a:latin typeface="Tahoma"/>
                <a:cs typeface="Tahoma"/>
              </a:rPr>
              <a:t>р</a:t>
            </a:r>
            <a:r>
              <a:rPr sz="2200" spc="-35" dirty="0">
                <a:latin typeface="Tahoma"/>
                <a:cs typeface="Tahoma"/>
              </a:rPr>
              <a:t>р</a:t>
            </a:r>
            <a:r>
              <a:rPr sz="2200" spc="-25" dirty="0">
                <a:latin typeface="Tahoma"/>
                <a:cs typeface="Tahoma"/>
              </a:rPr>
              <a:t>и</a:t>
            </a:r>
            <a:r>
              <a:rPr sz="2200" spc="40" dirty="0">
                <a:latin typeface="Tahoma"/>
                <a:cs typeface="Tahoma"/>
              </a:rPr>
              <a:t>то</a:t>
            </a:r>
            <a:r>
              <a:rPr sz="2200" spc="55" dirty="0">
                <a:latin typeface="Tahoma"/>
                <a:cs typeface="Tahoma"/>
              </a:rPr>
              <a:t>р</a:t>
            </a:r>
            <a:r>
              <a:rPr sz="2200" spc="-125" dirty="0">
                <a:latin typeface="Tahoma"/>
                <a:cs typeface="Tahoma"/>
              </a:rPr>
              <a:t>ий</a:t>
            </a:r>
            <a:endParaRPr sz="22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0999" y="1557020"/>
            <a:ext cx="458724" cy="4587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802" y="2282145"/>
            <a:ext cx="458724" cy="458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2390" y="2995146"/>
            <a:ext cx="458724" cy="458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2390" y="4682719"/>
            <a:ext cx="458724" cy="458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8C50DB-3782-4B34-B3CC-76C79083F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3812"/>
            <a:ext cx="6093341" cy="6857995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FB10C25-FDAC-457C-AB38-66FA8A25E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1252" y="-29212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5405755" cy="63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Мероприятие</a:t>
            </a:r>
            <a:r>
              <a:rPr spc="-175" dirty="0"/>
              <a:t> </a:t>
            </a:r>
            <a:r>
              <a:rPr spc="-165" dirty="0"/>
              <a:t>1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уровень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знаний</a:t>
            </a:r>
            <a:r>
              <a:rPr b="1" spc="-15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компетенций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008380"/>
            <a:ext cx="6849109" cy="362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04495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solidFill>
                  <a:srgbClr val="6F2F9F"/>
                </a:solidFill>
                <a:latin typeface="Tahoma"/>
                <a:cs typeface="Tahoma"/>
              </a:rPr>
              <a:t>у</a:t>
            </a:r>
            <a:r>
              <a:rPr sz="2000" b="1" spc="-2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Tahoma"/>
                <a:cs typeface="Tahoma"/>
              </a:rPr>
              <a:t>сотруднико</a:t>
            </a: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в</a:t>
            </a:r>
            <a:r>
              <a:rPr sz="2000" b="1" spc="-5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165" dirty="0">
                <a:solidFill>
                  <a:srgbClr val="6F2F9F"/>
                </a:solidFill>
                <a:latin typeface="Tahoma"/>
                <a:cs typeface="Tahoma"/>
              </a:rPr>
              <a:t>ЛП</a:t>
            </a:r>
            <a:r>
              <a:rPr sz="2000" b="1" spc="-55" dirty="0">
                <a:solidFill>
                  <a:srgbClr val="6F2F9F"/>
                </a:solidFill>
                <a:latin typeface="Tahoma"/>
                <a:cs typeface="Tahoma"/>
              </a:rPr>
              <a:t>У</a:t>
            </a:r>
            <a:r>
              <a:rPr sz="2000" b="1" spc="-3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6F2F9F"/>
                </a:solidFill>
                <a:latin typeface="Tahoma"/>
                <a:cs typeface="Tahoma"/>
              </a:rPr>
              <a:t>родовспом</a:t>
            </a:r>
            <a:r>
              <a:rPr sz="2000" b="1" spc="20" dirty="0">
                <a:solidFill>
                  <a:srgbClr val="6F2F9F"/>
                </a:solidFill>
                <a:latin typeface="Tahoma"/>
                <a:cs typeface="Tahoma"/>
              </a:rPr>
              <a:t>о</a:t>
            </a:r>
            <a:r>
              <a:rPr sz="2000" b="1" spc="-170" dirty="0">
                <a:solidFill>
                  <a:srgbClr val="6F2F9F"/>
                </a:solidFill>
                <a:latin typeface="Tahoma"/>
                <a:cs typeface="Tahoma"/>
              </a:rPr>
              <a:t>ж</a:t>
            </a:r>
            <a:r>
              <a:rPr sz="2000" b="1" spc="-75" dirty="0">
                <a:solidFill>
                  <a:srgbClr val="6F2F9F"/>
                </a:solidFill>
                <a:latin typeface="Tahoma"/>
                <a:cs typeface="Tahoma"/>
              </a:rPr>
              <a:t>ени</a:t>
            </a:r>
            <a:r>
              <a:rPr sz="2000" b="1" spc="-70" dirty="0">
                <a:solidFill>
                  <a:srgbClr val="6F2F9F"/>
                </a:solidFill>
                <a:latin typeface="Tahoma"/>
                <a:cs typeface="Tahoma"/>
              </a:rPr>
              <a:t>я </a:t>
            </a:r>
            <a:r>
              <a:rPr sz="2000" b="1" spc="-105" dirty="0">
                <a:solidFill>
                  <a:srgbClr val="6F2F9F"/>
                </a:solidFill>
                <a:latin typeface="Tahoma"/>
                <a:cs typeface="Tahoma"/>
              </a:rPr>
              <a:t>и</a:t>
            </a:r>
            <a:r>
              <a:rPr sz="2000" b="1" spc="-2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6F2F9F"/>
                </a:solidFill>
                <a:latin typeface="Tahoma"/>
                <a:cs typeface="Tahoma"/>
              </a:rPr>
              <a:t>детст</a:t>
            </a:r>
            <a:r>
              <a:rPr sz="2000" b="1" spc="35" dirty="0">
                <a:solidFill>
                  <a:srgbClr val="6F2F9F"/>
                </a:solidFill>
                <a:latin typeface="Tahoma"/>
                <a:cs typeface="Tahoma"/>
              </a:rPr>
              <a:t>в</a:t>
            </a:r>
            <a:r>
              <a:rPr sz="2000" b="1" spc="114" dirty="0">
                <a:solidFill>
                  <a:srgbClr val="6F2F9F"/>
                </a:solidFill>
                <a:latin typeface="Tahoma"/>
                <a:cs typeface="Tahoma"/>
              </a:rPr>
              <a:t>а</a:t>
            </a:r>
            <a:r>
              <a:rPr sz="2000" b="1" spc="-65" dirty="0">
                <a:solidFill>
                  <a:srgbClr val="6F2F9F"/>
                </a:solidFill>
                <a:latin typeface="Tahoma"/>
                <a:cs typeface="Tahoma"/>
              </a:rPr>
              <a:t>,  </a:t>
            </a:r>
            <a:r>
              <a:rPr sz="2000" b="1" spc="5" dirty="0">
                <a:solidFill>
                  <a:srgbClr val="6F2F9F"/>
                </a:solidFill>
                <a:latin typeface="Tahoma"/>
                <a:cs typeface="Tahoma"/>
              </a:rPr>
              <a:t>специалистов </a:t>
            </a:r>
            <a:r>
              <a:rPr sz="2000" b="1" spc="-100" dirty="0">
                <a:solidFill>
                  <a:srgbClr val="6F2F9F"/>
                </a:solidFill>
                <a:latin typeface="Tahoma"/>
                <a:cs typeface="Tahoma"/>
              </a:rPr>
              <a:t>и </a:t>
            </a:r>
            <a:r>
              <a:rPr sz="2000" b="1" spc="-30" dirty="0">
                <a:solidFill>
                  <a:srgbClr val="6F2F9F"/>
                </a:solidFill>
                <a:latin typeface="Tahoma"/>
                <a:cs typeface="Tahoma"/>
              </a:rPr>
              <a:t>волонтеров </a:t>
            </a:r>
            <a:r>
              <a:rPr sz="2000" b="1" spc="-145" dirty="0">
                <a:solidFill>
                  <a:srgbClr val="6F2F9F"/>
                </a:solidFill>
                <a:latin typeface="Tahoma"/>
                <a:cs typeface="Tahoma"/>
              </a:rPr>
              <a:t>в </a:t>
            </a:r>
            <a:r>
              <a:rPr sz="2000" b="1" spc="65" dirty="0">
                <a:solidFill>
                  <a:srgbClr val="6F2F9F"/>
                </a:solidFill>
                <a:latin typeface="Tahoma"/>
                <a:cs typeface="Tahoma"/>
              </a:rPr>
              <a:t>теме </a:t>
            </a:r>
            <a:r>
              <a:rPr sz="2000" b="1" spc="-35" dirty="0">
                <a:solidFill>
                  <a:srgbClr val="6F2F9F"/>
                </a:solidFill>
                <a:latin typeface="Tahoma"/>
                <a:cs typeface="Tahoma"/>
              </a:rPr>
              <a:t>поддержки </a:t>
            </a:r>
            <a:r>
              <a:rPr sz="2000" b="1" spc="-3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6F2F9F"/>
                </a:solidFill>
                <a:latin typeface="Tahoma"/>
                <a:cs typeface="Tahoma"/>
              </a:rPr>
              <a:t>матери</a:t>
            </a: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нст</a:t>
            </a:r>
            <a:r>
              <a:rPr sz="2000" b="1" spc="-10" dirty="0">
                <a:solidFill>
                  <a:srgbClr val="6F2F9F"/>
                </a:solidFill>
                <a:latin typeface="Tahoma"/>
                <a:cs typeface="Tahoma"/>
              </a:rPr>
              <a:t>в</a:t>
            </a:r>
            <a:r>
              <a:rPr sz="2000" b="1" spc="125" dirty="0">
                <a:solidFill>
                  <a:srgbClr val="6F2F9F"/>
                </a:solidFill>
                <a:latin typeface="Tahoma"/>
                <a:cs typeface="Tahoma"/>
              </a:rPr>
              <a:t>а</a:t>
            </a:r>
            <a:r>
              <a:rPr sz="2000" b="1" spc="-1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6F2F9F"/>
                </a:solidFill>
                <a:latin typeface="Tahoma"/>
                <a:cs typeface="Tahoma"/>
              </a:rPr>
              <a:t>и</a:t>
            </a:r>
            <a:r>
              <a:rPr sz="2000" b="1" spc="-4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6F2F9F"/>
                </a:solidFill>
                <a:latin typeface="Tahoma"/>
                <a:cs typeface="Tahoma"/>
              </a:rPr>
              <a:t>грудног</a:t>
            </a:r>
            <a:r>
              <a:rPr sz="2000" b="1" spc="45" dirty="0">
                <a:solidFill>
                  <a:srgbClr val="6F2F9F"/>
                </a:solidFill>
                <a:latin typeface="Tahoma"/>
                <a:cs typeface="Tahoma"/>
              </a:rPr>
              <a:t>о</a:t>
            </a:r>
            <a:r>
              <a:rPr sz="2000" b="1" spc="-4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6F2F9F"/>
                </a:solidFill>
                <a:latin typeface="Tahoma"/>
                <a:cs typeface="Tahoma"/>
              </a:rPr>
              <a:t>вскармли</a:t>
            </a:r>
            <a:r>
              <a:rPr sz="2000" b="1" spc="-40" dirty="0">
                <a:solidFill>
                  <a:srgbClr val="6F2F9F"/>
                </a:solidFill>
                <a:latin typeface="Tahoma"/>
                <a:cs typeface="Tahoma"/>
              </a:rPr>
              <a:t>в</a:t>
            </a:r>
            <a:r>
              <a:rPr sz="2000" b="1" spc="-30" dirty="0">
                <a:solidFill>
                  <a:srgbClr val="6F2F9F"/>
                </a:solidFill>
                <a:latin typeface="Tahoma"/>
                <a:cs typeface="Tahoma"/>
              </a:rPr>
              <a:t>ан</a:t>
            </a:r>
            <a:r>
              <a:rPr sz="2000" b="1" spc="-35" dirty="0">
                <a:solidFill>
                  <a:srgbClr val="6F2F9F"/>
                </a:solidFill>
                <a:latin typeface="Tahoma"/>
                <a:cs typeface="Tahoma"/>
              </a:rPr>
              <a:t>и</a:t>
            </a:r>
            <a:r>
              <a:rPr sz="2000" b="1" spc="-175" dirty="0">
                <a:solidFill>
                  <a:srgbClr val="6F2F9F"/>
                </a:solidFill>
                <a:latin typeface="Tahoma"/>
                <a:cs typeface="Tahoma"/>
              </a:rPr>
              <a:t>я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910"/>
              </a:spcBef>
            </a:pPr>
            <a:r>
              <a:rPr sz="1600" spc="-135" dirty="0">
                <a:latin typeface="Verdana"/>
                <a:cs typeface="Verdana"/>
              </a:rPr>
              <a:t>1 </a:t>
            </a:r>
            <a:r>
              <a:rPr sz="1600" spc="-50" dirty="0">
                <a:latin typeface="Verdana"/>
                <a:cs typeface="Verdana"/>
              </a:rPr>
              <a:t>поток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20" dirty="0">
                <a:latin typeface="Verdana"/>
                <a:cs typeface="Verdana"/>
              </a:rPr>
              <a:t>Школа </a:t>
            </a:r>
            <a:r>
              <a:rPr sz="1600" spc="-40" dirty="0">
                <a:latin typeface="Verdana"/>
                <a:cs typeface="Verdana"/>
              </a:rPr>
              <a:t>волонтеров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5" dirty="0">
                <a:latin typeface="Verdana"/>
                <a:cs typeface="Verdana"/>
              </a:rPr>
              <a:t>поддержку </a:t>
            </a:r>
            <a:r>
              <a:rPr sz="1600" spc="-40" dirty="0">
                <a:latin typeface="Verdana"/>
                <a:cs typeface="Verdana"/>
              </a:rPr>
              <a:t>грудного </a:t>
            </a:r>
            <a:r>
              <a:rPr sz="1600" spc="-25" dirty="0">
                <a:latin typeface="Verdana"/>
                <a:cs typeface="Verdana"/>
              </a:rPr>
              <a:t>вскармливания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Челябинске.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Обучение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2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этапа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20" dirty="0">
                <a:latin typeface="Verdana"/>
                <a:cs typeface="Verdana"/>
              </a:rPr>
              <a:t>–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онлайн-обучение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4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недели,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офлай</a:t>
            </a:r>
            <a:r>
              <a:rPr sz="1600" spc="55" dirty="0">
                <a:latin typeface="Verdana"/>
                <a:cs typeface="Verdana"/>
              </a:rPr>
              <a:t>н</a:t>
            </a:r>
            <a:r>
              <a:rPr sz="1600" spc="-204" dirty="0">
                <a:latin typeface="Verdana"/>
                <a:cs typeface="Verdana"/>
              </a:rPr>
              <a:t>-</a:t>
            </a:r>
            <a:r>
              <a:rPr sz="1600" spc="10" dirty="0">
                <a:latin typeface="Verdana"/>
                <a:cs typeface="Verdana"/>
              </a:rPr>
              <a:t>пр</a:t>
            </a:r>
            <a:r>
              <a:rPr sz="1600" spc="-50" dirty="0">
                <a:latin typeface="Verdana"/>
                <a:cs typeface="Verdana"/>
              </a:rPr>
              <a:t>актик</a:t>
            </a:r>
            <a:r>
              <a:rPr sz="1600" spc="-45" dirty="0">
                <a:latin typeface="Verdana"/>
                <a:cs typeface="Verdana"/>
              </a:rPr>
              <a:t>а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3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часа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ро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-40" dirty="0">
                <a:latin typeface="Verdana"/>
                <a:cs typeface="Verdana"/>
              </a:rPr>
              <a:t>д</a:t>
            </a:r>
            <a:r>
              <a:rPr sz="1600" spc="150" dirty="0">
                <a:latin typeface="Verdana"/>
                <a:cs typeface="Verdana"/>
              </a:rPr>
              <a:t>оме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пр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15" dirty="0">
                <a:latin typeface="Verdana"/>
                <a:cs typeface="Verdana"/>
              </a:rPr>
              <a:t>по</a:t>
            </a:r>
            <a:r>
              <a:rPr sz="1600" spc="-20" dirty="0">
                <a:latin typeface="Verdana"/>
                <a:cs typeface="Verdana"/>
              </a:rPr>
              <a:t>д</a:t>
            </a:r>
            <a:r>
              <a:rPr sz="1600" spc="-15" dirty="0">
                <a:latin typeface="Verdana"/>
                <a:cs typeface="Verdana"/>
              </a:rPr>
              <a:t>ават</a:t>
            </a:r>
            <a:r>
              <a:rPr sz="1600" spc="-25" dirty="0">
                <a:latin typeface="Verdana"/>
                <a:cs typeface="Verdana"/>
              </a:rPr>
              <a:t>е</a:t>
            </a:r>
            <a:r>
              <a:rPr sz="1600" spc="80" dirty="0">
                <a:latin typeface="Verdana"/>
                <a:cs typeface="Verdana"/>
              </a:rPr>
              <a:t>ле</a:t>
            </a:r>
            <a:r>
              <a:rPr sz="1600" spc="95" dirty="0">
                <a:latin typeface="Verdana"/>
                <a:cs typeface="Verdana"/>
              </a:rPr>
              <a:t>м</a:t>
            </a:r>
            <a:r>
              <a:rPr sz="1600" spc="-140" dirty="0">
                <a:latin typeface="Verdana"/>
                <a:cs typeface="Verdana"/>
              </a:rPr>
              <a:t>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50" dirty="0">
                <a:latin typeface="Verdana"/>
                <a:cs typeface="Verdana"/>
              </a:rPr>
              <a:t>в  </a:t>
            </a:r>
            <a:r>
              <a:rPr sz="1600" spc="35" dirty="0">
                <a:latin typeface="Verdana"/>
                <a:cs typeface="Verdana"/>
              </a:rPr>
              <a:t>котором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приняли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успешнокормящие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125" dirty="0">
                <a:latin typeface="Verdana"/>
                <a:cs typeface="Verdana"/>
              </a:rPr>
              <a:t>мамы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опытом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кормления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грудью </a:t>
            </a:r>
            <a:r>
              <a:rPr sz="1600" spc="-60" dirty="0">
                <a:latin typeface="Verdana"/>
                <a:cs typeface="Verdana"/>
              </a:rPr>
              <a:t>от </a:t>
            </a:r>
            <a:r>
              <a:rPr sz="1600" spc="-135" dirty="0">
                <a:latin typeface="Verdana"/>
                <a:cs typeface="Verdana"/>
              </a:rPr>
              <a:t>1 </a:t>
            </a:r>
            <a:r>
              <a:rPr sz="1600" spc="-35" dirty="0">
                <a:latin typeface="Verdana"/>
                <a:cs typeface="Verdana"/>
              </a:rPr>
              <a:t>года. </a:t>
            </a:r>
            <a:r>
              <a:rPr sz="1600" spc="-10" dirty="0">
                <a:latin typeface="Verdana"/>
                <a:cs typeface="Verdana"/>
              </a:rPr>
              <a:t>Обучение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spc="60" dirty="0">
                <a:latin typeface="Verdana"/>
                <a:cs typeface="Verdana"/>
              </a:rPr>
              <a:t>сокращенному </a:t>
            </a:r>
            <a:r>
              <a:rPr sz="1600" spc="-15" dirty="0">
                <a:latin typeface="Verdana"/>
                <a:cs typeface="Verdana"/>
              </a:rPr>
              <a:t>курсу </a:t>
            </a:r>
            <a:r>
              <a:rPr sz="1600" spc="-45" dirty="0">
                <a:latin typeface="Verdana"/>
                <a:cs typeface="Verdana"/>
              </a:rPr>
              <a:t>ВОЗ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гру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90" dirty="0">
                <a:latin typeface="Verdana"/>
                <a:cs typeface="Verdana"/>
              </a:rPr>
              <a:t>ому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вскар</a:t>
            </a:r>
            <a:r>
              <a:rPr sz="1600" spc="65" dirty="0">
                <a:latin typeface="Verdana"/>
                <a:cs typeface="Verdana"/>
              </a:rPr>
              <a:t>м</a:t>
            </a:r>
            <a:r>
              <a:rPr sz="1600" spc="-65" dirty="0">
                <a:latin typeface="Verdana"/>
                <a:cs typeface="Verdana"/>
              </a:rPr>
              <a:t>лива</a:t>
            </a:r>
            <a:r>
              <a:rPr sz="1600" spc="-55" dirty="0">
                <a:latin typeface="Verdana"/>
                <a:cs typeface="Verdana"/>
              </a:rPr>
              <a:t>н</a:t>
            </a:r>
            <a:r>
              <a:rPr sz="1600" spc="-30" dirty="0">
                <a:latin typeface="Verdana"/>
                <a:cs typeface="Verdana"/>
              </a:rPr>
              <a:t>ию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18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часо</a:t>
            </a:r>
            <a:r>
              <a:rPr sz="1600" spc="-20" dirty="0">
                <a:latin typeface="Verdana"/>
                <a:cs typeface="Verdana"/>
              </a:rPr>
              <a:t>в</a:t>
            </a:r>
            <a:r>
              <a:rPr sz="1600" spc="-145" dirty="0">
                <a:latin typeface="Verdana"/>
                <a:cs typeface="Verdana"/>
              </a:rPr>
              <a:t>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</a:t>
            </a:r>
            <a:r>
              <a:rPr sz="1600" spc="40" dirty="0">
                <a:latin typeface="Verdana"/>
                <a:cs typeface="Verdana"/>
              </a:rPr>
              <a:t>ре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dirty="0">
                <a:latin typeface="Verdana"/>
                <a:cs typeface="Verdana"/>
              </a:rPr>
              <a:t>азн</a:t>
            </a:r>
            <a:r>
              <a:rPr sz="1600" spc="5" dirty="0">
                <a:latin typeface="Verdana"/>
                <a:cs typeface="Verdana"/>
              </a:rPr>
              <a:t>а</a:t>
            </a:r>
            <a:r>
              <a:rPr sz="1600" spc="-75" dirty="0">
                <a:latin typeface="Verdana"/>
                <a:cs typeface="Verdana"/>
              </a:rPr>
              <a:t>ченн</a:t>
            </a:r>
            <a:r>
              <a:rPr sz="1600" spc="-125" dirty="0">
                <a:latin typeface="Verdana"/>
                <a:cs typeface="Verdana"/>
              </a:rPr>
              <a:t>ый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-150" dirty="0">
                <a:latin typeface="Verdana"/>
                <a:cs typeface="Verdana"/>
              </a:rPr>
              <a:t>ля  </a:t>
            </a:r>
            <a:r>
              <a:rPr sz="1600" spc="25" dirty="0">
                <a:latin typeface="Verdana"/>
                <a:cs typeface="Verdana"/>
              </a:rPr>
              <a:t>среднего </a:t>
            </a:r>
            <a:r>
              <a:rPr sz="1600" spc="15" dirty="0">
                <a:latin typeface="Verdana"/>
                <a:cs typeface="Verdana"/>
              </a:rPr>
              <a:t>медицинского </a:t>
            </a:r>
            <a:r>
              <a:rPr sz="1600" spc="25" dirty="0">
                <a:latin typeface="Verdana"/>
                <a:cs typeface="Verdana"/>
              </a:rPr>
              <a:t>персонала. </a:t>
            </a:r>
            <a:r>
              <a:rPr sz="1600" spc="180" dirty="0">
                <a:latin typeface="Verdana"/>
                <a:cs typeface="Verdana"/>
              </a:rPr>
              <a:t>С </a:t>
            </a:r>
            <a:r>
              <a:rPr sz="1600" spc="-10" dirty="0">
                <a:latin typeface="Verdana"/>
                <a:cs typeface="Verdana"/>
              </a:rPr>
              <a:t>проверкой </a:t>
            </a:r>
            <a:r>
              <a:rPr sz="1600" spc="-45" dirty="0">
                <a:latin typeface="Verdana"/>
                <a:cs typeface="Verdana"/>
              </a:rPr>
              <a:t>знаний </a:t>
            </a:r>
            <a:r>
              <a:rPr sz="1600" spc="30" dirty="0">
                <a:latin typeface="Verdana"/>
                <a:cs typeface="Verdana"/>
              </a:rPr>
              <a:t>после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каждого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модуля.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Онлайн-обучение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площадке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PruffMe.</a:t>
            </a:r>
            <a:endParaRPr sz="1600" dirty="0">
              <a:latin typeface="Verdana"/>
              <a:cs typeface="Verdana"/>
            </a:endParaRPr>
          </a:p>
          <a:p>
            <a:pPr marL="12700" marR="132715">
              <a:lnSpc>
                <a:spcPct val="100000"/>
              </a:lnSpc>
              <a:spcBef>
                <a:spcPts val="5"/>
              </a:spcBef>
            </a:pPr>
            <a:r>
              <a:rPr sz="1600" spc="-40" dirty="0">
                <a:latin typeface="Verdana"/>
                <a:cs typeface="Verdana"/>
              </a:rPr>
              <a:t>Практика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ОПЦ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Челябинска.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Количество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участников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1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потока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не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95" dirty="0">
                <a:latin typeface="Verdana"/>
                <a:cs typeface="Verdana"/>
              </a:rPr>
              <a:t>менее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20.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43928" y="461772"/>
            <a:ext cx="5053330" cy="5648960"/>
            <a:chOff x="7043928" y="461772"/>
            <a:chExt cx="5053330" cy="56489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3928" y="2967278"/>
              <a:ext cx="5052822" cy="3143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8352" y="3311651"/>
              <a:ext cx="4379976" cy="24704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1332" y="461772"/>
              <a:ext cx="3576066" cy="2850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5756" y="806196"/>
              <a:ext cx="2903220" cy="2177795"/>
            </a:xfrm>
            <a:prstGeom prst="rect">
              <a:avLst/>
            </a:prstGeom>
          </p:spPr>
        </p:pic>
      </p:grpSp>
      <p:pic>
        <p:nvPicPr>
          <p:cNvPr id="13" name="Picture 5">
            <a:extLst>
              <a:ext uri="{FF2B5EF4-FFF2-40B4-BE49-F238E27FC236}">
                <a16:creationId xmlns:a16="http://schemas.microsoft.com/office/drawing/2014/main" id="{64B571B7-54CB-4275-A011-9CF4ACF72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8573135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Мероприятие</a:t>
            </a:r>
            <a:r>
              <a:rPr spc="-175" dirty="0"/>
              <a:t> </a:t>
            </a:r>
            <a:r>
              <a:rPr spc="-165" dirty="0"/>
              <a:t>2</a:t>
            </a:r>
          </a:p>
          <a:p>
            <a:pPr marL="12700" marR="5080">
              <a:lnSpc>
                <a:spcPct val="98500"/>
              </a:lnSpc>
              <a:spcBef>
                <a:spcPts val="45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уровень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знаний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компетенций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у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сотрудников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ЛПУ </a:t>
            </a:r>
            <a:r>
              <a:rPr b="1" spc="-120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родовспоможения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35" dirty="0">
                <a:latin typeface="Tahoma"/>
                <a:cs typeface="Tahoma"/>
              </a:rPr>
              <a:t>детства,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5" dirty="0">
                <a:latin typeface="Tahoma"/>
                <a:cs typeface="Tahoma"/>
              </a:rPr>
              <a:t>специалистов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волонтеров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45" dirty="0">
                <a:latin typeface="Tahoma"/>
                <a:cs typeface="Tahoma"/>
              </a:rPr>
              <a:t>в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60" dirty="0">
                <a:latin typeface="Tahoma"/>
                <a:cs typeface="Tahoma"/>
              </a:rPr>
              <a:t>теме </a:t>
            </a:r>
            <a:r>
              <a:rPr b="1" spc="-57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поддержки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30" dirty="0">
                <a:latin typeface="Tahoma"/>
                <a:cs typeface="Tahoma"/>
              </a:rPr>
              <a:t>материнства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100" dirty="0">
                <a:latin typeface="Tahoma"/>
                <a:cs typeface="Tahoma"/>
              </a:rPr>
              <a:t>и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грудного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вскармливания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862073"/>
            <a:ext cx="9218295" cy="1238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05"/>
              </a:spcBef>
            </a:pPr>
            <a:r>
              <a:rPr sz="1600" spc="10" dirty="0">
                <a:latin typeface="Verdana"/>
                <a:cs typeface="Verdana"/>
              </a:rPr>
              <a:t>Разработка </a:t>
            </a:r>
            <a:r>
              <a:rPr sz="1600" spc="-35" dirty="0">
                <a:latin typeface="Verdana"/>
                <a:cs typeface="Verdana"/>
              </a:rPr>
              <a:t>дизайна, производство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45" dirty="0">
                <a:latin typeface="Verdana"/>
                <a:cs typeface="Verdana"/>
              </a:rPr>
              <a:t>распространение </a:t>
            </a:r>
            <a:r>
              <a:rPr sz="1600" spc="5" dirty="0">
                <a:latin typeface="Verdana"/>
                <a:cs typeface="Verdana"/>
              </a:rPr>
              <a:t>справочно-информационных 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материалов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ЛПУ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родовспоможения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детства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по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партнерам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теме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семьи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детства: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буклеты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dirty="0">
                <a:latin typeface="Verdana"/>
                <a:cs typeface="Verdana"/>
              </a:rPr>
              <a:t>грудному </a:t>
            </a:r>
            <a:r>
              <a:rPr sz="1600" spc="-15" dirty="0">
                <a:latin typeface="Verdana"/>
                <a:cs typeface="Verdana"/>
              </a:rPr>
              <a:t>вскармливанию, </a:t>
            </a:r>
            <a:r>
              <a:rPr sz="1600" spc="-80" dirty="0">
                <a:latin typeface="Verdana"/>
                <a:cs typeface="Verdana"/>
              </a:rPr>
              <a:t>буклеты </a:t>
            </a:r>
            <a:r>
              <a:rPr sz="1600" spc="70" dirty="0">
                <a:latin typeface="Verdana"/>
                <a:cs typeface="Verdana"/>
              </a:rPr>
              <a:t>маршрута </a:t>
            </a:r>
            <a:r>
              <a:rPr sz="1600" spc="10" dirty="0">
                <a:latin typeface="Verdana"/>
                <a:cs typeface="Verdana"/>
              </a:rPr>
              <a:t>будущей </a:t>
            </a:r>
            <a:r>
              <a:rPr sz="1600" spc="30" dirty="0">
                <a:latin typeface="Verdana"/>
                <a:cs typeface="Verdana"/>
              </a:rPr>
              <a:t>семьи, </a:t>
            </a:r>
            <a:r>
              <a:rPr sz="1600" spc="-15" dirty="0">
                <a:latin typeface="Verdana"/>
                <a:cs typeface="Verdana"/>
              </a:rPr>
              <a:t>молочные </a:t>
            </a:r>
            <a:r>
              <a:rPr sz="1600" spc="-10" dirty="0">
                <a:latin typeface="Verdana"/>
                <a:cs typeface="Verdana"/>
              </a:rPr>
              <a:t> календари,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30" dirty="0">
                <a:latin typeface="Verdana"/>
                <a:cs typeface="Verdana"/>
              </a:rPr>
              <a:t>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также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производство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футболок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фирменной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символикой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30" dirty="0">
                <a:latin typeface="Verdana"/>
                <a:cs typeface="Verdana"/>
              </a:rPr>
              <a:t>для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волонтеров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роддомах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амбассадоров.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1152" y="3648455"/>
            <a:ext cx="8720328" cy="2810256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7A33836-B9D4-4D00-B86D-0DA93A2DD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Мероприятие</a:t>
            </a:r>
            <a:r>
              <a:rPr spc="-175" dirty="0"/>
              <a:t> </a:t>
            </a:r>
            <a:r>
              <a:rPr spc="-165" dirty="0"/>
              <a:t>3</a:t>
            </a: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качество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жизни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здоровья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матери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ребенка,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удовлетворенность </a:t>
            </a:r>
            <a:r>
              <a:rPr b="1" spc="-57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женщин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своим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20" dirty="0">
                <a:latin typeface="Tahoma"/>
                <a:cs typeface="Tahoma"/>
              </a:rPr>
              <a:t>материнством,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снизить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социальную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напряженность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у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28066" y="1312875"/>
            <a:ext cx="10084435" cy="28244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05"/>
              </a:spcBef>
            </a:pPr>
            <a:r>
              <a:rPr spc="-5" dirty="0"/>
              <a:t>будущих</a:t>
            </a:r>
            <a:r>
              <a:rPr spc="-45" dirty="0"/>
              <a:t> </a:t>
            </a:r>
            <a:r>
              <a:rPr spc="-15" dirty="0"/>
              <a:t>родителей</a:t>
            </a:r>
            <a:r>
              <a:rPr spc="-50" dirty="0"/>
              <a:t> </a:t>
            </a:r>
            <a:r>
              <a:rPr spc="-100" dirty="0"/>
              <a:t>и</a:t>
            </a:r>
            <a:r>
              <a:rPr spc="-25" dirty="0"/>
              <a:t> </a:t>
            </a:r>
            <a:r>
              <a:rPr spc="70" dirty="0"/>
              <a:t>семей</a:t>
            </a:r>
            <a:r>
              <a:rPr spc="-55" dirty="0"/>
              <a:t> </a:t>
            </a:r>
            <a:r>
              <a:rPr spc="225" dirty="0"/>
              <a:t>с</a:t>
            </a:r>
            <a:r>
              <a:rPr spc="-25" dirty="0"/>
              <a:t> </a:t>
            </a:r>
            <a:r>
              <a:rPr spc="-50" dirty="0"/>
              <a:t>маленькими </a:t>
            </a:r>
            <a:r>
              <a:rPr spc="-10" dirty="0"/>
              <a:t>детьми</a:t>
            </a:r>
            <a:r>
              <a:rPr spc="-45" dirty="0"/>
              <a:t> </a:t>
            </a:r>
            <a:r>
              <a:rPr spc="-5" dirty="0"/>
              <a:t>через</a:t>
            </a:r>
            <a:r>
              <a:rPr spc="-35" dirty="0"/>
              <a:t> </a:t>
            </a:r>
            <a:r>
              <a:rPr spc="-10" dirty="0"/>
              <a:t>просветительские,</a:t>
            </a:r>
          </a:p>
          <a:p>
            <a:pPr marL="12700">
              <a:lnSpc>
                <a:spcPts val="2365"/>
              </a:lnSpc>
            </a:pPr>
            <a:r>
              <a:rPr spc="-20" dirty="0" err="1"/>
              <a:t>поддерживающие</a:t>
            </a:r>
            <a:r>
              <a:rPr spc="-65" dirty="0"/>
              <a:t> </a:t>
            </a:r>
            <a:r>
              <a:rPr spc="-35" dirty="0" err="1"/>
              <a:t>мероприятия</a:t>
            </a:r>
            <a:endParaRPr spc="25" dirty="0"/>
          </a:p>
          <a:p>
            <a:pPr marL="12700" marR="198120">
              <a:lnSpc>
                <a:spcPct val="99600"/>
              </a:lnSpc>
              <a:spcBef>
                <a:spcPts val="1989"/>
              </a:spcBef>
            </a:pPr>
            <a:r>
              <a:rPr lang="ru-RU" sz="1800" b="0" dirty="0">
                <a:solidFill>
                  <a:schemeClr val="tx1"/>
                </a:solidFill>
              </a:rPr>
              <a:t>Вебинары для будущих родителей и кормящих мам по грудному вскармливанию и уходом за ребенком в первый год жизни, в частности такие темы, как «Мама в роддоме», «ГВ и колики», «Мифы о ГВ», «ГВ в беременность и тандемом», «Особенности кормления грудью после года.», «Аксессуары для ГВ», «Альтернативные методы докорма», «Основные принципы введения прикорм», «Завершение ГВ», «Особенности грудного вскармливания с недоношенными детьми», «Всё о сцеженном грудном молоке», «Питание кормящей мамы.». Вебинар проходит онлайн на платформе </a:t>
            </a:r>
            <a:r>
              <a:rPr lang="ru-RU" sz="1800" b="0" dirty="0" err="1">
                <a:solidFill>
                  <a:schemeClr val="tx1"/>
                </a:solidFill>
              </a:rPr>
              <a:t>PruffMe</a:t>
            </a:r>
            <a:r>
              <a:rPr lang="ru-RU" sz="1800" b="0" dirty="0">
                <a:solidFill>
                  <a:schemeClr val="tx1"/>
                </a:solidFill>
              </a:rPr>
              <a:t>. Ежемесячно не менее 40 участников.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49DC6158-71DF-4B0B-83AF-D8CFF4694A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457200" y="5224308"/>
            <a:ext cx="527305" cy="49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5311B-AA4E-40C9-88F1-C33C3299A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10372090" cy="1543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Мероприятие</a:t>
            </a:r>
            <a:r>
              <a:rPr spc="-175" dirty="0"/>
              <a:t> </a:t>
            </a:r>
            <a:r>
              <a:rPr spc="-165" dirty="0"/>
              <a:t>4</a:t>
            </a:r>
          </a:p>
          <a:p>
            <a:pPr marL="12700" marR="5080">
              <a:lnSpc>
                <a:spcPct val="99000"/>
              </a:lnSpc>
              <a:spcBef>
                <a:spcPts val="35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качество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жизни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здоровья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матери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ребенка,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удовлетворенность 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женщин </a:t>
            </a:r>
            <a:r>
              <a:rPr b="1" spc="10" dirty="0">
                <a:latin typeface="Tahoma"/>
                <a:cs typeface="Tahoma"/>
              </a:rPr>
              <a:t>своим </a:t>
            </a:r>
            <a:r>
              <a:rPr b="1" spc="20" dirty="0">
                <a:latin typeface="Tahoma"/>
                <a:cs typeface="Tahoma"/>
              </a:rPr>
              <a:t>материнством, </a:t>
            </a:r>
            <a:r>
              <a:rPr b="1" spc="-50" dirty="0">
                <a:latin typeface="Tahoma"/>
                <a:cs typeface="Tahoma"/>
              </a:rPr>
              <a:t>снизить </a:t>
            </a:r>
            <a:r>
              <a:rPr b="1" spc="-25" dirty="0">
                <a:latin typeface="Tahoma"/>
                <a:cs typeface="Tahoma"/>
              </a:rPr>
              <a:t>социальную напряженность </a:t>
            </a:r>
            <a:r>
              <a:rPr b="1" spc="10" dirty="0">
                <a:latin typeface="Tahoma"/>
                <a:cs typeface="Tahoma"/>
              </a:rPr>
              <a:t>у </a:t>
            </a:r>
            <a:r>
              <a:rPr b="1" spc="-10" dirty="0">
                <a:latin typeface="Tahoma"/>
                <a:cs typeface="Tahoma"/>
              </a:rPr>
              <a:t>будущих </a:t>
            </a:r>
            <a:r>
              <a:rPr b="1" spc="-575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родителей </a:t>
            </a:r>
            <a:r>
              <a:rPr b="1" spc="-100" dirty="0">
                <a:latin typeface="Tahoma"/>
                <a:cs typeface="Tahoma"/>
              </a:rPr>
              <a:t>и </a:t>
            </a:r>
            <a:r>
              <a:rPr b="1" spc="70" dirty="0">
                <a:latin typeface="Tahoma"/>
                <a:cs typeface="Tahoma"/>
              </a:rPr>
              <a:t>семей </a:t>
            </a:r>
            <a:r>
              <a:rPr b="1" spc="225" dirty="0">
                <a:latin typeface="Tahoma"/>
                <a:cs typeface="Tahoma"/>
              </a:rPr>
              <a:t>с </a:t>
            </a:r>
            <a:r>
              <a:rPr b="1" spc="-50" dirty="0">
                <a:latin typeface="Tahoma"/>
                <a:cs typeface="Tahoma"/>
              </a:rPr>
              <a:t>маленькими </a:t>
            </a:r>
            <a:r>
              <a:rPr b="1" spc="-10" dirty="0">
                <a:latin typeface="Tahoma"/>
                <a:cs typeface="Tahoma"/>
              </a:rPr>
              <a:t>детьми </a:t>
            </a:r>
            <a:r>
              <a:rPr b="1" spc="-5" dirty="0">
                <a:latin typeface="Tahoma"/>
                <a:cs typeface="Tahoma"/>
              </a:rPr>
              <a:t>через </a:t>
            </a:r>
            <a:r>
              <a:rPr b="1" spc="-10" dirty="0">
                <a:latin typeface="Tahoma"/>
                <a:cs typeface="Tahoma"/>
              </a:rPr>
              <a:t>просветительские, 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20" dirty="0" err="1">
                <a:latin typeface="Tahoma"/>
                <a:cs typeface="Tahoma"/>
              </a:rPr>
              <a:t>поддерживающие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35" dirty="0" err="1">
                <a:latin typeface="Tahoma"/>
                <a:cs typeface="Tahoma"/>
              </a:rPr>
              <a:t>мероприятия</a:t>
            </a:r>
            <a:endParaRPr b="1" spc="25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66" y="2166873"/>
            <a:ext cx="11031220" cy="148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600" spc="-20" dirty="0">
                <a:latin typeface="Verdana"/>
                <a:cs typeface="Verdana"/>
              </a:rPr>
              <a:t>Онлайн-курс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"Основы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грудного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вскармливания"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для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будущих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кормящих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матерей,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125" dirty="0">
                <a:latin typeface="Verdana"/>
                <a:cs typeface="Verdana"/>
              </a:rPr>
              <a:t>а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также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уроки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30" dirty="0">
                <a:latin typeface="Verdana"/>
                <a:cs typeface="Verdana"/>
              </a:rPr>
              <a:t>для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пап,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бабушек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25" dirty="0">
                <a:latin typeface="Verdana"/>
                <a:cs typeface="Verdana"/>
              </a:rPr>
              <a:t>дедушек. </a:t>
            </a:r>
            <a:r>
              <a:rPr sz="1600" spc="5" dirty="0">
                <a:latin typeface="Verdana"/>
                <a:cs typeface="Verdana"/>
              </a:rPr>
              <a:t>Курс </a:t>
            </a:r>
            <a:r>
              <a:rPr sz="1600" spc="10" dirty="0">
                <a:latin typeface="Verdana"/>
                <a:cs typeface="Verdana"/>
              </a:rPr>
              <a:t>состоит </a:t>
            </a:r>
            <a:r>
              <a:rPr sz="1600" spc="-105" dirty="0">
                <a:latin typeface="Verdana"/>
                <a:cs typeface="Verdana"/>
              </a:rPr>
              <a:t>из </a:t>
            </a:r>
            <a:r>
              <a:rPr sz="1600" spc="-135" dirty="0">
                <a:latin typeface="Verdana"/>
                <a:cs typeface="Verdana"/>
              </a:rPr>
              <a:t>8 </a:t>
            </a:r>
            <a:r>
              <a:rPr sz="1600" spc="-75" dirty="0">
                <a:latin typeface="Verdana"/>
                <a:cs typeface="Verdana"/>
              </a:rPr>
              <a:t>уроков: </a:t>
            </a:r>
            <a:r>
              <a:rPr sz="1600" spc="-135" dirty="0">
                <a:latin typeface="Verdana"/>
                <a:cs typeface="Verdana"/>
              </a:rPr>
              <a:t>1 </a:t>
            </a:r>
            <a:r>
              <a:rPr sz="1600" spc="-220" dirty="0">
                <a:latin typeface="Verdana"/>
                <a:cs typeface="Verdana"/>
              </a:rPr>
              <a:t>–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Физиология </a:t>
            </a:r>
            <a:r>
              <a:rPr sz="1600" spc="-60" dirty="0">
                <a:latin typeface="Verdana"/>
                <a:cs typeface="Verdana"/>
              </a:rPr>
              <a:t>лактации; </a:t>
            </a:r>
            <a:r>
              <a:rPr sz="1600" spc="-20" dirty="0">
                <a:latin typeface="Verdana"/>
                <a:cs typeface="Verdana"/>
              </a:rPr>
              <a:t>урок </a:t>
            </a:r>
            <a:r>
              <a:rPr sz="1600" spc="-135" dirty="0">
                <a:latin typeface="Verdana"/>
                <a:cs typeface="Verdana"/>
              </a:rPr>
              <a:t>2 </a:t>
            </a:r>
            <a:r>
              <a:rPr sz="1600" spc="-220" dirty="0">
                <a:latin typeface="Verdana"/>
                <a:cs typeface="Verdana"/>
              </a:rPr>
              <a:t>–</a:t>
            </a:r>
            <a:r>
              <a:rPr sz="1600" spc="12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физические 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потребности </a:t>
            </a:r>
            <a:r>
              <a:rPr sz="1600" spc="-5" dirty="0">
                <a:latin typeface="Verdana"/>
                <a:cs typeface="Verdana"/>
              </a:rPr>
              <a:t>ребенка; </a:t>
            </a:r>
            <a:r>
              <a:rPr sz="1600" spc="-20" dirty="0">
                <a:latin typeface="Verdana"/>
                <a:cs typeface="Verdana"/>
              </a:rPr>
              <a:t>урок </a:t>
            </a:r>
            <a:r>
              <a:rPr sz="1600" spc="-135" dirty="0">
                <a:latin typeface="Verdana"/>
                <a:cs typeface="Verdana"/>
              </a:rPr>
              <a:t>3 </a:t>
            </a:r>
            <a:r>
              <a:rPr sz="1600" spc="-220" dirty="0">
                <a:latin typeface="Verdana"/>
                <a:cs typeface="Verdana"/>
              </a:rPr>
              <a:t>– </a:t>
            </a:r>
            <a:r>
              <a:rPr sz="1600" spc="-30" dirty="0">
                <a:latin typeface="Verdana"/>
                <a:cs typeface="Verdana"/>
              </a:rPr>
              <a:t>психологические </a:t>
            </a:r>
            <a:r>
              <a:rPr sz="1600" dirty="0">
                <a:latin typeface="Verdana"/>
                <a:cs typeface="Verdana"/>
              </a:rPr>
              <a:t>потребности </a:t>
            </a:r>
            <a:r>
              <a:rPr sz="1600" spc="-5" dirty="0">
                <a:latin typeface="Verdana"/>
                <a:cs typeface="Verdana"/>
              </a:rPr>
              <a:t>ребенка; </a:t>
            </a:r>
            <a:r>
              <a:rPr sz="1600" spc="-20" dirty="0">
                <a:latin typeface="Verdana"/>
                <a:cs typeface="Verdana"/>
              </a:rPr>
              <a:t>урок </a:t>
            </a:r>
            <a:r>
              <a:rPr sz="1600" spc="-135" dirty="0">
                <a:latin typeface="Verdana"/>
                <a:cs typeface="Verdana"/>
              </a:rPr>
              <a:t>4 </a:t>
            </a:r>
            <a:r>
              <a:rPr sz="1600" spc="-220" dirty="0">
                <a:latin typeface="Verdana"/>
                <a:cs typeface="Verdana"/>
              </a:rPr>
              <a:t>– </a:t>
            </a:r>
            <a:r>
              <a:rPr sz="1600" spc="-60" dirty="0">
                <a:latin typeface="Verdana"/>
                <a:cs typeface="Verdana"/>
              </a:rPr>
              <a:t>техника </a:t>
            </a:r>
            <a:r>
              <a:rPr sz="1600" spc="-65" dirty="0">
                <a:latin typeface="Verdana"/>
                <a:cs typeface="Verdana"/>
              </a:rPr>
              <a:t>прикладывания 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ребенка </a:t>
            </a:r>
            <a:r>
              <a:rPr sz="1600" spc="-150" dirty="0">
                <a:latin typeface="Verdana"/>
                <a:cs typeface="Verdana"/>
              </a:rPr>
              <a:t>к </a:t>
            </a:r>
            <a:r>
              <a:rPr sz="1600" spc="-90" dirty="0">
                <a:latin typeface="Verdana"/>
                <a:cs typeface="Verdana"/>
              </a:rPr>
              <a:t>груди; </a:t>
            </a:r>
            <a:r>
              <a:rPr sz="1600" spc="-20" dirty="0">
                <a:latin typeface="Verdana"/>
                <a:cs typeface="Verdana"/>
              </a:rPr>
              <a:t>урок </a:t>
            </a:r>
            <a:r>
              <a:rPr sz="1600" spc="-135" dirty="0">
                <a:latin typeface="Verdana"/>
                <a:cs typeface="Verdana"/>
              </a:rPr>
              <a:t>5 </a:t>
            </a:r>
            <a:r>
              <a:rPr sz="1600" spc="-220" dirty="0">
                <a:latin typeface="Verdana"/>
                <a:cs typeface="Verdana"/>
              </a:rPr>
              <a:t>– </a:t>
            </a:r>
            <a:r>
              <a:rPr sz="1600" spc="-45" dirty="0">
                <a:latin typeface="Verdana"/>
                <a:cs typeface="Verdana"/>
              </a:rPr>
              <a:t>положения </a:t>
            </a:r>
            <a:r>
              <a:rPr sz="1600" spc="-135" dirty="0">
                <a:latin typeface="Verdana"/>
                <a:cs typeface="Verdana"/>
              </a:rPr>
              <a:t>для </a:t>
            </a:r>
            <a:r>
              <a:rPr sz="1600" spc="-25" dirty="0">
                <a:latin typeface="Verdana"/>
                <a:cs typeface="Verdana"/>
              </a:rPr>
              <a:t>кормления, </a:t>
            </a:r>
            <a:r>
              <a:rPr sz="1600" spc="-20" dirty="0">
                <a:latin typeface="Verdana"/>
                <a:cs typeface="Verdana"/>
              </a:rPr>
              <a:t>урок </a:t>
            </a:r>
            <a:r>
              <a:rPr sz="1600" spc="-135" dirty="0">
                <a:latin typeface="Verdana"/>
                <a:cs typeface="Verdana"/>
              </a:rPr>
              <a:t>6 </a:t>
            </a:r>
            <a:r>
              <a:rPr sz="1600" spc="-220" dirty="0">
                <a:latin typeface="Verdana"/>
                <a:cs typeface="Verdana"/>
              </a:rPr>
              <a:t>– </a:t>
            </a:r>
            <a:r>
              <a:rPr sz="1600" spc="-20" dirty="0">
                <a:latin typeface="Verdana"/>
                <a:cs typeface="Verdana"/>
              </a:rPr>
              <a:t>основные </a:t>
            </a:r>
            <a:r>
              <a:rPr sz="1600" spc="-15" dirty="0">
                <a:latin typeface="Verdana"/>
                <a:cs typeface="Verdana"/>
              </a:rPr>
              <a:t>правила </a:t>
            </a:r>
            <a:r>
              <a:rPr sz="1600" spc="-40" dirty="0">
                <a:latin typeface="Verdana"/>
                <a:cs typeface="Verdana"/>
              </a:rPr>
              <a:t>грудного вскармливания;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урок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7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20" dirty="0">
                <a:latin typeface="Verdana"/>
                <a:cs typeface="Verdana"/>
              </a:rPr>
              <a:t>–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поддержка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семье;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урок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8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20" dirty="0">
                <a:latin typeface="Verdana"/>
                <a:cs typeface="Verdana"/>
              </a:rPr>
              <a:t>–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восстановление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эмоционального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95" dirty="0">
                <a:latin typeface="Verdana"/>
                <a:cs typeface="Verdana"/>
              </a:rPr>
              <a:t>ресурса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матери.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Онлайн-курс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на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площадке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PruffMe.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Ежемесячно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не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95" dirty="0">
                <a:latin typeface="Verdana"/>
                <a:cs typeface="Verdana"/>
              </a:rPr>
              <a:t>менее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50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участников.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8" name="Picture 2" descr="https://sun9-3.userapi.com/impg/-KSLveLqF9kFQFnN8OHhQbqm68rY1tZ2D2eXVQ/smxun_Cyl-0.jpg?size=1200x800&amp;quality=95&amp;sign=6de87a0ae285b5f2196a5f558f03ae74&amp;type=album">
            <a:extLst>
              <a:ext uri="{FF2B5EF4-FFF2-40B4-BE49-F238E27FC236}">
                <a16:creationId xmlns:a16="http://schemas.microsoft.com/office/drawing/2014/main" id="{D764F6E9-5B04-4EDF-9878-D41B5F09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61077"/>
            <a:ext cx="3985316" cy="26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55D507B-1F52-4035-BF28-5EFBB2CC8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Мероприятие</a:t>
            </a:r>
            <a:r>
              <a:rPr spc="-175" dirty="0"/>
              <a:t> </a:t>
            </a:r>
            <a:r>
              <a:rPr spc="-165" dirty="0"/>
              <a:t>5</a:t>
            </a: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качество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жизни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здоровья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матери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ребенка,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удовлетворенность </a:t>
            </a:r>
            <a:r>
              <a:rPr b="1" spc="-57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женщин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своим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20" dirty="0">
                <a:latin typeface="Tahoma"/>
                <a:cs typeface="Tahoma"/>
              </a:rPr>
              <a:t>материнством,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снизить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социальную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напряженность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312875"/>
            <a:ext cx="9744710" cy="1858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40"/>
              </a:spcBef>
            </a:pP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будущих </a:t>
            </a:r>
            <a:r>
              <a:rPr sz="2000" b="1" spc="-15" dirty="0">
                <a:solidFill>
                  <a:srgbClr val="6F2F9F"/>
                </a:solidFill>
                <a:latin typeface="Tahoma"/>
                <a:cs typeface="Tahoma"/>
              </a:rPr>
              <a:t>родителей </a:t>
            </a:r>
            <a:r>
              <a:rPr sz="2000" b="1" spc="-100" dirty="0">
                <a:solidFill>
                  <a:srgbClr val="6F2F9F"/>
                </a:solidFill>
                <a:latin typeface="Tahoma"/>
                <a:cs typeface="Tahoma"/>
              </a:rPr>
              <a:t>и </a:t>
            </a:r>
            <a:r>
              <a:rPr sz="2000" b="1" spc="70" dirty="0">
                <a:solidFill>
                  <a:srgbClr val="6F2F9F"/>
                </a:solidFill>
                <a:latin typeface="Tahoma"/>
                <a:cs typeface="Tahoma"/>
              </a:rPr>
              <a:t>семей </a:t>
            </a:r>
            <a:r>
              <a:rPr sz="2000" b="1" spc="225" dirty="0">
                <a:solidFill>
                  <a:srgbClr val="6F2F9F"/>
                </a:solidFill>
                <a:latin typeface="Tahoma"/>
                <a:cs typeface="Tahoma"/>
              </a:rPr>
              <a:t>с </a:t>
            </a:r>
            <a:r>
              <a:rPr sz="2000" b="1" spc="-50" dirty="0">
                <a:solidFill>
                  <a:srgbClr val="6F2F9F"/>
                </a:solidFill>
                <a:latin typeface="Tahoma"/>
                <a:cs typeface="Tahoma"/>
              </a:rPr>
              <a:t>маленькими </a:t>
            </a:r>
            <a:r>
              <a:rPr sz="2000" b="1" spc="-10" dirty="0">
                <a:solidFill>
                  <a:srgbClr val="6F2F9F"/>
                </a:solidFill>
                <a:latin typeface="Tahoma"/>
                <a:cs typeface="Tahoma"/>
              </a:rPr>
              <a:t>детьми через </a:t>
            </a: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Tahoma"/>
                <a:cs typeface="Tahoma"/>
              </a:rPr>
              <a:t>просветительские,</a:t>
            </a:r>
            <a:r>
              <a:rPr sz="2000" b="1" spc="-4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20" dirty="0" err="1">
                <a:solidFill>
                  <a:srgbClr val="6F2F9F"/>
                </a:solidFill>
                <a:latin typeface="Tahoma"/>
                <a:cs typeface="Tahoma"/>
              </a:rPr>
              <a:t>поддерживающие</a:t>
            </a:r>
            <a:r>
              <a:rPr sz="2000" b="1" spc="-5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35" dirty="0" err="1">
                <a:solidFill>
                  <a:srgbClr val="6F2F9F"/>
                </a:solidFill>
                <a:latin typeface="Tahoma"/>
                <a:cs typeface="Tahoma"/>
              </a:rPr>
              <a:t>мероприятия</a:t>
            </a:r>
            <a:endParaRPr sz="2000" dirty="0">
              <a:latin typeface="Tahoma"/>
              <a:cs typeface="Tahoma"/>
            </a:endParaRPr>
          </a:p>
          <a:p>
            <a:pPr marL="12700" marR="641350">
              <a:lnSpc>
                <a:spcPct val="98800"/>
              </a:lnSpc>
              <a:spcBef>
                <a:spcPts val="2010"/>
              </a:spcBef>
            </a:pPr>
            <a:r>
              <a:rPr sz="1600" spc="-10" dirty="0">
                <a:latin typeface="Verdana"/>
                <a:cs typeface="Verdana"/>
              </a:rPr>
              <a:t>Онлайн </a:t>
            </a:r>
            <a:r>
              <a:rPr sz="1600" spc="-100" dirty="0">
                <a:latin typeface="Verdana"/>
                <a:cs typeface="Verdana"/>
              </a:rPr>
              <a:t>чат </a:t>
            </a:r>
            <a:r>
              <a:rPr sz="1600" spc="-20" dirty="0">
                <a:latin typeface="Verdana"/>
                <a:cs typeface="Verdana"/>
              </a:rPr>
              <a:t>поддержки </a:t>
            </a:r>
            <a:r>
              <a:rPr sz="1600" spc="-145" dirty="0">
                <a:latin typeface="Verdana"/>
                <a:cs typeface="Verdana"/>
              </a:rPr>
              <a:t>,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35" dirty="0" err="1">
                <a:latin typeface="Verdana"/>
                <a:cs typeface="Verdana"/>
              </a:rPr>
              <a:t>котором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70" dirty="0" err="1">
                <a:latin typeface="Verdana"/>
                <a:cs typeface="Verdana"/>
              </a:rPr>
              <a:t>консультанты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dirty="0">
                <a:latin typeface="Verdana"/>
                <a:cs typeface="Verdana"/>
              </a:rPr>
              <a:t>грудному </a:t>
            </a:r>
            <a:r>
              <a:rPr sz="1600" spc="-15" dirty="0">
                <a:latin typeface="Verdana"/>
                <a:cs typeface="Verdana"/>
              </a:rPr>
              <a:t>вскармливанию,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педиатры,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психологи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оказывают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консультационную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25" dirty="0" err="1">
                <a:latin typeface="Verdana"/>
                <a:cs typeface="Verdana"/>
              </a:rPr>
              <a:t>поддержку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lang="ru-RU" sz="1600" spc="-100" dirty="0">
                <a:latin typeface="Verdana"/>
                <a:cs typeface="Verdana"/>
              </a:rPr>
              <a:t>состоящим в чате </a:t>
            </a:r>
            <a:r>
              <a:rPr sz="1600" spc="40" dirty="0" err="1">
                <a:latin typeface="Verdana"/>
                <a:cs typeface="Verdana"/>
              </a:rPr>
              <a:t>будущим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кормящим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матерям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ежедневно.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Площадка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чат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0" dirty="0" err="1">
                <a:latin typeface="Verdana"/>
                <a:cs typeface="Verdana"/>
              </a:rPr>
              <a:t>Вконтакте</a:t>
            </a:r>
            <a:r>
              <a:rPr sz="1600" spc="-80" dirty="0">
                <a:latin typeface="Verdana"/>
                <a:cs typeface="Verdana"/>
              </a:rPr>
              <a:t>.</a:t>
            </a:r>
            <a:r>
              <a:rPr lang="ru-RU" sz="1600" spc="-80" dirty="0">
                <a:latin typeface="Verdana"/>
                <a:cs typeface="Verdana"/>
              </a:rPr>
              <a:t> Более 800 участников чата.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0" y="3086112"/>
            <a:ext cx="11702415" cy="3693795"/>
            <a:chOff x="411480" y="3086112"/>
            <a:chExt cx="11702415" cy="36937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5250180"/>
              <a:ext cx="458723" cy="458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6564" y="3086112"/>
              <a:ext cx="6076949" cy="36934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0988" y="3430524"/>
              <a:ext cx="5404104" cy="30205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36791" y="3386328"/>
              <a:ext cx="5492750" cy="3109595"/>
            </a:xfrm>
            <a:custGeom>
              <a:avLst/>
              <a:gdLst/>
              <a:ahLst/>
              <a:cxnLst/>
              <a:rect l="l" t="t" r="r" b="b"/>
              <a:pathLst>
                <a:path w="5492750" h="3109595">
                  <a:moveTo>
                    <a:pt x="546608" y="0"/>
                  </a:moveTo>
                  <a:lnTo>
                    <a:pt x="5492623" y="0"/>
                  </a:lnTo>
                  <a:lnTo>
                    <a:pt x="5492623" y="2562758"/>
                  </a:lnTo>
                  <a:lnTo>
                    <a:pt x="5489702" y="2617685"/>
                  </a:lnTo>
                  <a:lnTo>
                    <a:pt x="5481447" y="2671559"/>
                  </a:lnTo>
                  <a:lnTo>
                    <a:pt x="5468112" y="2724353"/>
                  </a:lnTo>
                  <a:lnTo>
                    <a:pt x="5449443" y="2774467"/>
                  </a:lnTo>
                  <a:lnTo>
                    <a:pt x="5426583" y="2822359"/>
                  </a:lnTo>
                  <a:lnTo>
                    <a:pt x="5398897" y="2867812"/>
                  </a:lnTo>
                  <a:lnTo>
                    <a:pt x="5367528" y="2909481"/>
                  </a:lnTo>
                  <a:lnTo>
                    <a:pt x="5332476" y="2948876"/>
                  </a:lnTo>
                  <a:lnTo>
                    <a:pt x="5293106" y="2983941"/>
                  </a:lnTo>
                  <a:lnTo>
                    <a:pt x="5251450" y="3015297"/>
                  </a:lnTo>
                  <a:lnTo>
                    <a:pt x="5205984" y="3042996"/>
                  </a:lnTo>
                  <a:lnTo>
                    <a:pt x="5158105" y="3065868"/>
                  </a:lnTo>
                  <a:lnTo>
                    <a:pt x="5107940" y="3084449"/>
                  </a:lnTo>
                  <a:lnTo>
                    <a:pt x="5055235" y="3097860"/>
                  </a:lnTo>
                  <a:lnTo>
                    <a:pt x="5001260" y="3106051"/>
                  </a:lnTo>
                  <a:lnTo>
                    <a:pt x="4946396" y="3109010"/>
                  </a:lnTo>
                  <a:lnTo>
                    <a:pt x="0" y="3109010"/>
                  </a:lnTo>
                  <a:lnTo>
                    <a:pt x="0" y="546608"/>
                  </a:lnTo>
                  <a:lnTo>
                    <a:pt x="2921" y="491744"/>
                  </a:lnTo>
                  <a:lnTo>
                    <a:pt x="11175" y="437388"/>
                  </a:lnTo>
                  <a:lnTo>
                    <a:pt x="24511" y="385064"/>
                  </a:lnTo>
                  <a:lnTo>
                    <a:pt x="43053" y="334645"/>
                  </a:lnTo>
                  <a:lnTo>
                    <a:pt x="66040" y="286639"/>
                  </a:lnTo>
                  <a:lnTo>
                    <a:pt x="93725" y="241173"/>
                  </a:lnTo>
                  <a:lnTo>
                    <a:pt x="125222" y="199262"/>
                  </a:lnTo>
                  <a:lnTo>
                    <a:pt x="160528" y="160527"/>
                  </a:lnTo>
                  <a:lnTo>
                    <a:pt x="199262" y="125222"/>
                  </a:lnTo>
                  <a:lnTo>
                    <a:pt x="241173" y="93725"/>
                  </a:lnTo>
                  <a:lnTo>
                    <a:pt x="286638" y="66039"/>
                  </a:lnTo>
                  <a:lnTo>
                    <a:pt x="334644" y="43052"/>
                  </a:lnTo>
                  <a:lnTo>
                    <a:pt x="385063" y="24511"/>
                  </a:lnTo>
                  <a:lnTo>
                    <a:pt x="437388" y="11175"/>
                  </a:lnTo>
                  <a:lnTo>
                    <a:pt x="491743" y="2921"/>
                  </a:lnTo>
                  <a:lnTo>
                    <a:pt x="546608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62608" y="5163877"/>
            <a:ext cx="1177925" cy="580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30" dirty="0">
                <a:latin typeface="Tahoma"/>
                <a:cs typeface="Tahoma"/>
              </a:rPr>
              <a:t>01.02.202</a:t>
            </a:r>
            <a:r>
              <a:rPr lang="ru-RU" sz="1800" b="1" spc="-130" dirty="0">
                <a:latin typeface="Tahoma"/>
                <a:cs typeface="Tahoma"/>
              </a:rPr>
              <a:t>4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30" dirty="0">
                <a:latin typeface="Tahoma"/>
                <a:cs typeface="Tahoma"/>
              </a:rPr>
              <a:t>31.01.202</a:t>
            </a:r>
            <a:r>
              <a:rPr lang="ru-RU" sz="1800" b="1" spc="-130" dirty="0">
                <a:latin typeface="Tahoma"/>
                <a:cs typeface="Tahoma"/>
              </a:rPr>
              <a:t>5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C860DCC-D604-4389-BC9B-A206FE82E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9C7DAFF-688C-4D17-9614-275C98CAB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333" y="2656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397256"/>
            <a:ext cx="7959090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Мероприятие</a:t>
            </a:r>
            <a:r>
              <a:rPr spc="-175" dirty="0"/>
              <a:t> </a:t>
            </a:r>
            <a:r>
              <a:rPr lang="ru-RU" spc="-165" dirty="0"/>
              <a:t>6</a:t>
            </a:r>
            <a:endParaRPr spc="-165" dirty="0"/>
          </a:p>
          <a:p>
            <a:pPr marL="12700" marR="5080">
              <a:lnSpc>
                <a:spcPct val="98500"/>
              </a:lnSpc>
              <a:spcBef>
                <a:spcPts val="45"/>
              </a:spcBef>
            </a:pPr>
            <a:r>
              <a:rPr b="1" spc="-55" dirty="0">
                <a:latin typeface="Tahoma"/>
                <a:cs typeface="Tahoma"/>
              </a:rPr>
              <a:t>Повысить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уровень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знаний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и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компетенций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у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сотрудников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ЛПУ </a:t>
            </a:r>
            <a:r>
              <a:rPr b="1" spc="-570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родовспоможения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35" dirty="0">
                <a:latin typeface="Tahoma"/>
                <a:cs typeface="Tahoma"/>
              </a:rPr>
              <a:t>детства, </a:t>
            </a:r>
            <a:r>
              <a:rPr b="1" spc="5" dirty="0">
                <a:latin typeface="Tahoma"/>
                <a:cs typeface="Tahoma"/>
              </a:rPr>
              <a:t>специалистов </a:t>
            </a:r>
            <a:r>
              <a:rPr b="1" spc="-105" dirty="0">
                <a:latin typeface="Tahoma"/>
                <a:cs typeface="Tahoma"/>
              </a:rPr>
              <a:t>и </a:t>
            </a:r>
            <a:r>
              <a:rPr b="1" spc="-35" dirty="0">
                <a:latin typeface="Tahoma"/>
                <a:cs typeface="Tahoma"/>
              </a:rPr>
              <a:t>волонтеров </a:t>
            </a:r>
            <a:r>
              <a:rPr b="1" spc="-145" dirty="0">
                <a:latin typeface="Tahoma"/>
                <a:cs typeface="Tahoma"/>
              </a:rPr>
              <a:t>в </a:t>
            </a:r>
            <a:r>
              <a:rPr b="1" spc="-140" dirty="0">
                <a:latin typeface="Tahoma"/>
                <a:cs typeface="Tahoma"/>
              </a:rPr>
              <a:t> </a:t>
            </a:r>
            <a:r>
              <a:rPr b="1" spc="65" dirty="0">
                <a:latin typeface="Tahoma"/>
                <a:cs typeface="Tahoma"/>
              </a:rPr>
              <a:t>теме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поддержки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30" dirty="0">
                <a:latin typeface="Tahoma"/>
                <a:cs typeface="Tahoma"/>
              </a:rPr>
              <a:t>материнства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00" dirty="0">
                <a:latin typeface="Tahoma"/>
                <a:cs typeface="Tahoma"/>
              </a:rPr>
              <a:t>и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грудного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вскармливания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066" y="1862073"/>
            <a:ext cx="7986395" cy="294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Verdana"/>
                <a:cs typeface="Verdana"/>
              </a:rPr>
              <a:t>Онлайн-курс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повышения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квалификации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сотрудников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ЛПУ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родовспоможения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50" dirty="0">
                <a:latin typeface="Verdana"/>
                <a:cs typeface="Verdana"/>
              </a:rPr>
              <a:t>детства, студентов </a:t>
            </a:r>
            <a:r>
              <a:rPr sz="1600" spc="-5" dirty="0">
                <a:latin typeface="Verdana"/>
                <a:cs typeface="Verdana"/>
              </a:rPr>
              <a:t>медицинских </a:t>
            </a:r>
            <a:r>
              <a:rPr sz="1600" spc="-45" dirty="0">
                <a:latin typeface="Verdana"/>
                <a:cs typeface="Verdana"/>
              </a:rPr>
              <a:t>образовательных учреждений. </a:t>
            </a:r>
            <a:r>
              <a:rPr sz="1600" spc="-35" dirty="0">
                <a:latin typeface="Verdana"/>
                <a:cs typeface="Verdana"/>
              </a:rPr>
              <a:t>Онлайн- 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обучение </a:t>
            </a:r>
            <a:r>
              <a:rPr sz="1600" spc="10" dirty="0">
                <a:latin typeface="Verdana"/>
                <a:cs typeface="Verdana"/>
              </a:rPr>
              <a:t>состоит </a:t>
            </a:r>
            <a:r>
              <a:rPr sz="1600" spc="-105" dirty="0">
                <a:latin typeface="Verdana"/>
                <a:cs typeface="Verdana"/>
              </a:rPr>
              <a:t>из </a:t>
            </a:r>
            <a:r>
              <a:rPr sz="1600" spc="-135" dirty="0">
                <a:latin typeface="Verdana"/>
                <a:cs typeface="Verdana"/>
              </a:rPr>
              <a:t>6 </a:t>
            </a:r>
            <a:r>
              <a:rPr sz="1600" dirty="0">
                <a:latin typeface="Verdana"/>
                <a:cs typeface="Verdana"/>
              </a:rPr>
              <a:t>модулей. </a:t>
            </a:r>
            <a:r>
              <a:rPr sz="1600" spc="-35" dirty="0">
                <a:latin typeface="Verdana"/>
                <a:cs typeface="Verdana"/>
              </a:rPr>
              <a:t>Модуль </a:t>
            </a:r>
            <a:r>
              <a:rPr sz="1600" spc="-140" dirty="0">
                <a:latin typeface="Verdana"/>
                <a:cs typeface="Verdana"/>
              </a:rPr>
              <a:t>1. </a:t>
            </a:r>
            <a:r>
              <a:rPr sz="1600" spc="-95" dirty="0">
                <a:latin typeface="Verdana"/>
                <a:cs typeface="Verdana"/>
              </a:rPr>
              <a:t>«Физиология </a:t>
            </a:r>
            <a:r>
              <a:rPr sz="1600" spc="-40" dirty="0">
                <a:latin typeface="Verdana"/>
                <a:cs typeface="Verdana"/>
              </a:rPr>
              <a:t>грудного 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вскармливания. </a:t>
            </a:r>
            <a:r>
              <a:rPr sz="1600" spc="-40" dirty="0">
                <a:latin typeface="Verdana"/>
                <a:cs typeface="Verdana"/>
              </a:rPr>
              <a:t>Важность грудного </a:t>
            </a:r>
            <a:r>
              <a:rPr sz="1600" spc="-20" dirty="0">
                <a:latin typeface="Verdana"/>
                <a:cs typeface="Verdana"/>
              </a:rPr>
              <a:t>вскармливания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15" dirty="0">
                <a:latin typeface="Verdana"/>
                <a:cs typeface="Verdana"/>
              </a:rPr>
              <a:t>свете </a:t>
            </a:r>
            <a:r>
              <a:rPr sz="1600" spc="5" dirty="0">
                <a:latin typeface="Verdana"/>
                <a:cs typeface="Verdana"/>
              </a:rPr>
              <a:t>современных 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исследований.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10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принципов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успешного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грудного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вскармливания».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Модуль</a:t>
            </a:r>
            <a:endParaRPr sz="1600">
              <a:latin typeface="Verdana"/>
              <a:cs typeface="Verdana"/>
            </a:endParaRPr>
          </a:p>
          <a:p>
            <a:pPr marL="12700" marR="14604">
              <a:lnSpc>
                <a:spcPct val="100000"/>
              </a:lnSpc>
            </a:pPr>
            <a:r>
              <a:rPr sz="1600" spc="-180" dirty="0">
                <a:latin typeface="Verdana"/>
                <a:cs typeface="Verdana"/>
              </a:rPr>
              <a:t>2</a:t>
            </a:r>
            <a:r>
              <a:rPr sz="1600" spc="-100" dirty="0">
                <a:latin typeface="Verdana"/>
                <a:cs typeface="Verdana"/>
              </a:rPr>
              <a:t>.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Состо</a:t>
            </a:r>
            <a:r>
              <a:rPr sz="1600" dirty="0">
                <a:latin typeface="Verdana"/>
                <a:cs typeface="Verdana"/>
              </a:rPr>
              <a:t>я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15" dirty="0">
                <a:latin typeface="Verdana"/>
                <a:cs typeface="Verdana"/>
              </a:rPr>
              <a:t>и</a:t>
            </a:r>
            <a:r>
              <a:rPr sz="1600" spc="20" dirty="0">
                <a:latin typeface="Verdana"/>
                <a:cs typeface="Verdana"/>
              </a:rPr>
              <a:t>е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молоч</a:t>
            </a:r>
            <a:r>
              <a:rPr sz="1600" spc="5" dirty="0">
                <a:latin typeface="Verdana"/>
                <a:cs typeface="Verdana"/>
              </a:rPr>
              <a:t>н</a:t>
            </a:r>
            <a:r>
              <a:rPr sz="1600" spc="-195" dirty="0">
                <a:latin typeface="Verdana"/>
                <a:cs typeface="Verdana"/>
              </a:rPr>
              <a:t>ых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ж</a:t>
            </a:r>
            <a:r>
              <a:rPr sz="1600" dirty="0">
                <a:latin typeface="Verdana"/>
                <a:cs typeface="Verdana"/>
              </a:rPr>
              <a:t>е</a:t>
            </a:r>
            <a:r>
              <a:rPr sz="1600" spc="-70" dirty="0">
                <a:latin typeface="Verdana"/>
                <a:cs typeface="Verdana"/>
              </a:rPr>
              <a:t>лез</a:t>
            </a:r>
            <a:r>
              <a:rPr sz="1600" spc="-145" dirty="0">
                <a:latin typeface="Verdana"/>
                <a:cs typeface="Verdana"/>
              </a:rPr>
              <a:t>.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Мо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-90" dirty="0">
                <a:latin typeface="Verdana"/>
                <a:cs typeface="Verdana"/>
              </a:rPr>
              <a:t>у</a:t>
            </a:r>
            <a:r>
              <a:rPr sz="1600" spc="-150" dirty="0">
                <a:latin typeface="Verdana"/>
                <a:cs typeface="Verdana"/>
              </a:rPr>
              <a:t>л</a:t>
            </a:r>
            <a:r>
              <a:rPr sz="1600" spc="-130" dirty="0">
                <a:latin typeface="Verdana"/>
                <a:cs typeface="Verdana"/>
              </a:rPr>
              <a:t>ь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80" dirty="0">
                <a:latin typeface="Verdana"/>
                <a:cs typeface="Verdana"/>
              </a:rPr>
              <a:t>3</a:t>
            </a:r>
            <a:r>
              <a:rPr sz="1600" spc="-100" dirty="0">
                <a:latin typeface="Verdana"/>
                <a:cs typeface="Verdana"/>
              </a:rPr>
              <a:t>.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Ко</a:t>
            </a:r>
            <a:r>
              <a:rPr sz="1600" spc="-50" dirty="0">
                <a:latin typeface="Verdana"/>
                <a:cs typeface="Verdana"/>
              </a:rPr>
              <a:t>н</a:t>
            </a:r>
            <a:r>
              <a:rPr sz="1600" spc="40" dirty="0">
                <a:latin typeface="Verdana"/>
                <a:cs typeface="Verdana"/>
              </a:rPr>
              <a:t>с</a:t>
            </a:r>
            <a:r>
              <a:rPr sz="1600" spc="50" dirty="0">
                <a:latin typeface="Verdana"/>
                <a:cs typeface="Verdana"/>
              </a:rPr>
              <a:t>у</a:t>
            </a:r>
            <a:r>
              <a:rPr sz="1600" spc="-150" dirty="0">
                <a:latin typeface="Verdana"/>
                <a:cs typeface="Verdana"/>
              </a:rPr>
              <a:t>л</a:t>
            </a:r>
            <a:r>
              <a:rPr sz="1600" spc="-125" dirty="0">
                <a:latin typeface="Verdana"/>
                <a:cs typeface="Verdana"/>
              </a:rPr>
              <a:t>ь</a:t>
            </a:r>
            <a:r>
              <a:rPr sz="1600" spc="-25" dirty="0">
                <a:latin typeface="Verdana"/>
                <a:cs typeface="Verdana"/>
              </a:rPr>
              <a:t>таци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п</a:t>
            </a:r>
            <a:r>
              <a:rPr sz="1600" dirty="0">
                <a:latin typeface="Verdana"/>
                <a:cs typeface="Verdana"/>
              </a:rPr>
              <a:t>о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гру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70" dirty="0">
                <a:latin typeface="Verdana"/>
                <a:cs typeface="Verdana"/>
              </a:rPr>
              <a:t>ому  </a:t>
            </a:r>
            <a:r>
              <a:rPr sz="1600" spc="-5" dirty="0">
                <a:latin typeface="Verdana"/>
                <a:cs typeface="Verdana"/>
              </a:rPr>
              <a:t>вскармливанию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роддоме.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Модуль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4.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Практика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консультирования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сложных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ситуациях.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Кормление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грудью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после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операции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кесарево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сечение.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Модуль</a:t>
            </a:r>
            <a:endParaRPr sz="1600">
              <a:latin typeface="Verdana"/>
              <a:cs typeface="Verdana"/>
            </a:endParaRPr>
          </a:p>
          <a:p>
            <a:pPr marL="12700" marR="137160">
              <a:lnSpc>
                <a:spcPct val="99200"/>
              </a:lnSpc>
              <a:spcBef>
                <a:spcPts val="20"/>
              </a:spcBef>
            </a:pPr>
            <a:r>
              <a:rPr sz="1600" spc="-180" dirty="0">
                <a:latin typeface="Verdana"/>
                <a:cs typeface="Verdana"/>
              </a:rPr>
              <a:t>5</a:t>
            </a:r>
            <a:r>
              <a:rPr sz="1600" spc="-100" dirty="0">
                <a:latin typeface="Verdana"/>
                <a:cs typeface="Verdana"/>
              </a:rPr>
              <a:t>.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К</a:t>
            </a:r>
            <a:r>
              <a:rPr sz="1600" spc="-15" dirty="0">
                <a:latin typeface="Verdana"/>
                <a:cs typeface="Verdana"/>
              </a:rPr>
              <a:t>а</a:t>
            </a:r>
            <a:r>
              <a:rPr sz="1600" spc="-150" dirty="0">
                <a:latin typeface="Verdana"/>
                <a:cs typeface="Verdana"/>
              </a:rPr>
              <a:t>к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ак</a:t>
            </a:r>
            <a:r>
              <a:rPr sz="1600" spc="-30" dirty="0">
                <a:latin typeface="Verdana"/>
                <a:cs typeface="Verdana"/>
              </a:rPr>
              <a:t>у</a:t>
            </a:r>
            <a:r>
              <a:rPr sz="1600" spc="50" dirty="0">
                <a:latin typeface="Verdana"/>
                <a:cs typeface="Verdana"/>
              </a:rPr>
              <a:t>шерские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</a:t>
            </a:r>
            <a:r>
              <a:rPr sz="1600" spc="20" dirty="0">
                <a:latin typeface="Verdana"/>
                <a:cs typeface="Verdana"/>
              </a:rPr>
              <a:t>особия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влияют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н</a:t>
            </a:r>
            <a:r>
              <a:rPr sz="1600" spc="30" dirty="0">
                <a:latin typeface="Verdana"/>
                <a:cs typeface="Verdana"/>
              </a:rPr>
              <a:t>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гру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75" dirty="0">
                <a:latin typeface="Verdana"/>
                <a:cs typeface="Verdana"/>
              </a:rPr>
              <a:t>ое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вс</a:t>
            </a:r>
            <a:r>
              <a:rPr sz="1600" spc="-55" dirty="0">
                <a:latin typeface="Verdana"/>
                <a:cs typeface="Verdana"/>
              </a:rPr>
              <a:t>к</a:t>
            </a:r>
            <a:r>
              <a:rPr sz="1600" spc="100" dirty="0">
                <a:latin typeface="Verdana"/>
                <a:cs typeface="Verdana"/>
              </a:rPr>
              <a:t>а</a:t>
            </a:r>
            <a:r>
              <a:rPr sz="1600" spc="114" dirty="0">
                <a:latin typeface="Verdana"/>
                <a:cs typeface="Verdana"/>
              </a:rPr>
              <a:t>р</a:t>
            </a:r>
            <a:r>
              <a:rPr sz="1600" spc="95" dirty="0">
                <a:latin typeface="Verdana"/>
                <a:cs typeface="Verdana"/>
              </a:rPr>
              <a:t>м</a:t>
            </a:r>
            <a:r>
              <a:rPr sz="1600" spc="85" dirty="0">
                <a:latin typeface="Verdana"/>
                <a:cs typeface="Verdana"/>
              </a:rPr>
              <a:t>л</a:t>
            </a:r>
            <a:r>
              <a:rPr sz="1600" spc="-45" dirty="0">
                <a:latin typeface="Verdana"/>
                <a:cs typeface="Verdana"/>
              </a:rPr>
              <a:t>ив</a:t>
            </a:r>
            <a:r>
              <a:rPr sz="1600" spc="-40" dirty="0">
                <a:latin typeface="Verdana"/>
                <a:cs typeface="Verdana"/>
              </a:rPr>
              <a:t>а</a:t>
            </a:r>
            <a:r>
              <a:rPr sz="1600" spc="-60" dirty="0">
                <a:latin typeface="Verdana"/>
                <a:cs typeface="Verdana"/>
              </a:rPr>
              <a:t>н</a:t>
            </a:r>
            <a:r>
              <a:rPr sz="1600" spc="15" dirty="0">
                <a:latin typeface="Verdana"/>
                <a:cs typeface="Verdana"/>
              </a:rPr>
              <a:t>и</a:t>
            </a:r>
            <a:r>
              <a:rPr sz="1600" dirty="0">
                <a:latin typeface="Verdana"/>
                <a:cs typeface="Verdana"/>
              </a:rPr>
              <a:t>е</a:t>
            </a:r>
            <a:r>
              <a:rPr sz="1600" spc="-145" dirty="0">
                <a:latin typeface="Verdana"/>
                <a:cs typeface="Verdana"/>
              </a:rPr>
              <a:t>.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Мо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-90" dirty="0">
                <a:latin typeface="Verdana"/>
                <a:cs typeface="Verdana"/>
              </a:rPr>
              <a:t>у</a:t>
            </a:r>
            <a:r>
              <a:rPr sz="1600" spc="-150" dirty="0">
                <a:latin typeface="Verdana"/>
                <a:cs typeface="Verdana"/>
              </a:rPr>
              <a:t>л</a:t>
            </a:r>
            <a:r>
              <a:rPr sz="1600" spc="-130" dirty="0">
                <a:latin typeface="Verdana"/>
                <a:cs typeface="Verdana"/>
              </a:rPr>
              <a:t>ь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6</a:t>
            </a:r>
            <a:r>
              <a:rPr sz="1600" spc="-140" dirty="0">
                <a:latin typeface="Verdana"/>
                <a:cs typeface="Verdana"/>
              </a:rPr>
              <a:t>.  </a:t>
            </a:r>
            <a:r>
              <a:rPr sz="1600" spc="-85" dirty="0">
                <a:latin typeface="Verdana"/>
                <a:cs typeface="Verdana"/>
              </a:rPr>
              <a:t>Тренинг.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Формирование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уверенности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125" dirty="0">
                <a:latin typeface="Verdana"/>
                <a:cs typeface="Verdana"/>
              </a:rPr>
              <a:t>мамы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05" dirty="0">
                <a:latin typeface="Verdana"/>
                <a:cs typeface="Verdana"/>
              </a:rPr>
              <a:t>себе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оказание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поддержки.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Онлайн-курс </a:t>
            </a:r>
            <a:r>
              <a:rPr sz="1600" spc="-40" dirty="0">
                <a:latin typeface="Verdana"/>
                <a:cs typeface="Verdana"/>
              </a:rPr>
              <a:t>проходит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75" dirty="0">
                <a:latin typeface="Verdana"/>
                <a:cs typeface="Verdana"/>
              </a:rPr>
              <a:t>платформе </a:t>
            </a:r>
            <a:r>
              <a:rPr sz="1600" spc="-45" dirty="0">
                <a:latin typeface="Verdana"/>
                <a:cs typeface="Verdana"/>
              </a:rPr>
              <a:t>PruffMe. </a:t>
            </a:r>
            <a:r>
              <a:rPr sz="1600" spc="-10" dirty="0">
                <a:latin typeface="Verdana"/>
                <a:cs typeface="Verdana"/>
              </a:rPr>
              <a:t>Ежемесячно </a:t>
            </a:r>
            <a:r>
              <a:rPr sz="1600" spc="10" dirty="0">
                <a:latin typeface="Verdana"/>
                <a:cs typeface="Verdana"/>
              </a:rPr>
              <a:t>не </a:t>
            </a:r>
            <a:r>
              <a:rPr sz="1600" spc="95" dirty="0">
                <a:latin typeface="Verdana"/>
                <a:cs typeface="Verdana"/>
              </a:rPr>
              <a:t>менее </a:t>
            </a:r>
            <a:r>
              <a:rPr sz="1600" spc="-135" dirty="0">
                <a:latin typeface="Verdana"/>
                <a:cs typeface="Verdana"/>
              </a:rPr>
              <a:t>40 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участников.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0" y="568451"/>
            <a:ext cx="11780520" cy="5140960"/>
            <a:chOff x="411480" y="568451"/>
            <a:chExt cx="11780520" cy="51409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5250180"/>
              <a:ext cx="458723" cy="458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8744" y="568451"/>
              <a:ext cx="3953255" cy="47983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3168" y="912875"/>
              <a:ext cx="3432048" cy="41254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38972" y="868679"/>
              <a:ext cx="3521075" cy="4213860"/>
            </a:xfrm>
            <a:custGeom>
              <a:avLst/>
              <a:gdLst/>
              <a:ahLst/>
              <a:cxnLst/>
              <a:rect l="l" t="t" r="r" b="b"/>
              <a:pathLst>
                <a:path w="3521075" h="4213860">
                  <a:moveTo>
                    <a:pt x="615442" y="0"/>
                  </a:moveTo>
                  <a:lnTo>
                    <a:pt x="3520567" y="0"/>
                  </a:lnTo>
                  <a:lnTo>
                    <a:pt x="3520567" y="3598926"/>
                  </a:lnTo>
                  <a:lnTo>
                    <a:pt x="3517646" y="3660521"/>
                  </a:lnTo>
                  <a:lnTo>
                    <a:pt x="3508248" y="3721862"/>
                  </a:lnTo>
                  <a:lnTo>
                    <a:pt x="3492880" y="3781171"/>
                  </a:lnTo>
                  <a:lnTo>
                    <a:pt x="3472306" y="3837686"/>
                  </a:lnTo>
                  <a:lnTo>
                    <a:pt x="3446145" y="3891534"/>
                  </a:lnTo>
                  <a:lnTo>
                    <a:pt x="3415410" y="3942461"/>
                  </a:lnTo>
                  <a:lnTo>
                    <a:pt x="3379851" y="3989959"/>
                  </a:lnTo>
                  <a:lnTo>
                    <a:pt x="3340227" y="4033520"/>
                  </a:lnTo>
                  <a:lnTo>
                    <a:pt x="3296538" y="4073271"/>
                  </a:lnTo>
                  <a:lnTo>
                    <a:pt x="3249041" y="4108831"/>
                  </a:lnTo>
                  <a:lnTo>
                    <a:pt x="3198241" y="4139565"/>
                  </a:lnTo>
                  <a:lnTo>
                    <a:pt x="3144393" y="4165600"/>
                  </a:lnTo>
                  <a:lnTo>
                    <a:pt x="3087878" y="4186174"/>
                  </a:lnTo>
                  <a:lnTo>
                    <a:pt x="3028442" y="4201541"/>
                  </a:lnTo>
                  <a:lnTo>
                    <a:pt x="2967228" y="4210939"/>
                  </a:lnTo>
                  <a:lnTo>
                    <a:pt x="2905505" y="4213860"/>
                  </a:lnTo>
                  <a:lnTo>
                    <a:pt x="0" y="4213860"/>
                  </a:lnTo>
                  <a:lnTo>
                    <a:pt x="0" y="615442"/>
                  </a:lnTo>
                  <a:lnTo>
                    <a:pt x="2921" y="553720"/>
                  </a:lnTo>
                  <a:lnTo>
                    <a:pt x="12319" y="492506"/>
                  </a:lnTo>
                  <a:lnTo>
                    <a:pt x="27685" y="433070"/>
                  </a:lnTo>
                  <a:lnTo>
                    <a:pt x="48259" y="376555"/>
                  </a:lnTo>
                  <a:lnTo>
                    <a:pt x="74422" y="322707"/>
                  </a:lnTo>
                  <a:lnTo>
                    <a:pt x="105155" y="271907"/>
                  </a:lnTo>
                  <a:lnTo>
                    <a:pt x="140716" y="224282"/>
                  </a:lnTo>
                  <a:lnTo>
                    <a:pt x="180848" y="180848"/>
                  </a:lnTo>
                  <a:lnTo>
                    <a:pt x="224281" y="140716"/>
                  </a:lnTo>
                  <a:lnTo>
                    <a:pt x="271906" y="105156"/>
                  </a:lnTo>
                  <a:lnTo>
                    <a:pt x="322706" y="74422"/>
                  </a:lnTo>
                  <a:lnTo>
                    <a:pt x="376554" y="48260"/>
                  </a:lnTo>
                  <a:lnTo>
                    <a:pt x="433070" y="27686"/>
                  </a:lnTo>
                  <a:lnTo>
                    <a:pt x="492505" y="12319"/>
                  </a:lnTo>
                  <a:lnTo>
                    <a:pt x="553720" y="2921"/>
                  </a:lnTo>
                  <a:lnTo>
                    <a:pt x="615442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62608" y="5163877"/>
            <a:ext cx="1177925" cy="580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30" dirty="0">
                <a:latin typeface="Tahoma"/>
                <a:cs typeface="Tahoma"/>
              </a:rPr>
              <a:t>01.02.202</a:t>
            </a:r>
            <a:r>
              <a:rPr lang="ru-RU" sz="1800" b="1" spc="-130" dirty="0">
                <a:latin typeface="Tahoma"/>
                <a:cs typeface="Tahoma"/>
              </a:rPr>
              <a:t>4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30" dirty="0">
                <a:latin typeface="Tahoma"/>
                <a:cs typeface="Tahoma"/>
              </a:rPr>
              <a:t>31.01.202</a:t>
            </a:r>
            <a:r>
              <a:rPr lang="ru-RU" sz="1800" b="1" spc="-130" dirty="0">
                <a:latin typeface="Tahoma"/>
                <a:cs typeface="Tahoma"/>
              </a:rPr>
              <a:t>5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8D95D9B9-20EC-42D6-AD11-9C7E3D4D8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2113</Words>
  <Application>Microsoft Office PowerPoint</Application>
  <PresentationFormat>Широкоэкранный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PF BeauSans Pro SemiBold</vt:lpstr>
      <vt:lpstr>Playfair Display</vt:lpstr>
      <vt:lpstr>Playfair Display SemiBold</vt:lpstr>
      <vt:lpstr>Tahoma</vt:lpstr>
      <vt:lpstr>Verdana</vt:lpstr>
      <vt:lpstr>Office Theme</vt:lpstr>
      <vt:lpstr>Презентация PowerPoint</vt:lpstr>
      <vt:lpstr>Цель</vt:lpstr>
      <vt:lpstr>Целевые группы проекта</vt:lpstr>
      <vt:lpstr>Мероприятие 1 Повысить уровень знаний и компетенций</vt:lpstr>
      <vt:lpstr>Мероприятие 2 Повысить уровень знаний и компетенций у сотрудников ЛПУ  родовспоможения и детства, специалистов и волонтеров в теме  поддержки материнства и грудного вскармливания</vt:lpstr>
      <vt:lpstr>Мероприятие 3 Повысить качество жизни и здоровья матери и ребенка, удовлетворенность  женщин своим материнством, снизить социальную напряженность у</vt:lpstr>
      <vt:lpstr>Мероприятие 4 Повысить качество жизни и здоровья матери и ребенка, удовлетворенность  женщин своим материнством, снизить социальную напряженность у будущих  родителей и семей с маленькими детьми через просветительские,  поддерживающие мероприятия</vt:lpstr>
      <vt:lpstr>Мероприятие 5 Повысить качество жизни и здоровья матери и ребенка, удовлетворенность  женщин своим материнством, снизить социальную напряженность у</vt:lpstr>
      <vt:lpstr>Мероприятие 6 Повысить уровень знаний и компетенций у сотрудников ЛПУ  родовспоможения и детства, специалистов и волонтеров в  теме поддержки материнства и грудного вскармливания</vt:lpstr>
      <vt:lpstr>Мероприятие 7 Повысить уровень знаний и компетенций у сотрудников ЛПУ родовспоможения и  детства, специалистов и волонтеров в теме поддержки материнства и грудного  вскармливания</vt:lpstr>
      <vt:lpstr>Мероприятие 8 Формировать положительный имидж кормящей мамы и семьи в  ожидании ребенка через продвижение в сети Интернет и проведение  общественно-значимых мероприятий</vt:lpstr>
      <vt:lpstr>Мероприятие 9 Формировать положительный имидж  кормящей мамы и семьи в ожидании  ребенка через продвижение в сети  Интернет и проведение общественно-  значимых мероприятий</vt:lpstr>
      <vt:lpstr>Мероприятие 10 Повысить качество жизни и здоровья матери и ребенка,  удовлетворенность женщин своим материнством, снизить социальную  напряженность у будущих родителей и семей с маленькими детьми  через просветительские, поддерживающие мероприятия</vt:lpstr>
      <vt:lpstr>Мероприятие 11 Повысить качество жизни и здоровья матери и ребенка,  удовлетворенность женщин своим материнством, снизить  социальную напряженность у будущих родителей и семей с  маленькими детьми через просветительские, поддерживающие  мероприятия</vt:lpstr>
      <vt:lpstr>Мероприятие 12 Повысить уровень знаний и компетенций у сотрудников ЛПУ  родовспоможения и детства, специалистов и волонтеров в теме  поддержки материнства и грудного вскармливания</vt:lpstr>
      <vt:lpstr>Мероприятие 13 Формировать положительный имидж кормящей мамы и семьи в ожидании  ребенка через продвижение в сети Интернет и проведение общественно-  значимых мероприятий</vt:lpstr>
      <vt:lpstr>Мероприятие 15 Повысить уровень знаний и компетенций у сотрудников ЛПУ родовспоможения и детства, специалистов и волонтеров в теме поддержки материнства и грудного вскармливания</vt:lpstr>
      <vt:lpstr>Качественные показатели</vt:lpstr>
      <vt:lpstr>Основные результаты проекта 2019-2024</vt:lpstr>
      <vt:lpstr>Презентация PowerPoint</vt:lpstr>
      <vt:lpstr>Презентация PowerPoint</vt:lpstr>
      <vt:lpstr>Команда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2023-10-16T12:07:33Z</dcterms:created>
  <dcterms:modified xsi:type="dcterms:W3CDTF">2025-04-23T21:16:47Z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2023-10-16T00:00:00Z</vt:filetime>
  </property>
</Properties>
</file>