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4" r:id="rId1"/>
  </p:sldMasterIdLst>
  <p:notesMasterIdLst>
    <p:notesMasterId r:id="rId10"/>
  </p:notesMasterIdLst>
  <p:sldIdLst>
    <p:sldId id="256" r:id="rId2"/>
    <p:sldId id="353" r:id="rId3"/>
    <p:sldId id="281" r:id="rId4"/>
    <p:sldId id="307" r:id="rId5"/>
    <p:sldId id="320" r:id="rId6"/>
    <p:sldId id="354" r:id="rId7"/>
    <p:sldId id="267" r:id="rId8"/>
    <p:sldId id="35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25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E9EC"/>
    <a:srgbClr val="8C9F8A"/>
    <a:srgbClr val="9CB29A"/>
    <a:srgbClr val="BCD5B9"/>
    <a:srgbClr val="AEC5AA"/>
    <a:srgbClr val="ECF5ED"/>
    <a:srgbClr val="6BAA3A"/>
    <a:srgbClr val="BBD7B9"/>
    <a:srgbClr val="D0E1CA"/>
    <a:srgbClr val="FFEB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13"/>
    <p:restoredTop sz="94627"/>
  </p:normalViewPr>
  <p:slideViewPr>
    <p:cSldViewPr snapToGrid="0" snapToObjects="1">
      <p:cViewPr varScale="1">
        <p:scale>
          <a:sx n="85" d="100"/>
          <a:sy n="85" d="100"/>
        </p:scale>
        <p:origin x="701" y="48"/>
      </p:cViewPr>
      <p:guideLst>
        <p:guide orient="horz" pos="3725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7B39E2-40E9-6348-A9BA-EF5D57AAB226}" type="datetimeFigureOut">
              <a:rPr lang="ru-RU" smtClean="0"/>
              <a:t>22.03.2025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5B5243-862D-E740-B344-4F7242EAA7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0426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5B5243-862D-E740-B344-4F7242EAA7A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624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5B5243-862D-E740-B344-4F7242EAA7A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15274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5B5243-862D-E740-B344-4F7242EAA7A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024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F609F-0489-0B44-8E9F-76A63432AA9D}" type="datetimeFigureOut">
              <a:rPr lang="ru-RU" smtClean="0"/>
              <a:t>22.03.2025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E96A1C6-1CC4-2A40-9940-DA5AFE6A50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5587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F609F-0489-0B44-8E9F-76A63432AA9D}" type="datetimeFigureOut">
              <a:rPr lang="ru-RU" smtClean="0"/>
              <a:t>22.03.2025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E96A1C6-1CC4-2A40-9940-DA5AFE6A50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1053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F609F-0489-0B44-8E9F-76A63432AA9D}" type="datetimeFigureOut">
              <a:rPr lang="ru-RU" smtClean="0"/>
              <a:t>22.03.2025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E96A1C6-1CC4-2A40-9940-DA5AFE6A504D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33929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F609F-0489-0B44-8E9F-76A63432AA9D}" type="datetimeFigureOut">
              <a:rPr lang="ru-RU" smtClean="0"/>
              <a:t>22.03.2025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E96A1C6-1CC4-2A40-9940-DA5AFE6A50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06924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F609F-0489-0B44-8E9F-76A63432AA9D}" type="datetimeFigureOut">
              <a:rPr lang="ru-RU" smtClean="0"/>
              <a:t>22.03.2025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E96A1C6-1CC4-2A40-9940-DA5AFE6A504D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526327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F609F-0489-0B44-8E9F-76A63432AA9D}" type="datetimeFigureOut">
              <a:rPr lang="ru-RU" smtClean="0"/>
              <a:t>22.03.2025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E96A1C6-1CC4-2A40-9940-DA5AFE6A50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309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F609F-0489-0B44-8E9F-76A63432AA9D}" type="datetimeFigureOut">
              <a:rPr lang="ru-RU" smtClean="0"/>
              <a:t>22.03.2025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6A1C6-1CC4-2A40-9940-DA5AFE6A50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3437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F609F-0489-0B44-8E9F-76A63432AA9D}" type="datetimeFigureOut">
              <a:rPr lang="ru-RU" smtClean="0"/>
              <a:t>22.03.2025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6A1C6-1CC4-2A40-9940-DA5AFE6A50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8953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9">
            <a:extLst>
              <a:ext uri="{FF2B5EF4-FFF2-40B4-BE49-F238E27FC236}">
                <a16:creationId xmlns:a16="http://schemas.microsoft.com/office/drawing/2014/main" id="{F188187D-42AA-E340-8488-146DD9C532C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26628" y="1704"/>
            <a:ext cx="5065372" cy="6851186"/>
          </a:xfrm>
          <a:custGeom>
            <a:avLst/>
            <a:gdLst>
              <a:gd name="connsiteX0" fmla="*/ 5065372 w 5065372"/>
              <a:gd name="connsiteY0" fmla="*/ 5798775 h 6851186"/>
              <a:gd name="connsiteX1" fmla="*/ 5065372 w 5065372"/>
              <a:gd name="connsiteY1" fmla="*/ 6851186 h 6851186"/>
              <a:gd name="connsiteX2" fmla="*/ 4012960 w 5065372"/>
              <a:gd name="connsiteY2" fmla="*/ 6851186 h 6851186"/>
              <a:gd name="connsiteX3" fmla="*/ 3388309 w 5065372"/>
              <a:gd name="connsiteY3" fmla="*/ 1390203 h 6851186"/>
              <a:gd name="connsiteX4" fmla="*/ 5065372 w 5065372"/>
              <a:gd name="connsiteY4" fmla="*/ 3067266 h 6851186"/>
              <a:gd name="connsiteX5" fmla="*/ 5065372 w 5065372"/>
              <a:gd name="connsiteY5" fmla="*/ 3783922 h 6851186"/>
              <a:gd name="connsiteX6" fmla="*/ 3388309 w 5065372"/>
              <a:gd name="connsiteY6" fmla="*/ 5460986 h 6851186"/>
              <a:gd name="connsiteX7" fmla="*/ 1352918 w 5065372"/>
              <a:gd name="connsiteY7" fmla="*/ 3425594 h 6851186"/>
              <a:gd name="connsiteX8" fmla="*/ 3388302 w 5065372"/>
              <a:gd name="connsiteY8" fmla="*/ 38994 h 6851186"/>
              <a:gd name="connsiteX9" fmla="*/ 5065372 w 5065372"/>
              <a:gd name="connsiteY9" fmla="*/ 1716064 h 6851186"/>
              <a:gd name="connsiteX10" fmla="*/ 5065372 w 5065372"/>
              <a:gd name="connsiteY10" fmla="*/ 2791715 h 6851186"/>
              <a:gd name="connsiteX11" fmla="*/ 3388302 w 5065372"/>
              <a:gd name="connsiteY11" fmla="*/ 1114645 h 6851186"/>
              <a:gd name="connsiteX12" fmla="*/ 1075651 w 5065372"/>
              <a:gd name="connsiteY12" fmla="*/ 3427297 h 6851186"/>
              <a:gd name="connsiteX13" fmla="*/ 3388302 w 5065372"/>
              <a:gd name="connsiteY13" fmla="*/ 5739949 h 6851186"/>
              <a:gd name="connsiteX14" fmla="*/ 5065372 w 5065372"/>
              <a:gd name="connsiteY14" fmla="*/ 4062879 h 6851186"/>
              <a:gd name="connsiteX15" fmla="*/ 5065372 w 5065372"/>
              <a:gd name="connsiteY15" fmla="*/ 5138530 h 6851186"/>
              <a:gd name="connsiteX16" fmla="*/ 3388302 w 5065372"/>
              <a:gd name="connsiteY16" fmla="*/ 6815600 h 6851186"/>
              <a:gd name="connsiteX17" fmla="*/ 0 w 5065372"/>
              <a:gd name="connsiteY17" fmla="*/ 3427297 h 6851186"/>
              <a:gd name="connsiteX18" fmla="*/ 4011255 w 5065372"/>
              <a:gd name="connsiteY18" fmla="*/ 0 h 6851186"/>
              <a:gd name="connsiteX19" fmla="*/ 5065372 w 5065372"/>
              <a:gd name="connsiteY19" fmla="*/ 0 h 6851186"/>
              <a:gd name="connsiteX20" fmla="*/ 5065372 w 5065372"/>
              <a:gd name="connsiteY20" fmla="*/ 1054117 h 6851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065372" h="6851186">
                <a:moveTo>
                  <a:pt x="5065372" y="5798775"/>
                </a:moveTo>
                <a:lnTo>
                  <a:pt x="5065372" y="6851186"/>
                </a:lnTo>
                <a:lnTo>
                  <a:pt x="4012960" y="6851186"/>
                </a:lnTo>
                <a:close/>
                <a:moveTo>
                  <a:pt x="3388309" y="1390203"/>
                </a:moveTo>
                <a:lnTo>
                  <a:pt x="5065372" y="3067266"/>
                </a:lnTo>
                <a:lnTo>
                  <a:pt x="5065372" y="3783922"/>
                </a:lnTo>
                <a:lnTo>
                  <a:pt x="3388309" y="5460986"/>
                </a:lnTo>
                <a:lnTo>
                  <a:pt x="1352918" y="3425594"/>
                </a:lnTo>
                <a:close/>
                <a:moveTo>
                  <a:pt x="3388302" y="38994"/>
                </a:moveTo>
                <a:lnTo>
                  <a:pt x="5065372" y="1716064"/>
                </a:lnTo>
                <a:lnTo>
                  <a:pt x="5065372" y="2791715"/>
                </a:lnTo>
                <a:lnTo>
                  <a:pt x="3388302" y="1114645"/>
                </a:lnTo>
                <a:lnTo>
                  <a:pt x="1075651" y="3427297"/>
                </a:lnTo>
                <a:lnTo>
                  <a:pt x="3388302" y="5739949"/>
                </a:lnTo>
                <a:lnTo>
                  <a:pt x="5065372" y="4062879"/>
                </a:lnTo>
                <a:lnTo>
                  <a:pt x="5065372" y="5138530"/>
                </a:lnTo>
                <a:lnTo>
                  <a:pt x="3388302" y="6815600"/>
                </a:lnTo>
                <a:lnTo>
                  <a:pt x="0" y="3427297"/>
                </a:lnTo>
                <a:close/>
                <a:moveTo>
                  <a:pt x="4011255" y="0"/>
                </a:moveTo>
                <a:lnTo>
                  <a:pt x="5065372" y="0"/>
                </a:lnTo>
                <a:lnTo>
                  <a:pt x="5065372" y="105411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15214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9">
            <a:extLst>
              <a:ext uri="{FF2B5EF4-FFF2-40B4-BE49-F238E27FC236}">
                <a16:creationId xmlns:a16="http://schemas.microsoft.com/office/drawing/2014/main" id="{1172227D-4FB6-E44C-B8F5-620570AFCA3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49418" y="849084"/>
            <a:ext cx="6988297" cy="5159829"/>
          </a:xfrm>
          <a:custGeom>
            <a:avLst/>
            <a:gdLst>
              <a:gd name="connsiteX0" fmla="*/ 0 w 6988297"/>
              <a:gd name="connsiteY0" fmla="*/ 0 h 5159829"/>
              <a:gd name="connsiteX1" fmla="*/ 6988297 w 6988297"/>
              <a:gd name="connsiteY1" fmla="*/ 0 h 5159829"/>
              <a:gd name="connsiteX2" fmla="*/ 6988297 w 6988297"/>
              <a:gd name="connsiteY2" fmla="*/ 5159829 h 5159829"/>
              <a:gd name="connsiteX3" fmla="*/ 0 w 6988297"/>
              <a:gd name="connsiteY3" fmla="*/ 5159829 h 5159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88297" h="5159829">
                <a:moveTo>
                  <a:pt x="0" y="0"/>
                </a:moveTo>
                <a:lnTo>
                  <a:pt x="6988297" y="0"/>
                </a:lnTo>
                <a:lnTo>
                  <a:pt x="6988297" y="5159829"/>
                </a:lnTo>
                <a:lnTo>
                  <a:pt x="0" y="515982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8448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Рисунок 17">
            <a:extLst>
              <a:ext uri="{FF2B5EF4-FFF2-40B4-BE49-F238E27FC236}">
                <a16:creationId xmlns:a16="http://schemas.microsoft.com/office/drawing/2014/main" id="{CE3611E1-AB07-8443-9F01-3E621EC5628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502596" y="640341"/>
            <a:ext cx="5689405" cy="5629806"/>
          </a:xfrm>
          <a:custGeom>
            <a:avLst/>
            <a:gdLst>
              <a:gd name="connsiteX0" fmla="*/ 0 w 5689405"/>
              <a:gd name="connsiteY0" fmla="*/ 0 h 5629806"/>
              <a:gd name="connsiteX1" fmla="*/ 5689405 w 5689405"/>
              <a:gd name="connsiteY1" fmla="*/ 0 h 5629806"/>
              <a:gd name="connsiteX2" fmla="*/ 5689405 w 5689405"/>
              <a:gd name="connsiteY2" fmla="*/ 5629806 h 5629806"/>
              <a:gd name="connsiteX3" fmla="*/ 0 w 5689405"/>
              <a:gd name="connsiteY3" fmla="*/ 5629806 h 5629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89405" h="5629806">
                <a:moveTo>
                  <a:pt x="0" y="0"/>
                </a:moveTo>
                <a:lnTo>
                  <a:pt x="5689405" y="0"/>
                </a:lnTo>
                <a:lnTo>
                  <a:pt x="5689405" y="5629806"/>
                </a:lnTo>
                <a:lnTo>
                  <a:pt x="0" y="562980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5" name="Рисунок 14">
            <a:extLst>
              <a:ext uri="{FF2B5EF4-FFF2-40B4-BE49-F238E27FC236}">
                <a16:creationId xmlns:a16="http://schemas.microsoft.com/office/drawing/2014/main" id="{B6E02496-DC04-EC49-919F-2C1DEBA20A7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35993" y="3256516"/>
            <a:ext cx="2030608" cy="3055460"/>
          </a:xfrm>
          <a:custGeom>
            <a:avLst/>
            <a:gdLst>
              <a:gd name="connsiteX0" fmla="*/ 0 w 2030608"/>
              <a:gd name="connsiteY0" fmla="*/ 0 h 3055460"/>
              <a:gd name="connsiteX1" fmla="*/ 2030608 w 2030608"/>
              <a:gd name="connsiteY1" fmla="*/ 0 h 3055460"/>
              <a:gd name="connsiteX2" fmla="*/ 2030608 w 2030608"/>
              <a:gd name="connsiteY2" fmla="*/ 3055460 h 3055460"/>
              <a:gd name="connsiteX3" fmla="*/ 0 w 2030608"/>
              <a:gd name="connsiteY3" fmla="*/ 3055460 h 3055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0608" h="3055460">
                <a:moveTo>
                  <a:pt x="0" y="0"/>
                </a:moveTo>
                <a:lnTo>
                  <a:pt x="2030608" y="0"/>
                </a:lnTo>
                <a:lnTo>
                  <a:pt x="2030608" y="3055460"/>
                </a:lnTo>
                <a:lnTo>
                  <a:pt x="0" y="305546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6771AA38-CDBA-404F-BAE7-DFEDE6C24C3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256516"/>
            <a:ext cx="2032492" cy="3051790"/>
          </a:xfrm>
          <a:custGeom>
            <a:avLst/>
            <a:gdLst>
              <a:gd name="connsiteX0" fmla="*/ 0 w 2032492"/>
              <a:gd name="connsiteY0" fmla="*/ 0 h 3051790"/>
              <a:gd name="connsiteX1" fmla="*/ 2032492 w 2032492"/>
              <a:gd name="connsiteY1" fmla="*/ 0 h 3051790"/>
              <a:gd name="connsiteX2" fmla="*/ 2032492 w 2032492"/>
              <a:gd name="connsiteY2" fmla="*/ 3051790 h 3051790"/>
              <a:gd name="connsiteX3" fmla="*/ 0 w 2032492"/>
              <a:gd name="connsiteY3" fmla="*/ 3051790 h 3051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2492" h="3051790">
                <a:moveTo>
                  <a:pt x="0" y="0"/>
                </a:moveTo>
                <a:lnTo>
                  <a:pt x="2032492" y="0"/>
                </a:lnTo>
                <a:lnTo>
                  <a:pt x="2032492" y="3051790"/>
                </a:lnTo>
                <a:lnTo>
                  <a:pt x="0" y="305179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33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F609F-0489-0B44-8E9F-76A63432AA9D}" type="datetimeFigureOut">
              <a:rPr lang="ru-RU" smtClean="0"/>
              <a:t>22.03.2025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6A1C6-1CC4-2A40-9940-DA5AFE6A50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62626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:a16="http://schemas.microsoft.com/office/drawing/2014/main" id="{D826A5FF-A272-4144-9331-CC307EA476A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19831"/>
            <a:ext cx="12192000" cy="3409170"/>
          </a:xfrm>
          <a:custGeom>
            <a:avLst/>
            <a:gdLst>
              <a:gd name="connsiteX0" fmla="*/ 0 w 12192000"/>
              <a:gd name="connsiteY0" fmla="*/ 0 h 3409170"/>
              <a:gd name="connsiteX1" fmla="*/ 12192000 w 12192000"/>
              <a:gd name="connsiteY1" fmla="*/ 0 h 3409170"/>
              <a:gd name="connsiteX2" fmla="*/ 12192000 w 12192000"/>
              <a:gd name="connsiteY2" fmla="*/ 3409170 h 3409170"/>
              <a:gd name="connsiteX3" fmla="*/ 0 w 12192000"/>
              <a:gd name="connsiteY3" fmla="*/ 3409170 h 340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409170">
                <a:moveTo>
                  <a:pt x="0" y="0"/>
                </a:moveTo>
                <a:lnTo>
                  <a:pt x="12192000" y="0"/>
                </a:lnTo>
                <a:lnTo>
                  <a:pt x="12192000" y="3409170"/>
                </a:lnTo>
                <a:lnTo>
                  <a:pt x="0" y="340917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81703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9">
            <a:extLst>
              <a:ext uri="{FF2B5EF4-FFF2-40B4-BE49-F238E27FC236}">
                <a16:creationId xmlns:a16="http://schemas.microsoft.com/office/drawing/2014/main" id="{04513B45-792B-EA45-BDD3-CA23C84047E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3932006" cy="5758048"/>
          </a:xfrm>
          <a:custGeom>
            <a:avLst/>
            <a:gdLst>
              <a:gd name="connsiteX0" fmla="*/ 1123491 w 3932006"/>
              <a:gd name="connsiteY0" fmla="*/ 683805 h 5758048"/>
              <a:gd name="connsiteX1" fmla="*/ 1 w 3932006"/>
              <a:gd name="connsiteY1" fmla="*/ 1811395 h 5758048"/>
              <a:gd name="connsiteX2" fmla="*/ 1 w 3932006"/>
              <a:gd name="connsiteY2" fmla="*/ 1954692 h 5758048"/>
              <a:gd name="connsiteX3" fmla="*/ 1123490 w 3932006"/>
              <a:gd name="connsiteY3" fmla="*/ 827102 h 5758048"/>
              <a:gd name="connsiteX4" fmla="*/ 3147308 w 3932006"/>
              <a:gd name="connsiteY4" fmla="*/ 2858308 h 5758048"/>
              <a:gd name="connsiteX5" fmla="*/ 1123490 w 3932006"/>
              <a:gd name="connsiteY5" fmla="*/ 4889514 h 5758048"/>
              <a:gd name="connsiteX6" fmla="*/ 1 w 3932006"/>
              <a:gd name="connsiteY6" fmla="*/ 3761922 h 5758048"/>
              <a:gd name="connsiteX7" fmla="*/ 1 w 3932006"/>
              <a:gd name="connsiteY7" fmla="*/ 3906926 h 5758048"/>
              <a:gd name="connsiteX8" fmla="*/ 1123491 w 3932006"/>
              <a:gd name="connsiteY8" fmla="*/ 5034517 h 5758048"/>
              <a:gd name="connsiteX9" fmla="*/ 3290935 w 3932006"/>
              <a:gd name="connsiteY9" fmla="*/ 2859160 h 5758048"/>
              <a:gd name="connsiteX10" fmla="*/ 0 w 3932006"/>
              <a:gd name="connsiteY10" fmla="*/ 0 h 5758048"/>
              <a:gd name="connsiteX11" fmla="*/ 1 w 3932006"/>
              <a:gd name="connsiteY11" fmla="*/ 0 h 5758048"/>
              <a:gd name="connsiteX12" fmla="*/ 1 w 3932006"/>
              <a:gd name="connsiteY12" fmla="*/ 1167984 h 5758048"/>
              <a:gd name="connsiteX13" fmla="*/ 1123491 w 3932006"/>
              <a:gd name="connsiteY13" fmla="*/ 40392 h 5758048"/>
              <a:gd name="connsiteX14" fmla="*/ 3932006 w 3932006"/>
              <a:gd name="connsiteY14" fmla="*/ 2859160 h 5758048"/>
              <a:gd name="connsiteX15" fmla="*/ 1123491 w 3932006"/>
              <a:gd name="connsiteY15" fmla="*/ 5677929 h 5758048"/>
              <a:gd name="connsiteX16" fmla="*/ 1 w 3932006"/>
              <a:gd name="connsiteY16" fmla="*/ 4550337 h 5758048"/>
              <a:gd name="connsiteX17" fmla="*/ 1 w 3932006"/>
              <a:gd name="connsiteY17" fmla="*/ 5758048 h 5758048"/>
              <a:gd name="connsiteX18" fmla="*/ 0 w 3932006"/>
              <a:gd name="connsiteY18" fmla="*/ 5758048 h 5758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932006" h="5758048">
                <a:moveTo>
                  <a:pt x="1123491" y="683805"/>
                </a:moveTo>
                <a:lnTo>
                  <a:pt x="1" y="1811395"/>
                </a:lnTo>
                <a:lnTo>
                  <a:pt x="1" y="1954692"/>
                </a:lnTo>
                <a:lnTo>
                  <a:pt x="1123490" y="827102"/>
                </a:lnTo>
                <a:lnTo>
                  <a:pt x="3147308" y="2858308"/>
                </a:lnTo>
                <a:lnTo>
                  <a:pt x="1123490" y="4889514"/>
                </a:lnTo>
                <a:lnTo>
                  <a:pt x="1" y="3761922"/>
                </a:lnTo>
                <a:lnTo>
                  <a:pt x="1" y="3906926"/>
                </a:lnTo>
                <a:lnTo>
                  <a:pt x="1123491" y="5034517"/>
                </a:lnTo>
                <a:lnTo>
                  <a:pt x="3290935" y="2859160"/>
                </a:lnTo>
                <a:close/>
                <a:moveTo>
                  <a:pt x="0" y="0"/>
                </a:moveTo>
                <a:lnTo>
                  <a:pt x="1" y="0"/>
                </a:lnTo>
                <a:lnTo>
                  <a:pt x="1" y="1167984"/>
                </a:lnTo>
                <a:lnTo>
                  <a:pt x="1123491" y="40392"/>
                </a:lnTo>
                <a:lnTo>
                  <a:pt x="3932006" y="2859160"/>
                </a:lnTo>
                <a:lnTo>
                  <a:pt x="1123491" y="5677929"/>
                </a:lnTo>
                <a:lnTo>
                  <a:pt x="1" y="4550337"/>
                </a:lnTo>
                <a:lnTo>
                  <a:pt x="1" y="5758048"/>
                </a:lnTo>
                <a:lnTo>
                  <a:pt x="0" y="575804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10135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:a16="http://schemas.microsoft.com/office/drawing/2014/main" id="{9D1EF1B4-990E-254F-92F3-A2434F6BC24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05089" y="1013980"/>
            <a:ext cx="4409960" cy="2697938"/>
          </a:xfrm>
          <a:custGeom>
            <a:avLst/>
            <a:gdLst>
              <a:gd name="connsiteX0" fmla="*/ 0 w 4409960"/>
              <a:gd name="connsiteY0" fmla="*/ 0 h 2697938"/>
              <a:gd name="connsiteX1" fmla="*/ 4409960 w 4409960"/>
              <a:gd name="connsiteY1" fmla="*/ 0 h 2697938"/>
              <a:gd name="connsiteX2" fmla="*/ 4409960 w 4409960"/>
              <a:gd name="connsiteY2" fmla="*/ 2697938 h 2697938"/>
              <a:gd name="connsiteX3" fmla="*/ 0 w 4409960"/>
              <a:gd name="connsiteY3" fmla="*/ 2697938 h 2697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09960" h="2697938">
                <a:moveTo>
                  <a:pt x="0" y="0"/>
                </a:moveTo>
                <a:lnTo>
                  <a:pt x="4409960" y="0"/>
                </a:lnTo>
                <a:lnTo>
                  <a:pt x="4409960" y="2697938"/>
                </a:lnTo>
                <a:lnTo>
                  <a:pt x="0" y="2697938"/>
                </a:lnTo>
                <a:close/>
              </a:path>
            </a:pathLst>
          </a:custGeom>
          <a:effectLst>
            <a:outerShdw dist="203200" dir="2700000" algn="tl" rotWithShape="0">
              <a:schemeClr val="tx2">
                <a:lumMod val="40000"/>
                <a:lumOff val="60000"/>
              </a:schemeClr>
            </a:outerShdw>
          </a:effectLst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57741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>
            <a:extLst>
              <a:ext uri="{FF2B5EF4-FFF2-40B4-BE49-F238E27FC236}">
                <a16:creationId xmlns:a16="http://schemas.microsoft.com/office/drawing/2014/main" id="{411EAE3A-EA71-884A-A2A3-CCB7E086C58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1999" cy="6857999"/>
          </a:xfrm>
          <a:custGeom>
            <a:avLst/>
            <a:gdLst>
              <a:gd name="connsiteX0" fmla="*/ 0 w 12191999"/>
              <a:gd name="connsiteY0" fmla="*/ 0 h 6857999"/>
              <a:gd name="connsiteX1" fmla="*/ 12191999 w 12191999"/>
              <a:gd name="connsiteY1" fmla="*/ 0 h 6857999"/>
              <a:gd name="connsiteX2" fmla="*/ 12191999 w 12191999"/>
              <a:gd name="connsiteY2" fmla="*/ 6857999 h 6857999"/>
              <a:gd name="connsiteX3" fmla="*/ 0 w 12191999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6857999">
                <a:moveTo>
                  <a:pt x="0" y="0"/>
                </a:moveTo>
                <a:lnTo>
                  <a:pt x="12191999" y="0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83009D2C-656D-2749-B418-01991396E33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12191996" cy="6857998"/>
          </a:xfrm>
          <a:custGeom>
            <a:avLst/>
            <a:gdLst>
              <a:gd name="connsiteX0" fmla="*/ 12191996 w 12191996"/>
              <a:gd name="connsiteY0" fmla="*/ 3668969 h 6857998"/>
              <a:gd name="connsiteX1" fmla="*/ 12191996 w 12191996"/>
              <a:gd name="connsiteY1" fmla="*/ 6857998 h 6857998"/>
              <a:gd name="connsiteX2" fmla="*/ 9998054 w 12191996"/>
              <a:gd name="connsiteY2" fmla="*/ 6857998 h 6857998"/>
              <a:gd name="connsiteX3" fmla="*/ 10223765 w 12191996"/>
              <a:gd name="connsiteY3" fmla="*/ 0 h 6857998"/>
              <a:gd name="connsiteX4" fmla="*/ 12191996 w 12191996"/>
              <a:gd name="connsiteY4" fmla="*/ 0 h 6857998"/>
              <a:gd name="connsiteX5" fmla="*/ 12191996 w 12191996"/>
              <a:gd name="connsiteY5" fmla="*/ 1354076 h 6857998"/>
              <a:gd name="connsiteX6" fmla="*/ 9428472 w 12191996"/>
              <a:gd name="connsiteY6" fmla="*/ 0 h 6857998"/>
              <a:gd name="connsiteX7" fmla="*/ 10000071 w 12191996"/>
              <a:gd name="connsiteY7" fmla="*/ 0 h 6857998"/>
              <a:gd name="connsiteX8" fmla="*/ 12191996 w 12191996"/>
              <a:gd name="connsiteY8" fmla="*/ 1507970 h 6857998"/>
              <a:gd name="connsiteX9" fmla="*/ 12191996 w 12191996"/>
              <a:gd name="connsiteY9" fmla="*/ 1901211 h 6857998"/>
              <a:gd name="connsiteX10" fmla="*/ 7545195 w 12191996"/>
              <a:gd name="connsiteY10" fmla="*/ 0 h 6857998"/>
              <a:gd name="connsiteX11" fmla="*/ 7938437 w 12191996"/>
              <a:gd name="connsiteY11" fmla="*/ 0 h 6857998"/>
              <a:gd name="connsiteX12" fmla="*/ 5507714 w 12191996"/>
              <a:gd name="connsiteY12" fmla="*/ 3533204 h 6857998"/>
              <a:gd name="connsiteX13" fmla="*/ 9736699 w 12191996"/>
              <a:gd name="connsiteY13" fmla="*/ 6442601 h 6857998"/>
              <a:gd name="connsiteX14" fmla="*/ 12191996 w 12191996"/>
              <a:gd name="connsiteY14" fmla="*/ 2873677 h 6857998"/>
              <a:gd name="connsiteX15" fmla="*/ 12191996 w 12191996"/>
              <a:gd name="connsiteY15" fmla="*/ 3445274 h 6857998"/>
              <a:gd name="connsiteX16" fmla="*/ 9844159 w 12191996"/>
              <a:gd name="connsiteY16" fmla="*/ 6857998 h 6857998"/>
              <a:gd name="connsiteX17" fmla="*/ 9768906 w 12191996"/>
              <a:gd name="connsiteY17" fmla="*/ 6857998 h 6857998"/>
              <a:gd name="connsiteX18" fmla="*/ 5057175 w 12191996"/>
              <a:gd name="connsiteY18" fmla="*/ 3616489 h 6857998"/>
              <a:gd name="connsiteX19" fmla="*/ 0 w 12191996"/>
              <a:gd name="connsiteY19" fmla="*/ 0 h 6857998"/>
              <a:gd name="connsiteX20" fmla="*/ 7391301 w 12191996"/>
              <a:gd name="connsiteY20" fmla="*/ 0 h 6857998"/>
              <a:gd name="connsiteX21" fmla="*/ 4880857 w 12191996"/>
              <a:gd name="connsiteY21" fmla="*/ 3649083 h 6857998"/>
              <a:gd name="connsiteX22" fmla="*/ 9545210 w 12191996"/>
              <a:gd name="connsiteY22" fmla="*/ 6857998 h 6857998"/>
              <a:gd name="connsiteX23" fmla="*/ 0 w 12191996"/>
              <a:gd name="connsiteY23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2191996" h="6857998">
                <a:moveTo>
                  <a:pt x="12191996" y="3668969"/>
                </a:moveTo>
                <a:lnTo>
                  <a:pt x="12191996" y="6857998"/>
                </a:lnTo>
                <a:lnTo>
                  <a:pt x="9998054" y="6857998"/>
                </a:lnTo>
                <a:close/>
                <a:moveTo>
                  <a:pt x="10223765" y="0"/>
                </a:moveTo>
                <a:lnTo>
                  <a:pt x="12191996" y="0"/>
                </a:lnTo>
                <a:lnTo>
                  <a:pt x="12191996" y="1354076"/>
                </a:lnTo>
                <a:close/>
                <a:moveTo>
                  <a:pt x="9428472" y="0"/>
                </a:moveTo>
                <a:lnTo>
                  <a:pt x="10000071" y="0"/>
                </a:lnTo>
                <a:lnTo>
                  <a:pt x="12191996" y="1507970"/>
                </a:lnTo>
                <a:lnTo>
                  <a:pt x="12191996" y="1901211"/>
                </a:lnTo>
                <a:close/>
                <a:moveTo>
                  <a:pt x="7545195" y="0"/>
                </a:moveTo>
                <a:lnTo>
                  <a:pt x="7938437" y="0"/>
                </a:lnTo>
                <a:lnTo>
                  <a:pt x="5507714" y="3533204"/>
                </a:lnTo>
                <a:lnTo>
                  <a:pt x="9736699" y="6442601"/>
                </a:lnTo>
                <a:lnTo>
                  <a:pt x="12191996" y="2873677"/>
                </a:lnTo>
                <a:lnTo>
                  <a:pt x="12191996" y="3445274"/>
                </a:lnTo>
                <a:lnTo>
                  <a:pt x="9844159" y="6857998"/>
                </a:lnTo>
                <a:lnTo>
                  <a:pt x="9768906" y="6857998"/>
                </a:lnTo>
                <a:lnTo>
                  <a:pt x="5057175" y="3616489"/>
                </a:lnTo>
                <a:close/>
                <a:moveTo>
                  <a:pt x="0" y="0"/>
                </a:moveTo>
                <a:lnTo>
                  <a:pt x="7391301" y="0"/>
                </a:lnTo>
                <a:lnTo>
                  <a:pt x="4880857" y="3649083"/>
                </a:lnTo>
                <a:lnTo>
                  <a:pt x="9545210" y="6857998"/>
                </a:lnTo>
                <a:lnTo>
                  <a:pt x="0" y="6857998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961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F609F-0489-0B44-8E9F-76A63432AA9D}" type="datetimeFigureOut">
              <a:rPr lang="ru-RU" smtClean="0"/>
              <a:t>22.03.2025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E96A1C6-1CC4-2A40-9940-DA5AFE6A50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430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F609F-0489-0B44-8E9F-76A63432AA9D}" type="datetimeFigureOut">
              <a:rPr lang="ru-RU" smtClean="0"/>
              <a:t>22.03.2025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E96A1C6-1CC4-2A40-9940-DA5AFE6A50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8380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F609F-0489-0B44-8E9F-76A63432AA9D}" type="datetimeFigureOut">
              <a:rPr lang="ru-RU" smtClean="0"/>
              <a:t>22.03.2025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E96A1C6-1CC4-2A40-9940-DA5AFE6A50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6848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F609F-0489-0B44-8E9F-76A63432AA9D}" type="datetimeFigureOut">
              <a:rPr lang="ru-RU" smtClean="0"/>
              <a:t>22.03.2025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6A1C6-1CC4-2A40-9940-DA5AFE6A50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421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F609F-0489-0B44-8E9F-76A63432AA9D}" type="datetimeFigureOut">
              <a:rPr lang="ru-RU" smtClean="0"/>
              <a:t>22.03.2025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6A1C6-1CC4-2A40-9940-DA5AFE6A50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5079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F609F-0489-0B44-8E9F-76A63432AA9D}" type="datetimeFigureOut">
              <a:rPr lang="ru-RU" smtClean="0"/>
              <a:t>22.03.2025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6A1C6-1CC4-2A40-9940-DA5AFE6A50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687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F609F-0489-0B44-8E9F-76A63432AA9D}" type="datetimeFigureOut">
              <a:rPr lang="ru-RU" smtClean="0"/>
              <a:t>22.03.2025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E96A1C6-1CC4-2A40-9940-DA5AFE6A50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0237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5F609F-0489-0B44-8E9F-76A63432AA9D}" type="datetimeFigureOut">
              <a:rPr lang="ru-RU" smtClean="0"/>
              <a:t>22.03.2025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E96A1C6-1CC4-2A40-9940-DA5AFE6A50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1595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  <p:sldLayoutId id="2147483720" r:id="rId16"/>
    <p:sldLayoutId id="2147483721" r:id="rId17"/>
    <p:sldLayoutId id="2147483722" r:id="rId18"/>
    <p:sldLayoutId id="2147483723" r:id="rId19"/>
    <p:sldLayoutId id="2147483724" r:id="rId20"/>
    <p:sldLayoutId id="2147483725" r:id="rId21"/>
    <p:sldLayoutId id="2147483727" r:id="rId22"/>
    <p:sldLayoutId id="2147483690" r:id="rId23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2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45DEC654-087C-D14B-B831-0A99B9D1638C}"/>
              </a:ext>
            </a:extLst>
          </p:cNvPr>
          <p:cNvSpPr/>
          <p:nvPr/>
        </p:nvSpPr>
        <p:spPr>
          <a:xfrm>
            <a:off x="-1033891" y="5092367"/>
            <a:ext cx="7997838" cy="1067403"/>
          </a:xfrm>
          <a:prstGeom prst="rect">
            <a:avLst/>
          </a:prstGeom>
        </p:spPr>
        <p:txBody>
          <a:bodyPr vert="horz" wrap="square" lIns="72000" tIns="36000">
            <a:spAutoFit/>
          </a:bodyPr>
          <a:lstStyle/>
          <a:p>
            <a:pPr algn="ctr"/>
            <a:r>
              <a:rPr lang="ru-RU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SemiBold Condensed" panose="020B0502040204020203" pitchFamily="34" charset="0"/>
                <a:ea typeface="Roboto Thin" panose="02000000000000000000" pitchFamily="2" charset="0"/>
                <a:cs typeface="Roboto Thin" panose="02000000000000000000" pitchFamily="2" charset="0"/>
              </a:rPr>
              <a:t>Руководитель проекта:</a:t>
            </a:r>
          </a:p>
          <a:p>
            <a:pPr algn="ctr"/>
            <a:r>
              <a:rPr lang="ru-RU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SemiBold Condensed" panose="020B0502040204020203" pitchFamily="34" charset="0"/>
                <a:ea typeface="Roboto Thin" panose="02000000000000000000" pitchFamily="2" charset="0"/>
                <a:cs typeface="Roboto Thin" panose="02000000000000000000" pitchFamily="2" charset="0"/>
              </a:rPr>
              <a:t>Грязнова Татьяна</a:t>
            </a:r>
            <a:endParaRPr lang="ru-RU" sz="8800" dirty="0">
              <a:solidFill>
                <a:schemeClr val="tx1">
                  <a:lumMod val="85000"/>
                  <a:lumOff val="15000"/>
                </a:schemeClr>
              </a:solidFill>
              <a:latin typeface="Bahnschrift SemiBold Condensed" panose="020B0502040204020203" pitchFamily="34" charset="0"/>
              <a:ea typeface="Roboto Thin" panose="02000000000000000000" pitchFamily="2" charset="0"/>
              <a:cs typeface="Roboto Thin" panose="02000000000000000000" pitchFamily="2" charset="0"/>
            </a:endParaRPr>
          </a:p>
        </p:txBody>
      </p:sp>
      <p:pic>
        <p:nvPicPr>
          <p:cNvPr id="4" name="Рисунок 3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2" b="4932"/>
          <a:stretch>
            <a:fillRect/>
          </a:stretch>
        </p:blipFill>
        <p:spPr>
          <a:xfrm>
            <a:off x="5238207" y="-1259407"/>
            <a:ext cx="6953794" cy="9405377"/>
          </a:xfr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5DEC654-087C-D14B-B831-0A99B9D1638C}"/>
              </a:ext>
            </a:extLst>
          </p:cNvPr>
          <p:cNvSpPr/>
          <p:nvPr/>
        </p:nvSpPr>
        <p:spPr>
          <a:xfrm>
            <a:off x="-164478" y="2200205"/>
            <a:ext cx="6259012" cy="2790952"/>
          </a:xfrm>
          <a:prstGeom prst="rect">
            <a:avLst/>
          </a:prstGeom>
        </p:spPr>
        <p:txBody>
          <a:bodyPr vert="horz" wrap="square" lIns="72000" tIns="36000">
            <a:spAutoFit/>
          </a:bodyPr>
          <a:lstStyle/>
          <a:p>
            <a:pPr algn="ctr"/>
            <a:r>
              <a:rPr lang="ru-RU" sz="88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SemiBold Condensed" panose="020B0502040204020203" pitchFamily="34" charset="0"/>
                <a:ea typeface="Roboto Thin" panose="02000000000000000000" pitchFamily="2" charset="0"/>
                <a:cs typeface="Roboto Thin" panose="02000000000000000000" pitchFamily="2" charset="0"/>
              </a:rPr>
              <a:t>Проект </a:t>
            </a:r>
          </a:p>
          <a:p>
            <a:pPr algn="ctr"/>
            <a:r>
              <a:rPr lang="ru-RU" sz="88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SemiBold Condensed" panose="020B0502040204020203" pitchFamily="34" charset="0"/>
                <a:ea typeface="Roboto Thin" panose="02000000000000000000" pitchFamily="2" charset="0"/>
                <a:cs typeface="Roboto Thin" panose="02000000000000000000" pitchFamily="2" charset="0"/>
              </a:rPr>
              <a:t>«</a:t>
            </a:r>
            <a:r>
              <a:rPr lang="ru-RU" sz="8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hnschrift SemiBold Condensed" panose="020B0502040204020203" pitchFamily="34" charset="0"/>
                <a:ea typeface="Roboto Thin" panose="02000000000000000000" pitchFamily="2" charset="0"/>
                <a:cs typeface="Roboto Thin" panose="02000000000000000000" pitchFamily="2" charset="0"/>
              </a:rPr>
              <a:t>ПриРоднаЯ</a:t>
            </a:r>
            <a:r>
              <a:rPr lang="ru-RU" sz="88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SemiBold Condensed" panose="020B0502040204020203" pitchFamily="34" charset="0"/>
                <a:ea typeface="Roboto Thin" panose="02000000000000000000" pitchFamily="2" charset="0"/>
                <a:cs typeface="Roboto Thin" panose="02000000000000000000" pitchFamily="2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828297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1" r="4851"/>
          <a:stretch>
            <a:fillRect/>
          </a:stretch>
        </p:blipFill>
        <p:spPr>
          <a:xfrm>
            <a:off x="5180296" y="1246063"/>
            <a:ext cx="6988297" cy="5159829"/>
          </a:xfrm>
        </p:spPr>
      </p:pic>
      <p:sp>
        <p:nvSpPr>
          <p:cNvPr id="16" name="Управляющая кнопка: настраиваемая 15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15EA7854-5E74-5242-9331-317278FD8E9E}"/>
              </a:ext>
            </a:extLst>
          </p:cNvPr>
          <p:cNvSpPr/>
          <p:nvPr/>
        </p:nvSpPr>
        <p:spPr>
          <a:xfrm>
            <a:off x="844772" y="154377"/>
            <a:ext cx="5399274" cy="3386682"/>
          </a:xfrm>
          <a:prstGeom prst="actionButtonBlank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atin typeface="Coco Gothic UltraLight" panose="02000506000000020004" pitchFamily="2" charset="0"/>
              <a:ea typeface="PingFang TC Semibold" panose="020B0400000000000000" pitchFamily="34" charset="-12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2E997E2-ABE9-0249-AEBA-CA29CE6A7D98}"/>
              </a:ext>
            </a:extLst>
          </p:cNvPr>
          <p:cNvSpPr txBox="1"/>
          <p:nvPr/>
        </p:nvSpPr>
        <p:spPr>
          <a:xfrm>
            <a:off x="776275" y="254125"/>
            <a:ext cx="5536267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solidFill>
                  <a:schemeClr val="bg1"/>
                </a:solidFill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rPr>
              <a:t>Цель проекта:</a:t>
            </a:r>
          </a:p>
          <a:p>
            <a:pPr algn="ctr"/>
            <a:r>
              <a:rPr lang="ru-RU" sz="1400" b="1" dirty="0">
                <a:solidFill>
                  <a:schemeClr val="bg1"/>
                </a:solidFill>
                <a:latin typeface="Coco Gothic UltraLight" panose="02000506000000020004" pitchFamily="2" charset="0"/>
                <a:ea typeface="PingFang TC Semibold" panose="020B0400000000000000" pitchFamily="34" charset="-120"/>
              </a:rPr>
              <a:t>Создание условий для восстановления и активизации потенциала, мобилизация внутренних ресурсов в условиях трудной жизненной ситуации для женщин находящихся в трудной жизненной ситуации, нуждающихся в комплексной помощи и поддержке для решения своих проблем. Это многодетные матери, женщины, в одиночку воспитывающие детей, находящиеся в ситуации развода, осуществляющие уход за ребенком-инвалидом, переживающие потерю близких, затронутые болезнью и другие категории женщин в трудной жизненной ситуации, а также жены участников СВО ., при помощи метода ипповенции с лошадьми, арт - и фото терапевтических техник.</a:t>
            </a:r>
          </a:p>
          <a:p>
            <a:endParaRPr lang="ru-RU" sz="2400" b="1" dirty="0">
              <a:solidFill>
                <a:schemeClr val="bg1"/>
              </a:solidFill>
              <a:latin typeface="Coco Gothic UltraLight" panose="02000506000000020004" pitchFamily="2" charset="0"/>
              <a:ea typeface="PingFang TC Semibold" panose="020B04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67451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" b="7"/>
          <a:stretch>
            <a:fillRect/>
          </a:stretch>
        </p:blipFill>
        <p:spPr>
          <a:xfrm>
            <a:off x="3022565" y="3256515"/>
            <a:ext cx="2420471" cy="3642088"/>
          </a:xfr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2A02A726-4B53-734D-BF72-3D94B829220A}"/>
              </a:ext>
            </a:extLst>
          </p:cNvPr>
          <p:cNvSpPr/>
          <p:nvPr/>
        </p:nvSpPr>
        <p:spPr>
          <a:xfrm>
            <a:off x="0" y="3071813"/>
            <a:ext cx="357188" cy="4857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 Thin" panose="02000000000000000000" pitchFamily="2" charset="0"/>
              <a:ea typeface="Roboto Thin" panose="02000000000000000000" pitchFamily="2" charset="0"/>
              <a:cs typeface="Roboto Thi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4EC3A0-3566-1A47-AF3B-CED41DA6F1C5}"/>
              </a:ext>
            </a:extLst>
          </p:cNvPr>
          <p:cNvSpPr txBox="1"/>
          <p:nvPr/>
        </p:nvSpPr>
        <p:spPr>
          <a:xfrm>
            <a:off x="357188" y="360545"/>
            <a:ext cx="465165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rPr>
              <a:t>Задачи проекта: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4EC3A0-3566-1A47-AF3B-CED41DA6F1C5}"/>
              </a:ext>
            </a:extLst>
          </p:cNvPr>
          <p:cNvSpPr txBox="1"/>
          <p:nvPr/>
        </p:nvSpPr>
        <p:spPr>
          <a:xfrm>
            <a:off x="234622" y="1176190"/>
            <a:ext cx="55210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rPr>
              <a:t>Информирование целевой аудитории о возможностях участия в проекте;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Roboto Thin" panose="02000000000000000000" pitchFamily="2" charset="0"/>
              <a:ea typeface="Roboto Thin" panose="02000000000000000000" pitchFamily="2" charset="0"/>
              <a:cs typeface="Roboto Thin" panose="020000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rPr>
              <a:t>Реализация программ, направленных на улучшение эмоционального и физического состояния женщин;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EF04858-7A80-42C6-9AC9-812D0CC9C1B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/>
          <a:srcRect l="5625" r="5625"/>
          <a:stretch>
            <a:fillRect/>
          </a:stretch>
        </p:blipFill>
        <p:spPr>
          <a:xfrm>
            <a:off x="143435" y="3256515"/>
            <a:ext cx="2420471" cy="3634341"/>
          </a:xfr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B174AB7-1990-4188-A6C5-2960A362EEB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/>
          <a:srcRect l="12109" r="12109"/>
          <a:stretch>
            <a:fillRect/>
          </a:stretch>
        </p:blipFill>
        <p:spPr>
          <a:xfrm>
            <a:off x="5686158" y="420310"/>
            <a:ext cx="6505842" cy="6437690"/>
          </a:xfrm>
        </p:spPr>
      </p:pic>
    </p:spTree>
    <p:extLst>
      <p:ext uri="{BB962C8B-B14F-4D97-AF65-F5344CB8AC3E}">
        <p14:creationId xmlns:p14="http://schemas.microsoft.com/office/powerpoint/2010/main" val="2989470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с двумя скругленными противолежащими углами 21">
            <a:extLst>
              <a:ext uri="{FF2B5EF4-FFF2-40B4-BE49-F238E27FC236}">
                <a16:creationId xmlns:a16="http://schemas.microsoft.com/office/drawing/2014/main" id="{3FD90B6D-927F-DB45-BF4E-8E29C8491C8B}"/>
              </a:ext>
            </a:extLst>
          </p:cNvPr>
          <p:cNvSpPr/>
          <p:nvPr/>
        </p:nvSpPr>
        <p:spPr>
          <a:xfrm>
            <a:off x="6121519" y="1643779"/>
            <a:ext cx="3611030" cy="2361626"/>
          </a:xfrm>
          <a:prstGeom prst="round2DiagRect">
            <a:avLst>
              <a:gd name="adj1" fmla="val 49041"/>
              <a:gd name="adj2" fmla="val 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противолежащими углами 22">
            <a:extLst>
              <a:ext uri="{FF2B5EF4-FFF2-40B4-BE49-F238E27FC236}">
                <a16:creationId xmlns:a16="http://schemas.microsoft.com/office/drawing/2014/main" id="{E1986662-58AB-9847-99D0-B933F2C42B4A}"/>
              </a:ext>
            </a:extLst>
          </p:cNvPr>
          <p:cNvSpPr/>
          <p:nvPr/>
        </p:nvSpPr>
        <p:spPr>
          <a:xfrm rot="16200000">
            <a:off x="2996039" y="984955"/>
            <a:ext cx="2429871" cy="3611028"/>
          </a:xfrm>
          <a:prstGeom prst="round2DiagRect">
            <a:avLst>
              <a:gd name="adj1" fmla="val 49041"/>
              <a:gd name="adj2" fmla="val 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рямоугольник с двумя скругленными противолежащими углами 23">
            <a:extLst>
              <a:ext uri="{FF2B5EF4-FFF2-40B4-BE49-F238E27FC236}">
                <a16:creationId xmlns:a16="http://schemas.microsoft.com/office/drawing/2014/main" id="{EDFFD7F8-FB05-1742-B745-02CCE8094585}"/>
              </a:ext>
            </a:extLst>
          </p:cNvPr>
          <p:cNvSpPr/>
          <p:nvPr/>
        </p:nvSpPr>
        <p:spPr>
          <a:xfrm>
            <a:off x="2429691" y="4121424"/>
            <a:ext cx="3586797" cy="2396942"/>
          </a:xfrm>
          <a:prstGeom prst="round2DiagRect">
            <a:avLst>
              <a:gd name="adj1" fmla="val 49041"/>
              <a:gd name="adj2" fmla="val 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противолежащими углами 24">
            <a:extLst>
              <a:ext uri="{FF2B5EF4-FFF2-40B4-BE49-F238E27FC236}">
                <a16:creationId xmlns:a16="http://schemas.microsoft.com/office/drawing/2014/main" id="{4843FA05-76FA-5C49-9E46-8BF1EA2FBF9F}"/>
              </a:ext>
            </a:extLst>
          </p:cNvPr>
          <p:cNvSpPr/>
          <p:nvPr/>
        </p:nvSpPr>
        <p:spPr>
          <a:xfrm rot="5400000">
            <a:off x="6741188" y="3501755"/>
            <a:ext cx="2347459" cy="3586797"/>
          </a:xfrm>
          <a:prstGeom prst="round2DiagRect">
            <a:avLst>
              <a:gd name="adj1" fmla="val 49041"/>
              <a:gd name="adj2" fmla="val 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54E28E8D-DC28-6F4C-8E3E-1C1ACCB01254}"/>
              </a:ext>
            </a:extLst>
          </p:cNvPr>
          <p:cNvSpPr/>
          <p:nvPr/>
        </p:nvSpPr>
        <p:spPr>
          <a:xfrm>
            <a:off x="2601004" y="2294915"/>
            <a:ext cx="32199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50 занятий по ипповенции</a:t>
            </a:r>
            <a:endParaRPr lang="ru-RU" sz="1600" dirty="0">
              <a:solidFill>
                <a:schemeClr val="bg1"/>
              </a:solidFill>
              <a:latin typeface="Roboto Thin" panose="02000000000000000000" pitchFamily="2" charset="0"/>
              <a:ea typeface="Roboto Thin" panose="02000000000000000000" pitchFamily="2" charset="0"/>
              <a:cs typeface="Roboto Thin" panose="02000000000000000000" pitchFamily="2" charset="0"/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A1A8E848-AB9E-804C-8DED-C39E978144C6}"/>
              </a:ext>
            </a:extLst>
          </p:cNvPr>
          <p:cNvSpPr/>
          <p:nvPr/>
        </p:nvSpPr>
        <p:spPr>
          <a:xfrm>
            <a:off x="2503232" y="4756544"/>
            <a:ext cx="34154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23 различных мастер-класса</a:t>
            </a:r>
            <a:endParaRPr lang="ru-RU" sz="1600" dirty="0">
              <a:solidFill>
                <a:schemeClr val="bg1"/>
              </a:solidFill>
              <a:latin typeface="Roboto Thin" panose="02000000000000000000" pitchFamily="2" charset="0"/>
              <a:ea typeface="Roboto Thin" panose="02000000000000000000" pitchFamily="2" charset="0"/>
              <a:cs typeface="Roboto Thin" panose="02000000000000000000" pitchFamily="2" charset="0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D243C276-E5EA-7547-93DB-24B084264B94}"/>
              </a:ext>
            </a:extLst>
          </p:cNvPr>
          <p:cNvSpPr/>
          <p:nvPr/>
        </p:nvSpPr>
        <p:spPr>
          <a:xfrm>
            <a:off x="6090029" y="4510323"/>
            <a:ext cx="372726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26 встреч с приглашенными специалистами</a:t>
            </a:r>
            <a:endParaRPr lang="ru-RU" sz="1600" dirty="0">
              <a:solidFill>
                <a:schemeClr val="bg1"/>
              </a:solidFill>
              <a:latin typeface="Roboto Thin" panose="02000000000000000000" pitchFamily="2" charset="0"/>
              <a:ea typeface="Roboto Thin" panose="02000000000000000000" pitchFamily="2" charset="0"/>
              <a:cs typeface="Roboto Thin" panose="02000000000000000000" pitchFamily="2" charset="0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35ECEC60-B4AC-F847-BCCF-C148549B06D6}"/>
              </a:ext>
            </a:extLst>
          </p:cNvPr>
          <p:cNvSpPr/>
          <p:nvPr/>
        </p:nvSpPr>
        <p:spPr>
          <a:xfrm>
            <a:off x="6380656" y="2285983"/>
            <a:ext cx="309275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45 занятий с психологом</a:t>
            </a:r>
            <a:endParaRPr lang="ru-RU" sz="1600" dirty="0">
              <a:solidFill>
                <a:schemeClr val="bg1"/>
              </a:solidFill>
              <a:latin typeface="Roboto Thin" panose="02000000000000000000" pitchFamily="2" charset="0"/>
              <a:ea typeface="Roboto Thin" panose="02000000000000000000" pitchFamily="2" charset="0"/>
              <a:cs typeface="Roboto Thin" panose="02000000000000000000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7099F03-5F53-314D-8132-D21346FA5CFE}"/>
              </a:ext>
            </a:extLst>
          </p:cNvPr>
          <p:cNvSpPr txBox="1"/>
          <p:nvPr/>
        </p:nvSpPr>
        <p:spPr>
          <a:xfrm>
            <a:off x="590873" y="232134"/>
            <a:ext cx="110612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rPr>
              <a:t>В рамках проекта:</a:t>
            </a:r>
          </a:p>
        </p:txBody>
      </p:sp>
    </p:spTree>
    <p:extLst>
      <p:ext uri="{BB962C8B-B14F-4D97-AF65-F5344CB8AC3E}">
        <p14:creationId xmlns:p14="http://schemas.microsoft.com/office/powerpoint/2010/main" val="1441419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C7E01CE1-B235-C841-B18F-495B1B7C17D8}"/>
              </a:ext>
            </a:extLst>
          </p:cNvPr>
          <p:cNvSpPr/>
          <p:nvPr/>
        </p:nvSpPr>
        <p:spPr>
          <a:xfrm>
            <a:off x="6212543" y="125782"/>
            <a:ext cx="45719" cy="651014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8828F16C-28C6-844E-B6C4-00ECFCE8C080}"/>
              </a:ext>
            </a:extLst>
          </p:cNvPr>
          <p:cNvSpPr/>
          <p:nvPr/>
        </p:nvSpPr>
        <p:spPr>
          <a:xfrm>
            <a:off x="654219" y="5002258"/>
            <a:ext cx="52717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  <a:ea typeface="Roboto Thin" panose="02000000000000000000" pitchFamily="2" charset="0"/>
                <a:cs typeface="Roboto Thin" panose="02000000000000000000" pitchFamily="2" charset="0"/>
              </a:rPr>
              <a:t>Фото проект «</a:t>
            </a:r>
            <a:r>
              <a:rPr lang="ru-RU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  <a:ea typeface="Roboto Thin" panose="02000000000000000000" pitchFamily="2" charset="0"/>
                <a:cs typeface="Roboto Thin" panose="02000000000000000000" pitchFamily="2" charset="0"/>
              </a:rPr>
              <a:t>СчастливаЯ</a:t>
            </a: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  <a:ea typeface="Roboto Thin" panose="02000000000000000000" pitchFamily="2" charset="0"/>
                <a:cs typeface="Roboto Thin" panose="02000000000000000000" pitchFamily="2" charset="0"/>
              </a:rPr>
              <a:t>»</a:t>
            </a:r>
          </a:p>
        </p:txBody>
      </p:sp>
      <p:pic>
        <p:nvPicPr>
          <p:cNvPr id="12" name="Рисунок 11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1" b="4131"/>
          <a:stretch>
            <a:fillRect/>
          </a:stretch>
        </p:blipFill>
        <p:spPr>
          <a:xfrm>
            <a:off x="6410317" y="904042"/>
            <a:ext cx="6303174" cy="385617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22721" y="904042"/>
            <a:ext cx="5703297" cy="3800712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828F16C-28C6-844E-B6C4-00ECFCE8C080}"/>
              </a:ext>
            </a:extLst>
          </p:cNvPr>
          <p:cNvSpPr/>
          <p:nvPr/>
        </p:nvSpPr>
        <p:spPr>
          <a:xfrm>
            <a:off x="6926004" y="5002258"/>
            <a:ext cx="52717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  <a:ea typeface="Roboto Thin" panose="02000000000000000000" pitchFamily="2" charset="0"/>
                <a:cs typeface="Roboto Thin" panose="02000000000000000000" pitchFamily="2" charset="0"/>
              </a:rPr>
              <a:t>Фото проект «Мать и дитя»</a:t>
            </a:r>
          </a:p>
        </p:txBody>
      </p:sp>
    </p:spTree>
    <p:extLst>
      <p:ext uri="{BB962C8B-B14F-4D97-AF65-F5344CB8AC3E}">
        <p14:creationId xmlns:p14="http://schemas.microsoft.com/office/powerpoint/2010/main" val="632914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AD97881A-D7F9-634E-8FEC-605112B2618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6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3448830"/>
            <a:ext cx="12192000" cy="3409170"/>
          </a:xfr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2F06773-B051-7348-BAA0-6B950B113858}"/>
              </a:ext>
            </a:extLst>
          </p:cNvPr>
          <p:cNvSpPr/>
          <p:nvPr/>
        </p:nvSpPr>
        <p:spPr>
          <a:xfrm>
            <a:off x="-497535" y="98541"/>
            <a:ext cx="54309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Собственные ресурсы: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12" y="3468578"/>
            <a:ext cx="5712549" cy="32133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257" y="3709851"/>
            <a:ext cx="5283621" cy="297203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3D46D9F-3B43-46B9-BA39-E8F899ED72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0469" y="-375405"/>
            <a:ext cx="5283621" cy="39627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97" t="29359" r="1297" b="-29359"/>
          <a:stretch/>
        </p:blipFill>
        <p:spPr>
          <a:xfrm>
            <a:off x="92859" y="621761"/>
            <a:ext cx="5805408" cy="4354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902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1" r="4851"/>
          <a:stretch>
            <a:fillRect/>
          </a:stretch>
        </p:blipFill>
        <p:spPr>
          <a:xfrm>
            <a:off x="6093656" y="1031966"/>
            <a:ext cx="5917936" cy="4369525"/>
          </a:xfrm>
        </p:spPr>
      </p:pic>
      <p:sp>
        <p:nvSpPr>
          <p:cNvPr id="16" name="Управляющая кнопка: настраиваемая 15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15EA7854-5E74-5242-9331-317278FD8E9E}"/>
              </a:ext>
            </a:extLst>
          </p:cNvPr>
          <p:cNvSpPr/>
          <p:nvPr/>
        </p:nvSpPr>
        <p:spPr>
          <a:xfrm>
            <a:off x="557389" y="47683"/>
            <a:ext cx="5399274" cy="6718877"/>
          </a:xfrm>
          <a:prstGeom prst="actionButtonBlank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atin typeface="Coco Gothic UltraLight" panose="02000506000000020004" pitchFamily="2" charset="0"/>
              <a:ea typeface="PingFang TC Semibold" panose="020B0400000000000000" pitchFamily="34" charset="-12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2E997E2-ABE9-0249-AEBA-CA29CE6A7D98}"/>
              </a:ext>
            </a:extLst>
          </p:cNvPr>
          <p:cNvSpPr txBox="1"/>
          <p:nvPr/>
        </p:nvSpPr>
        <p:spPr>
          <a:xfrm>
            <a:off x="488892" y="204251"/>
            <a:ext cx="5536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schemeClr val="bg1"/>
                </a:solidFill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rPr>
              <a:t>Потенциал проекта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E997E2-ABE9-0249-AEBA-CA29CE6A7D98}"/>
              </a:ext>
            </a:extLst>
          </p:cNvPr>
          <p:cNvSpPr txBox="1"/>
          <p:nvPr/>
        </p:nvSpPr>
        <p:spPr>
          <a:xfrm>
            <a:off x="557389" y="929239"/>
            <a:ext cx="534589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bg1"/>
                </a:solidFill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rPr>
              <a:t>Создание социальных связей: организация специальных программ поддержки и обмена опытом для женщин, где они смогут делиться своим опытом и находить единомышленниц среди других участниц проекта; проведение различных тимблидингов, тренингов и игр.</a:t>
            </a:r>
          </a:p>
          <a:p>
            <a:pPr algn="ctr"/>
            <a:endParaRPr lang="ru-RU" sz="1700" dirty="0">
              <a:solidFill>
                <a:schemeClr val="bg1"/>
              </a:solidFill>
              <a:latin typeface="Roboto Thin" panose="02000000000000000000" pitchFamily="2" charset="0"/>
              <a:ea typeface="Roboto Thin" panose="02000000000000000000" pitchFamily="2" charset="0"/>
              <a:cs typeface="Roboto Thin" panose="02000000000000000000" pitchFamily="2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bg1"/>
                </a:solidFill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rPr>
              <a:t>Воркшопы: творческие мероприятия, в ходе которых участницы сразу смогут обрести и научиться применять практические навыки.</a:t>
            </a:r>
            <a:br>
              <a:rPr lang="ru-RU" sz="1700" dirty="0">
                <a:solidFill>
                  <a:schemeClr val="bg1"/>
                </a:solidFill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rPr>
            </a:br>
            <a:endParaRPr lang="ru-RU" sz="1700" dirty="0">
              <a:solidFill>
                <a:schemeClr val="bg1"/>
              </a:solidFill>
              <a:latin typeface="Roboto Thin" panose="02000000000000000000" pitchFamily="2" charset="0"/>
              <a:ea typeface="Roboto Thin" panose="02000000000000000000" pitchFamily="2" charset="0"/>
              <a:cs typeface="Roboto Thin" panose="02000000000000000000" pitchFamily="2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bg1"/>
                </a:solidFill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rPr>
              <a:t>Группы поддержки: групповая психотерапия под руководством профессионального психолога, где женщины могут вместе обсуждать и решать проблемы, с которыми они сталкиваются;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ru-RU" sz="1700" dirty="0">
              <a:solidFill>
                <a:schemeClr val="bg1"/>
              </a:solidFill>
              <a:latin typeface="Roboto Thin" panose="02000000000000000000" pitchFamily="2" charset="0"/>
              <a:ea typeface="Roboto Thin" panose="02000000000000000000" pitchFamily="2" charset="0"/>
              <a:cs typeface="Roboto Thin" panose="02000000000000000000" pitchFamily="2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bg1"/>
                </a:solidFill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rPr>
              <a:t>Занятия с лошадьми в городских условиях оказали  благоприятное влияние на психоэмоциональную сферу и физическое здоровье женщин.</a:t>
            </a:r>
          </a:p>
        </p:txBody>
      </p:sp>
    </p:spTree>
    <p:extLst>
      <p:ext uri="{BB962C8B-B14F-4D97-AF65-F5344CB8AC3E}">
        <p14:creationId xmlns:p14="http://schemas.microsoft.com/office/powerpoint/2010/main" val="3622526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8828F16C-28C6-844E-B6C4-00ECFCE8C080}"/>
              </a:ext>
            </a:extLst>
          </p:cNvPr>
          <p:cNvSpPr/>
          <p:nvPr/>
        </p:nvSpPr>
        <p:spPr>
          <a:xfrm>
            <a:off x="2408548" y="5518711"/>
            <a:ext cx="7053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rPr>
              <a:t>Благодарю за внимание!</a:t>
            </a:r>
          </a:p>
          <a:p>
            <a:pPr algn="ctr"/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rPr>
              <a:t>+7 960 179 49 19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959" y="389301"/>
            <a:ext cx="7697122" cy="512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718317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7703</TotalTime>
  <Words>273</Words>
  <Application>Microsoft Office PowerPoint</Application>
  <PresentationFormat>Широкоэкранный</PresentationFormat>
  <Paragraphs>30</Paragraphs>
  <Slides>8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8" baseType="lpstr">
      <vt:lpstr>Arial</vt:lpstr>
      <vt:lpstr>Arial Black</vt:lpstr>
      <vt:lpstr>Bahnschrift SemiBold Condensed</vt:lpstr>
      <vt:lpstr>Calibri</vt:lpstr>
      <vt:lpstr>Century Gothic</vt:lpstr>
      <vt:lpstr>Coco Gothic UltraLight</vt:lpstr>
      <vt:lpstr>Roboto Light</vt:lpstr>
      <vt:lpstr>Roboto Thin</vt:lpstr>
      <vt:lpstr>Wingdings 3</vt:lpstr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Anton Mozhaev</cp:lastModifiedBy>
  <cp:revision>290</cp:revision>
  <dcterms:created xsi:type="dcterms:W3CDTF">2019-09-26T15:09:06Z</dcterms:created>
  <dcterms:modified xsi:type="dcterms:W3CDTF">2025-03-22T13:16:16Z</dcterms:modified>
</cp:coreProperties>
</file>