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20B0604020202020204" charset="-52"/>
      <p:regular r:id="rId13"/>
      <p:bold r:id="rId14"/>
    </p:embeddedFont>
    <p:embeddedFont>
      <p:font typeface="Montserrat Bold" panose="020B0604020202020204" charset="-52"/>
      <p:regular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sv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/>
          <p:cNvSpPr/>
          <p:nvPr/>
        </p:nvSpPr>
        <p:spPr>
          <a:xfrm>
            <a:off x="10977682" y="4049380"/>
            <a:ext cx="3685049" cy="3650690"/>
          </a:xfrm>
          <a:custGeom>
            <a:avLst/>
            <a:gdLst/>
            <a:ahLst/>
            <a:cxnLst/>
            <a:rect l="l" t="t" r="r" b="b"/>
            <a:pathLst>
              <a:path w="3685049" h="3650690">
                <a:moveTo>
                  <a:pt x="0" y="0"/>
                </a:moveTo>
                <a:lnTo>
                  <a:pt x="3685049" y="0"/>
                </a:lnTo>
                <a:lnTo>
                  <a:pt x="3685049" y="3650690"/>
                </a:lnTo>
                <a:lnTo>
                  <a:pt x="0" y="36506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t="-25101" b="-26404"/>
            </a:stretch>
          </a:blipFill>
        </p:spPr>
      </p:sp>
      <p:sp>
        <p:nvSpPr>
          <p:cNvPr id="19" name="Freeform 3"/>
          <p:cNvSpPr/>
          <p:nvPr/>
        </p:nvSpPr>
        <p:spPr>
          <a:xfrm>
            <a:off x="12307245" y="2764903"/>
            <a:ext cx="3622493" cy="3588718"/>
          </a:xfrm>
          <a:custGeom>
            <a:avLst/>
            <a:gdLst/>
            <a:ahLst/>
            <a:cxnLst/>
            <a:rect l="l" t="t" r="r" b="b"/>
            <a:pathLst>
              <a:path w="3622493" h="3588718">
                <a:moveTo>
                  <a:pt x="0" y="0"/>
                </a:moveTo>
                <a:lnTo>
                  <a:pt x="3622492" y="0"/>
                </a:lnTo>
                <a:lnTo>
                  <a:pt x="3622492" y="3588717"/>
                </a:lnTo>
                <a:lnTo>
                  <a:pt x="0" y="3588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t="-25101" b="-2640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4664" y="8842734"/>
            <a:ext cx="18617327" cy="4185742"/>
          </a:xfrm>
          <a:custGeom>
            <a:avLst/>
            <a:gdLst/>
            <a:ahLst/>
            <a:cxnLst/>
            <a:rect l="l" t="t" r="r" b="b"/>
            <a:pathLst>
              <a:path w="18617327" h="4185742">
                <a:moveTo>
                  <a:pt x="0" y="0"/>
                </a:moveTo>
                <a:lnTo>
                  <a:pt x="18617328" y="0"/>
                </a:lnTo>
                <a:lnTo>
                  <a:pt x="18617328" y="4185742"/>
                </a:lnTo>
                <a:lnTo>
                  <a:pt x="0" y="41857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8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72256" y="8573826"/>
            <a:ext cx="848285" cy="831133"/>
            <a:chOff x="0" y="0"/>
            <a:chExt cx="1131047" cy="1108177"/>
          </a:xfrm>
        </p:grpSpPr>
        <p:grpSp>
          <p:nvGrpSpPr>
            <p:cNvPr id="7" name="Group 7"/>
            <p:cNvGrpSpPr/>
            <p:nvPr/>
          </p:nvGrpSpPr>
          <p:grpSpPr>
            <a:xfrm>
              <a:off x="22870" y="0"/>
              <a:ext cx="1108177" cy="110817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465"/>
              </a:solid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0" y="162447"/>
              <a:ext cx="890231" cy="783282"/>
            </a:xfrm>
            <a:custGeom>
              <a:avLst/>
              <a:gdLst/>
              <a:ahLst/>
              <a:cxnLst/>
              <a:rect l="l" t="t" r="r" b="b"/>
              <a:pathLst>
                <a:path w="890231" h="783282">
                  <a:moveTo>
                    <a:pt x="0" y="0"/>
                  </a:moveTo>
                  <a:lnTo>
                    <a:pt x="890231" y="0"/>
                  </a:lnTo>
                  <a:lnTo>
                    <a:pt x="890231" y="783283"/>
                  </a:lnTo>
                  <a:lnTo>
                    <a:pt x="0" y="78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 l="-99402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028700" y="2764903"/>
            <a:ext cx="9797799" cy="2144022"/>
            <a:chOff x="0" y="0"/>
            <a:chExt cx="13063731" cy="285869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14300"/>
              <a:ext cx="13063731" cy="1311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260"/>
                </a:lnSpc>
              </a:pPr>
              <a:r>
                <a:rPr lang="en-US" sz="5900" spc="-253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Возвращение домой: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547209"/>
              <a:ext cx="13063731" cy="13114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260"/>
                </a:lnSpc>
              </a:pPr>
              <a:r>
                <a:rPr lang="en-US" sz="5900" spc="-253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путь к гармонии и покою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143113"/>
            <a:ext cx="9797799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pc="-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Всероссийский конкурсный отбор проектов «Женщины за здоровое общество»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478205"/>
            <a:ext cx="9797799" cy="151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pc="-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 по восстановлению когнитивных и эмоциональных ресурсов, посттравматической поддержке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652445"/>
            <a:ext cx="9797799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 spc="-12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Руководитель команды: Архипова П.С., г. Москва</a:t>
            </a:r>
          </a:p>
        </p:txBody>
      </p:sp>
      <p:sp>
        <p:nvSpPr>
          <p:cNvPr id="18" name="Freeform 9"/>
          <p:cNvSpPr/>
          <p:nvPr/>
        </p:nvSpPr>
        <p:spPr>
          <a:xfrm>
            <a:off x="13572199" y="1490018"/>
            <a:ext cx="3622493" cy="3588718"/>
          </a:xfrm>
          <a:custGeom>
            <a:avLst/>
            <a:gdLst/>
            <a:ahLst/>
            <a:cxnLst/>
            <a:rect l="l" t="t" r="r" b="b"/>
            <a:pathLst>
              <a:path w="3622493" h="3588718">
                <a:moveTo>
                  <a:pt x="0" y="0"/>
                </a:moveTo>
                <a:lnTo>
                  <a:pt x="3622493" y="0"/>
                </a:lnTo>
                <a:lnTo>
                  <a:pt x="3622493" y="3588718"/>
                </a:lnTo>
                <a:lnTo>
                  <a:pt x="0" y="3588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101" b="-26404"/>
            </a:stretch>
          </a:blipFill>
        </p:spPr>
      </p:sp>
      <p:sp>
        <p:nvSpPr>
          <p:cNvPr id="17" name="Freeform 10"/>
          <p:cNvSpPr/>
          <p:nvPr/>
        </p:nvSpPr>
        <p:spPr>
          <a:xfrm>
            <a:off x="10977682" y="1418452"/>
            <a:ext cx="6281618" cy="6281618"/>
          </a:xfrm>
          <a:custGeom>
            <a:avLst/>
            <a:gdLst/>
            <a:ahLst/>
            <a:cxnLst/>
            <a:rect l="l" t="t" r="r" b="b"/>
            <a:pathLst>
              <a:path w="6281618" h="6281618">
                <a:moveTo>
                  <a:pt x="0" y="0"/>
                </a:moveTo>
                <a:lnTo>
                  <a:pt x="6281618" y="0"/>
                </a:lnTo>
                <a:lnTo>
                  <a:pt x="6281618" y="6281618"/>
                </a:lnTo>
                <a:lnTo>
                  <a:pt x="0" y="6281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5911812"/>
            <a:ext cx="18288000" cy="4375188"/>
          </a:xfrm>
          <a:custGeom>
            <a:avLst/>
            <a:gdLst/>
            <a:ahLst/>
            <a:cxnLst/>
            <a:rect l="l" t="t" r="r" b="b"/>
            <a:pathLst>
              <a:path w="18617327" h="4185742">
                <a:moveTo>
                  <a:pt x="0" y="0"/>
                </a:moveTo>
                <a:lnTo>
                  <a:pt x="18617328" y="0"/>
                </a:lnTo>
                <a:lnTo>
                  <a:pt x="18617328" y="4185742"/>
                </a:lnTo>
                <a:lnTo>
                  <a:pt x="0" y="418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22086"/>
              </p:ext>
            </p:extLst>
          </p:nvPr>
        </p:nvGraphicFramePr>
        <p:xfrm>
          <a:off x="457199" y="769022"/>
          <a:ext cx="17373600" cy="9499600"/>
        </p:xfrm>
        <a:graphic>
          <a:graphicData uri="http://schemas.openxmlformats.org/drawingml/2006/table">
            <a:tbl>
              <a:tblPr/>
              <a:tblGrid>
                <a:gridCol w="4474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4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4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50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84182"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Человеческие</a:t>
                      </a:r>
                      <a:r>
                        <a:rPr lang="en-US" sz="167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ресурсы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Материально‑технические</a:t>
                      </a:r>
                      <a:r>
                        <a:rPr lang="en-US" sz="167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ресурсы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Финансовые</a:t>
                      </a:r>
                      <a:r>
                        <a:rPr lang="en-US" sz="167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ресурсы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Информационные</a:t>
                      </a:r>
                      <a:r>
                        <a:rPr lang="en-US" sz="167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 </a:t>
                      </a: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методические</a:t>
                      </a:r>
                      <a:r>
                        <a:rPr lang="en-US" sz="167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67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ресурсы</a:t>
                      </a:r>
                      <a:endParaRPr lang="en-US" sz="11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338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Клинические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психологи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психологи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(с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опытом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работы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 ПТСР)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проведение индивидуальных и групповых сессий, ДПДГ терапии, БОС-терапии;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ейропсихологи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диагностика и когнитивная реабилитация с использованием комплекса «</a:t>
                      </a:r>
                      <a:r>
                        <a:rPr lang="ru-RU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Шуфрид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»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Оборудование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для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терапии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Нирвана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Шуфрид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аппаратура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для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БОС-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терапии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),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оборудование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для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групповых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занятий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Закупка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обслуживание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оборудования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азработка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 поддержка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мобильного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приложения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;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lang="ru-RU" sz="1200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Расходные материалы (канцелярия, методические пособия и т. д.)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Диагностические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инструменты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стандартизированные опросники ПТСР (PCL 5, IES R);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когнитивные тесты (</a:t>
                      </a:r>
                      <a:r>
                        <a:rPr lang="ru-RU" sz="1200" b="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MoCA</a:t>
                      </a: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тесты на внимание и память);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анкеты оценки качества жизни и социальной адаптации</a:t>
                      </a:r>
                    </a:p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endParaRPr lang="ru-RU" sz="12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321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ИТ-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специалисты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,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технические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циалисты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r>
                        <a:rPr lang="ru-RU" sz="1200" baseline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разработка и поддержка мобильного приложения с ИИ ассистентом, интеграция с оборудованием, обслуживание оборудования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IT‑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инфраструктура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(серверы или облачные решения для работы приложения и хранения данных; компьютеры/ноутбуки для специалистов)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Содержание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помещений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38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Программные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решения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мобильное приложение с ИИ поддержкой (чат бот, дневник эмоций, упражнения);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CRM система для учёта участников и мониторинга прогресса</a:t>
                      </a:r>
                    </a:p>
                    <a:p>
                      <a:pPr algn="ctr">
                        <a:lnSpc>
                          <a:spcPts val="2338"/>
                        </a:lnSpc>
                        <a:defRPr/>
                      </a:pP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0609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Социальные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работники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сопровождение участников, взаимодействие с семьями, координация трудоустройства</a:t>
                      </a:r>
                      <a:endParaRPr lang="en-US" sz="1200" b="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Помещени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я</a:t>
                      </a:r>
                      <a:r>
                        <a:rPr lang="ru-RU" sz="1200" baseline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(кабинеты для индивидуальных сессий, зал для групповых занятий, зона ожидания)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Оплата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труда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специалистов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(штатных и привлеченных);</a:t>
                      </a:r>
                      <a:endParaRPr lang="ru-RU" sz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Montserrat"/>
                      </a:endParaRP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Административные расходы (бухгалтерия, юридические услуги)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338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Методические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материалы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протоколы</a:t>
                      </a:r>
                      <a:r>
                        <a:rPr lang="ru-RU" sz="1200" b="0" baseline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сессий;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сценарии групповых тренингов;</a:t>
                      </a:r>
                    </a:p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обучающие модули для родственников</a:t>
                      </a:r>
                    </a:p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endParaRPr lang="ru-RU" sz="1200" b="1" dirty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endParaRPr lang="en-US" sz="1200" b="1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226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338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Координатор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проекта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r>
                        <a:rPr lang="ru-RU" sz="1200" b="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организация работы команды, отчётность, взаимодействие с партнёрами</a:t>
                      </a:r>
                      <a:endParaRPr lang="en-US" sz="1200" b="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endParaRPr lang="en-US" sz="12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338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Маркетинг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и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продвижение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проекта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8"/>
                        </a:lnSpc>
                        <a:defRPr/>
                      </a:pPr>
                      <a:endParaRPr lang="en-US" sz="12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D1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66800" y="-190500"/>
            <a:ext cx="14204986" cy="121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4000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Ресурсы</a:t>
            </a:r>
            <a:r>
              <a:rPr lang="en-US" sz="166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16814468" y="134572"/>
            <a:ext cx="514449" cy="568330"/>
            <a:chOff x="0" y="0"/>
            <a:chExt cx="1131047" cy="1108177"/>
          </a:xfrm>
        </p:grpSpPr>
        <p:grpSp>
          <p:nvGrpSpPr>
            <p:cNvPr id="10" name="Group 4"/>
            <p:cNvGrpSpPr/>
            <p:nvPr/>
          </p:nvGrpSpPr>
          <p:grpSpPr>
            <a:xfrm>
              <a:off x="22870" y="0"/>
              <a:ext cx="1108177" cy="1108177"/>
              <a:chOff x="0" y="0"/>
              <a:chExt cx="6350000" cy="635000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465"/>
              </a:solidFill>
            </p:spPr>
          </p:sp>
        </p:grpSp>
        <p:sp>
          <p:nvSpPr>
            <p:cNvPr id="11" name="Freeform 6"/>
            <p:cNvSpPr/>
            <p:nvPr/>
          </p:nvSpPr>
          <p:spPr>
            <a:xfrm>
              <a:off x="0" y="162447"/>
              <a:ext cx="890231" cy="783282"/>
            </a:xfrm>
            <a:custGeom>
              <a:avLst/>
              <a:gdLst/>
              <a:ahLst/>
              <a:cxnLst/>
              <a:rect l="l" t="t" r="r" b="b"/>
              <a:pathLst>
                <a:path w="890231" h="783282">
                  <a:moveTo>
                    <a:pt x="0" y="0"/>
                  </a:moveTo>
                  <a:lnTo>
                    <a:pt x="890231" y="0"/>
                  </a:lnTo>
                  <a:lnTo>
                    <a:pt x="890231" y="783283"/>
                  </a:lnTo>
                  <a:lnTo>
                    <a:pt x="0" y="78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99402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67091">
            <a:off x="-4355654" y="-5259707"/>
            <a:ext cx="11593536" cy="12576815"/>
          </a:xfrm>
          <a:custGeom>
            <a:avLst/>
            <a:gdLst/>
            <a:ahLst/>
            <a:cxnLst/>
            <a:rect l="l" t="t" r="r" b="b"/>
            <a:pathLst>
              <a:path w="11593536" h="12576815">
                <a:moveTo>
                  <a:pt x="0" y="0"/>
                </a:moveTo>
                <a:lnTo>
                  <a:pt x="11593537" y="0"/>
                </a:lnTo>
                <a:lnTo>
                  <a:pt x="11593537" y="12576814"/>
                </a:lnTo>
                <a:lnTo>
                  <a:pt x="0" y="125768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992696" y="3932819"/>
            <a:ext cx="8338918" cy="2637682"/>
            <a:chOff x="0" y="60212"/>
            <a:chExt cx="11118557" cy="3516909"/>
          </a:xfrm>
        </p:grpSpPr>
        <p:sp>
          <p:nvSpPr>
            <p:cNvPr id="4" name="TextBox 4"/>
            <p:cNvSpPr txBox="1"/>
            <p:nvPr/>
          </p:nvSpPr>
          <p:spPr>
            <a:xfrm>
              <a:off x="0" y="1826470"/>
              <a:ext cx="11118557" cy="1750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6"/>
                </a:lnSpc>
              </a:pPr>
              <a:r>
                <a:rPr lang="en-US" sz="2483">
                  <a:latin typeface="Montserrat"/>
                  <a:ea typeface="Montserrat"/>
                  <a:cs typeface="Montserrat"/>
                  <a:sym typeface="Montserrat"/>
                </a:rPr>
                <a:t>— Архипова П.С.  — руководитель проекта;</a:t>
              </a:r>
            </a:p>
            <a:p>
              <a:pPr algn="l">
                <a:lnSpc>
                  <a:spcPts val="3476"/>
                </a:lnSpc>
              </a:pPr>
              <a:r>
                <a:rPr lang="en-US" sz="2483">
                  <a:latin typeface="Montserrat"/>
                  <a:ea typeface="Montserrat"/>
                  <a:cs typeface="Montserrat"/>
                  <a:sym typeface="Montserrat"/>
                </a:rPr>
                <a:t>— Ли И.М. — аналитик данных;</a:t>
              </a:r>
            </a:p>
            <a:p>
              <a:pPr marL="0" lvl="0" indent="0" algn="l">
                <a:lnSpc>
                  <a:spcPts val="3476"/>
                </a:lnSpc>
                <a:spcBef>
                  <a:spcPct val="0"/>
                </a:spcBef>
              </a:pPr>
              <a:r>
                <a:rPr lang="en-US" sz="2483">
                  <a:latin typeface="Montserrat"/>
                  <a:ea typeface="Montserrat"/>
                  <a:cs typeface="Montserrat"/>
                  <a:sym typeface="Montserrat"/>
                </a:rPr>
                <a:t>— Капсамун Е.Н. - ИТ-специалист.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0212"/>
              <a:ext cx="11118557" cy="106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26"/>
                </a:lnSpc>
              </a:pPr>
              <a:r>
                <a:rPr lang="en-US" sz="5188">
                  <a:latin typeface="Montserrat"/>
                  <a:ea typeface="Montserrat"/>
                  <a:cs typeface="Montserrat"/>
                  <a:sym typeface="Montserrat"/>
                </a:rPr>
                <a:t>Команда проекта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48024" y="1028700"/>
            <a:ext cx="6011276" cy="8229600"/>
            <a:chOff x="0" y="0"/>
            <a:chExt cx="8015035" cy="1097280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518332">
              <a:off x="2202178" y="286714"/>
              <a:ext cx="4488412" cy="8881094"/>
              <a:chOff x="0" y="0"/>
              <a:chExt cx="2620010" cy="51841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3340" y="25400"/>
                <a:ext cx="2513330" cy="5132070"/>
              </a:xfrm>
              <a:custGeom>
                <a:avLst/>
                <a:gdLst/>
                <a:ahLst/>
                <a:cxnLst/>
                <a:rect l="l" t="t" r="r" b="b"/>
                <a:pathLst>
                  <a:path w="2513330" h="5132070">
                    <a:moveTo>
                      <a:pt x="2159000" y="0"/>
                    </a:moveTo>
                    <a:lnTo>
                      <a:pt x="354330" y="0"/>
                    </a:lnTo>
                    <a:cubicBezTo>
                      <a:pt x="158750" y="0"/>
                      <a:pt x="0" y="158750"/>
                      <a:pt x="0" y="354330"/>
                    </a:cubicBezTo>
                    <a:lnTo>
                      <a:pt x="0" y="4777740"/>
                    </a:lnTo>
                    <a:cubicBezTo>
                      <a:pt x="0" y="4973320"/>
                      <a:pt x="158750" y="5132070"/>
                      <a:pt x="354330" y="5132070"/>
                    </a:cubicBezTo>
                    <a:lnTo>
                      <a:pt x="2159000" y="5132070"/>
                    </a:lnTo>
                    <a:cubicBezTo>
                      <a:pt x="2354580" y="5132070"/>
                      <a:pt x="2513330" y="4973320"/>
                      <a:pt x="2513330" y="4777740"/>
                    </a:cubicBezTo>
                    <a:lnTo>
                      <a:pt x="2513330" y="354330"/>
                    </a:lnTo>
                    <a:cubicBezTo>
                      <a:pt x="2513330" y="158750"/>
                      <a:pt x="2354580" y="0"/>
                      <a:pt x="2159000" y="0"/>
                    </a:cubicBezTo>
                    <a:close/>
                    <a:moveTo>
                      <a:pt x="1558290" y="162560"/>
                    </a:moveTo>
                    <a:cubicBezTo>
                      <a:pt x="1576070" y="162560"/>
                      <a:pt x="1590040" y="176530"/>
                      <a:pt x="1590040" y="194310"/>
                    </a:cubicBezTo>
                    <a:cubicBezTo>
                      <a:pt x="1590040" y="212090"/>
                      <a:pt x="1576070" y="226060"/>
                      <a:pt x="1558290" y="226060"/>
                    </a:cubicBezTo>
                    <a:cubicBezTo>
                      <a:pt x="1540510" y="226060"/>
                      <a:pt x="1526540" y="212090"/>
                      <a:pt x="1526540" y="194310"/>
                    </a:cubicBezTo>
                    <a:cubicBezTo>
                      <a:pt x="1526540" y="176530"/>
                      <a:pt x="1541780" y="162560"/>
                      <a:pt x="1558290" y="162560"/>
                    </a:cubicBezTo>
                    <a:close/>
                    <a:moveTo>
                      <a:pt x="1089660" y="172720"/>
                    </a:moveTo>
                    <a:lnTo>
                      <a:pt x="1394460" y="172720"/>
                    </a:lnTo>
                    <a:cubicBezTo>
                      <a:pt x="1405890" y="172720"/>
                      <a:pt x="1416050" y="181610"/>
                      <a:pt x="1416050" y="194310"/>
                    </a:cubicBezTo>
                    <a:cubicBezTo>
                      <a:pt x="1416050" y="207010"/>
                      <a:pt x="1405890" y="215900"/>
                      <a:pt x="1394460" y="215900"/>
                    </a:cubicBezTo>
                    <a:lnTo>
                      <a:pt x="1089660" y="215900"/>
                    </a:lnTo>
                    <a:cubicBezTo>
                      <a:pt x="1078230" y="215900"/>
                      <a:pt x="1068070" y="207010"/>
                      <a:pt x="1068070" y="194310"/>
                    </a:cubicBezTo>
                    <a:cubicBezTo>
                      <a:pt x="1068070" y="181610"/>
                      <a:pt x="1078230" y="172720"/>
                      <a:pt x="1089660" y="172720"/>
                    </a:cubicBezTo>
                    <a:close/>
                    <a:moveTo>
                      <a:pt x="2383790" y="4798060"/>
                    </a:moveTo>
                    <a:cubicBezTo>
                      <a:pt x="2383790" y="4913630"/>
                      <a:pt x="2289810" y="5007610"/>
                      <a:pt x="2174240" y="5007610"/>
                    </a:cubicBezTo>
                    <a:lnTo>
                      <a:pt x="341630" y="5007610"/>
                    </a:lnTo>
                    <a:cubicBezTo>
                      <a:pt x="226060" y="5007610"/>
                      <a:pt x="132080" y="4913630"/>
                      <a:pt x="132080" y="4798060"/>
                    </a:cubicBezTo>
                    <a:lnTo>
                      <a:pt x="132080" y="340360"/>
                    </a:lnTo>
                    <a:cubicBezTo>
                      <a:pt x="132080" y="224790"/>
                      <a:pt x="226060" y="130810"/>
                      <a:pt x="341630" y="130810"/>
                    </a:cubicBezTo>
                    <a:lnTo>
                      <a:pt x="614680" y="130810"/>
                    </a:lnTo>
                    <a:lnTo>
                      <a:pt x="614680" y="187960"/>
                    </a:lnTo>
                    <a:cubicBezTo>
                      <a:pt x="614680" y="252730"/>
                      <a:pt x="668020" y="306070"/>
                      <a:pt x="732790" y="306070"/>
                    </a:cubicBezTo>
                    <a:lnTo>
                      <a:pt x="1783080" y="306070"/>
                    </a:lnTo>
                    <a:cubicBezTo>
                      <a:pt x="1847850" y="306070"/>
                      <a:pt x="1901190" y="252730"/>
                      <a:pt x="1901190" y="187960"/>
                    </a:cubicBezTo>
                    <a:lnTo>
                      <a:pt x="1901190" y="130810"/>
                    </a:lnTo>
                    <a:lnTo>
                      <a:pt x="2172970" y="130810"/>
                    </a:lnTo>
                    <a:cubicBezTo>
                      <a:pt x="2288540" y="130810"/>
                      <a:pt x="2382520" y="224790"/>
                      <a:pt x="2382520" y="340360"/>
                    </a:cubicBezTo>
                    <a:lnTo>
                      <a:pt x="2382520" y="4798060"/>
                    </a:lnTo>
                    <a:close/>
                  </a:path>
                </a:pathLst>
              </a:custGeom>
              <a:solidFill>
                <a:srgbClr val="1A1D1E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85420" y="156210"/>
                <a:ext cx="2250453" cy="4876800"/>
              </a:xfrm>
              <a:custGeom>
                <a:avLst/>
                <a:gdLst/>
                <a:ahLst/>
                <a:cxnLst/>
                <a:rect l="l" t="t" r="r" b="b"/>
                <a:pathLst>
                  <a:path w="2250453" h="4876800">
                    <a:moveTo>
                      <a:pt x="2040890" y="0"/>
                    </a:moveTo>
                    <a:lnTo>
                      <a:pt x="1769110" y="0"/>
                    </a:lnTo>
                    <a:lnTo>
                      <a:pt x="1769110" y="57150"/>
                    </a:lnTo>
                    <a:cubicBezTo>
                      <a:pt x="1769110" y="121920"/>
                      <a:pt x="1715770" y="175260"/>
                      <a:pt x="1651000" y="175260"/>
                    </a:cubicBezTo>
                    <a:lnTo>
                      <a:pt x="601980" y="175260"/>
                    </a:lnTo>
                    <a:cubicBezTo>
                      <a:pt x="537210" y="175260"/>
                      <a:pt x="483870" y="121920"/>
                      <a:pt x="483870" y="57150"/>
                    </a:cubicBezTo>
                    <a:lnTo>
                      <a:pt x="483870" y="0"/>
                    </a:lnTo>
                    <a:lnTo>
                      <a:pt x="209550" y="0"/>
                    </a:lnTo>
                    <a:cubicBezTo>
                      <a:pt x="93980" y="0"/>
                      <a:pt x="0" y="93980"/>
                      <a:pt x="0" y="209550"/>
                    </a:cubicBezTo>
                    <a:lnTo>
                      <a:pt x="0" y="4667250"/>
                    </a:lnTo>
                    <a:cubicBezTo>
                      <a:pt x="0" y="4782820"/>
                      <a:pt x="93980" y="4876800"/>
                      <a:pt x="209550" y="4876800"/>
                    </a:cubicBezTo>
                    <a:lnTo>
                      <a:pt x="2040890" y="4876800"/>
                    </a:lnTo>
                    <a:cubicBezTo>
                      <a:pt x="2156460" y="4876800"/>
                      <a:pt x="2250440" y="4782820"/>
                      <a:pt x="2250440" y="4667250"/>
                    </a:cubicBezTo>
                    <a:lnTo>
                      <a:pt x="2250440" y="209550"/>
                    </a:lnTo>
                    <a:cubicBezTo>
                      <a:pt x="2251710" y="93980"/>
                      <a:pt x="2157730" y="0"/>
                      <a:pt x="204089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2189" r="-22189"/>
                </a:stretch>
              </a:blip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121410" y="198120"/>
                <a:ext cx="347980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347980" h="43180">
                    <a:moveTo>
                      <a:pt x="326390" y="0"/>
                    </a:moveTo>
                    <a:lnTo>
                      <a:pt x="21590" y="0"/>
                    </a:lnTo>
                    <a:cubicBezTo>
                      <a:pt x="10160" y="0"/>
                      <a:pt x="0" y="8890"/>
                      <a:pt x="0" y="21590"/>
                    </a:cubicBezTo>
                    <a:cubicBezTo>
                      <a:pt x="0" y="34290"/>
                      <a:pt x="10160" y="43180"/>
                      <a:pt x="21590" y="43180"/>
                    </a:cubicBezTo>
                    <a:lnTo>
                      <a:pt x="326390" y="43180"/>
                    </a:lnTo>
                    <a:cubicBezTo>
                      <a:pt x="337820" y="43180"/>
                      <a:pt x="347980" y="34290"/>
                      <a:pt x="347980" y="21590"/>
                    </a:cubicBezTo>
                    <a:cubicBezTo>
                      <a:pt x="347980" y="8890"/>
                      <a:pt x="337820" y="0"/>
                      <a:pt x="32639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579738" y="187960"/>
                <a:ext cx="63785" cy="63501"/>
              </a:xfrm>
              <a:custGeom>
                <a:avLst/>
                <a:gdLst/>
                <a:ahLst/>
                <a:cxnLst/>
                <a:rect l="l" t="t" r="r" b="b"/>
                <a:pathLst>
                  <a:path w="63785" h="63501">
                    <a:moveTo>
                      <a:pt x="31892" y="0"/>
                    </a:moveTo>
                    <a:cubicBezTo>
                      <a:pt x="20515" y="-51"/>
                      <a:pt x="9980" y="5989"/>
                      <a:pt x="4277" y="15834"/>
                    </a:cubicBezTo>
                    <a:cubicBezTo>
                      <a:pt x="-1426" y="25678"/>
                      <a:pt x="-1426" y="37822"/>
                      <a:pt x="4277" y="47666"/>
                    </a:cubicBezTo>
                    <a:cubicBezTo>
                      <a:pt x="9980" y="57511"/>
                      <a:pt x="20515" y="63551"/>
                      <a:pt x="31892" y="63500"/>
                    </a:cubicBezTo>
                    <a:cubicBezTo>
                      <a:pt x="43269" y="63551"/>
                      <a:pt x="53804" y="57511"/>
                      <a:pt x="59507" y="47666"/>
                    </a:cubicBezTo>
                    <a:cubicBezTo>
                      <a:pt x="65210" y="37822"/>
                      <a:pt x="65210" y="25678"/>
                      <a:pt x="59507" y="15834"/>
                    </a:cubicBezTo>
                    <a:cubicBezTo>
                      <a:pt x="53804" y="5989"/>
                      <a:pt x="43269" y="-51"/>
                      <a:pt x="31892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685800"/>
                <a:ext cx="27940" cy="21336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213360">
                    <a:moveTo>
                      <a:pt x="0" y="26670"/>
                    </a:moveTo>
                    <a:lnTo>
                      <a:pt x="0" y="185420"/>
                    </a:lnTo>
                    <a:cubicBezTo>
                      <a:pt x="0" y="200660"/>
                      <a:pt x="12700" y="213360"/>
                      <a:pt x="27940" y="21336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057910"/>
                <a:ext cx="27940" cy="38481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4810">
                    <a:moveTo>
                      <a:pt x="0" y="26670"/>
                    </a:moveTo>
                    <a:lnTo>
                      <a:pt x="0" y="356870"/>
                    </a:lnTo>
                    <a:cubicBezTo>
                      <a:pt x="0" y="372110"/>
                      <a:pt x="12700" y="384810"/>
                      <a:pt x="27940" y="384810"/>
                    </a:cubicBezTo>
                    <a:lnTo>
                      <a:pt x="27940" y="0"/>
                    </a:lnTo>
                    <a:cubicBezTo>
                      <a:pt x="12700" y="0"/>
                      <a:pt x="0" y="11430"/>
                      <a:pt x="0" y="26670"/>
                    </a:cubicBezTo>
                    <a:close/>
                  </a:path>
                </a:pathLst>
              </a:custGeom>
              <a:solidFill>
                <a:srgbClr val="1A1D1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526540"/>
                <a:ext cx="27940" cy="38608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386080">
                    <a:moveTo>
                      <a:pt x="0" y="27940"/>
                    </a:moveTo>
                    <a:lnTo>
                      <a:pt x="0" y="358140"/>
                    </a:lnTo>
                    <a:cubicBezTo>
                      <a:pt x="0" y="373380"/>
                      <a:pt x="12700" y="386080"/>
                      <a:pt x="27940" y="386080"/>
                    </a:cubicBezTo>
                    <a:lnTo>
                      <a:pt x="27940" y="0"/>
                    </a:lnTo>
                    <a:cubicBezTo>
                      <a:pt x="12700" y="0"/>
                      <a:pt x="0" y="12700"/>
                      <a:pt x="0" y="2794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2592070" y="1184910"/>
                <a:ext cx="27940" cy="61849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618490">
                    <a:moveTo>
                      <a:pt x="0" y="0"/>
                    </a:moveTo>
                    <a:lnTo>
                      <a:pt x="0" y="618490"/>
                    </a:lnTo>
                    <a:cubicBezTo>
                      <a:pt x="15240" y="618490"/>
                      <a:pt x="27940" y="605790"/>
                      <a:pt x="27940" y="590550"/>
                    </a:cubicBezTo>
                    <a:lnTo>
                      <a:pt x="27940" y="27940"/>
                    </a:lnTo>
                    <a:cubicBezTo>
                      <a:pt x="27940" y="12700"/>
                      <a:pt x="15240" y="0"/>
                      <a:pt x="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27940" y="0"/>
                <a:ext cx="2564130" cy="5182870"/>
              </a:xfrm>
              <a:custGeom>
                <a:avLst/>
                <a:gdLst/>
                <a:ahLst/>
                <a:cxnLst/>
                <a:rect l="l" t="t" r="r" b="b"/>
                <a:pathLst>
                  <a:path w="2564130" h="5182870">
                    <a:moveTo>
                      <a:pt x="2564130" y="1184910"/>
                    </a:moveTo>
                    <a:lnTo>
                      <a:pt x="2564130" y="379730"/>
                    </a:lnTo>
                    <a:cubicBezTo>
                      <a:pt x="2564130" y="353060"/>
                      <a:pt x="2561590" y="327660"/>
                      <a:pt x="2556510" y="303530"/>
                    </a:cubicBezTo>
                    <a:cubicBezTo>
                      <a:pt x="2553970" y="290830"/>
                      <a:pt x="2551430" y="279400"/>
                      <a:pt x="2547620" y="266700"/>
                    </a:cubicBezTo>
                    <a:cubicBezTo>
                      <a:pt x="2542540" y="248920"/>
                      <a:pt x="2534920" y="231140"/>
                      <a:pt x="2527300" y="214630"/>
                    </a:cubicBezTo>
                    <a:cubicBezTo>
                      <a:pt x="2522220" y="203200"/>
                      <a:pt x="2515870" y="193040"/>
                      <a:pt x="2509520" y="182880"/>
                    </a:cubicBezTo>
                    <a:cubicBezTo>
                      <a:pt x="2503170" y="172720"/>
                      <a:pt x="2496820" y="162560"/>
                      <a:pt x="2489200" y="152400"/>
                    </a:cubicBezTo>
                    <a:cubicBezTo>
                      <a:pt x="2477770" y="137160"/>
                      <a:pt x="2466340" y="124460"/>
                      <a:pt x="2453640" y="110490"/>
                    </a:cubicBezTo>
                    <a:cubicBezTo>
                      <a:pt x="2444750" y="101600"/>
                      <a:pt x="2435860" y="93980"/>
                      <a:pt x="2426970" y="86360"/>
                    </a:cubicBezTo>
                    <a:cubicBezTo>
                      <a:pt x="2360930" y="31750"/>
                      <a:pt x="2277110" y="0"/>
                      <a:pt x="2185670" y="0"/>
                    </a:cubicBezTo>
                    <a:lnTo>
                      <a:pt x="379730" y="0"/>
                    </a:lnTo>
                    <a:cubicBezTo>
                      <a:pt x="288290" y="0"/>
                      <a:pt x="203200" y="33020"/>
                      <a:pt x="138430" y="86360"/>
                    </a:cubicBezTo>
                    <a:cubicBezTo>
                      <a:pt x="129540" y="93980"/>
                      <a:pt x="120650" y="102870"/>
                      <a:pt x="111760" y="110490"/>
                    </a:cubicBezTo>
                    <a:cubicBezTo>
                      <a:pt x="99060" y="123190"/>
                      <a:pt x="86360" y="137160"/>
                      <a:pt x="76200" y="152400"/>
                    </a:cubicBezTo>
                    <a:cubicBezTo>
                      <a:pt x="68580" y="162560"/>
                      <a:pt x="62230" y="172720"/>
                      <a:pt x="55880" y="182880"/>
                    </a:cubicBezTo>
                    <a:cubicBezTo>
                      <a:pt x="49530" y="193040"/>
                      <a:pt x="43180" y="204470"/>
                      <a:pt x="38100" y="214630"/>
                    </a:cubicBezTo>
                    <a:cubicBezTo>
                      <a:pt x="29210" y="232410"/>
                      <a:pt x="22860" y="248920"/>
                      <a:pt x="16510" y="266700"/>
                    </a:cubicBezTo>
                    <a:cubicBezTo>
                      <a:pt x="12700" y="279400"/>
                      <a:pt x="10160" y="290830"/>
                      <a:pt x="7620" y="303530"/>
                    </a:cubicBezTo>
                    <a:cubicBezTo>
                      <a:pt x="2540" y="327660"/>
                      <a:pt x="0" y="354330"/>
                      <a:pt x="0" y="379730"/>
                    </a:cubicBezTo>
                    <a:lnTo>
                      <a:pt x="0" y="4803140"/>
                    </a:lnTo>
                    <a:cubicBezTo>
                      <a:pt x="0" y="5012690"/>
                      <a:pt x="170180" y="5182870"/>
                      <a:pt x="379730" y="5182870"/>
                    </a:cubicBezTo>
                    <a:lnTo>
                      <a:pt x="2184400" y="5182870"/>
                    </a:lnTo>
                    <a:cubicBezTo>
                      <a:pt x="2393950" y="5182870"/>
                      <a:pt x="2564130" y="5012690"/>
                      <a:pt x="2564130" y="4803140"/>
                    </a:cubicBezTo>
                    <a:lnTo>
                      <a:pt x="2564130" y="1184910"/>
                    </a:lnTo>
                    <a:close/>
                    <a:moveTo>
                      <a:pt x="2538730" y="1184910"/>
                    </a:moveTo>
                    <a:lnTo>
                      <a:pt x="2538730" y="4804410"/>
                    </a:lnTo>
                    <a:cubicBezTo>
                      <a:pt x="2538730" y="4999990"/>
                      <a:pt x="2379980" y="5158740"/>
                      <a:pt x="2184400" y="5158740"/>
                    </a:cubicBezTo>
                    <a:lnTo>
                      <a:pt x="379730" y="5158740"/>
                    </a:lnTo>
                    <a:cubicBezTo>
                      <a:pt x="184150" y="5158740"/>
                      <a:pt x="25400" y="4999990"/>
                      <a:pt x="25400" y="4804410"/>
                    </a:cubicBezTo>
                    <a:lnTo>
                      <a:pt x="25400" y="381000"/>
                    </a:lnTo>
                    <a:cubicBezTo>
                      <a:pt x="25400" y="184150"/>
                      <a:pt x="184150" y="25400"/>
                      <a:pt x="379730" y="25400"/>
                    </a:cubicBezTo>
                    <a:lnTo>
                      <a:pt x="2184400" y="25400"/>
                    </a:lnTo>
                    <a:cubicBezTo>
                      <a:pt x="2379980" y="25400"/>
                      <a:pt x="2538730" y="184150"/>
                      <a:pt x="2538730" y="379730"/>
                    </a:cubicBezTo>
                    <a:lnTo>
                      <a:pt x="2538730" y="11849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0" y="9389831"/>
              <a:ext cx="8015035" cy="1582969"/>
            </a:xfrm>
            <a:custGeom>
              <a:avLst/>
              <a:gdLst/>
              <a:ahLst/>
              <a:cxnLst/>
              <a:rect l="l" t="t" r="r" b="b"/>
              <a:pathLst>
                <a:path w="8015035" h="1582969">
                  <a:moveTo>
                    <a:pt x="0" y="0"/>
                  </a:moveTo>
                  <a:lnTo>
                    <a:pt x="8015035" y="0"/>
                  </a:lnTo>
                  <a:lnTo>
                    <a:pt x="8015035" y="1582969"/>
                  </a:lnTo>
                  <a:lnTo>
                    <a:pt x="0" y="1582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3856672" y="-3849154"/>
            <a:ext cx="5287328" cy="5435571"/>
          </a:xfrm>
          <a:custGeom>
            <a:avLst/>
            <a:gdLst/>
            <a:ahLst/>
            <a:cxnLst/>
            <a:rect l="l" t="t" r="r" b="b"/>
            <a:pathLst>
              <a:path w="5287328" h="5435571">
                <a:moveTo>
                  <a:pt x="0" y="0"/>
                </a:moveTo>
                <a:lnTo>
                  <a:pt x="5287328" y="0"/>
                </a:lnTo>
                <a:lnTo>
                  <a:pt x="5287328" y="5435571"/>
                </a:lnTo>
                <a:lnTo>
                  <a:pt x="0" y="54355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07962">
            <a:off x="-3418438" y="3424906"/>
            <a:ext cx="9439718" cy="10240325"/>
          </a:xfrm>
          <a:custGeom>
            <a:avLst/>
            <a:gdLst/>
            <a:ahLst/>
            <a:cxnLst/>
            <a:rect l="l" t="t" r="r" b="b"/>
            <a:pathLst>
              <a:path w="9439718" h="10240325">
                <a:moveTo>
                  <a:pt x="0" y="0"/>
                </a:moveTo>
                <a:lnTo>
                  <a:pt x="9439718" y="0"/>
                </a:lnTo>
                <a:lnTo>
                  <a:pt x="9439718" y="10240326"/>
                </a:lnTo>
                <a:lnTo>
                  <a:pt x="0" y="10240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31530" y="5258401"/>
            <a:ext cx="7342710" cy="4369578"/>
            <a:chOff x="0" y="0"/>
            <a:chExt cx="9790280" cy="582610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790280" cy="5826104"/>
              <a:chOff x="0" y="0"/>
              <a:chExt cx="4294083" cy="256564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94083" cy="2565642"/>
              </a:xfrm>
              <a:custGeom>
                <a:avLst/>
                <a:gdLst/>
                <a:ahLst/>
                <a:cxnLst/>
                <a:rect l="l" t="t" r="r" b="b"/>
                <a:pathLst>
                  <a:path w="4294083" h="2565642">
                    <a:moveTo>
                      <a:pt x="4169623" y="2565642"/>
                    </a:moveTo>
                    <a:lnTo>
                      <a:pt x="124460" y="2565642"/>
                    </a:lnTo>
                    <a:cubicBezTo>
                      <a:pt x="55880" y="2565642"/>
                      <a:pt x="0" y="2509762"/>
                      <a:pt x="0" y="244118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69623" y="0"/>
                    </a:lnTo>
                    <a:cubicBezTo>
                      <a:pt x="4238203" y="0"/>
                      <a:pt x="4294083" y="55880"/>
                      <a:pt x="4294083" y="124460"/>
                    </a:cubicBezTo>
                    <a:lnTo>
                      <a:pt x="4294083" y="2441182"/>
                    </a:lnTo>
                    <a:cubicBezTo>
                      <a:pt x="4294083" y="2509762"/>
                      <a:pt x="4238203" y="2565642"/>
                      <a:pt x="4169623" y="2565642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344651" y="1295525"/>
              <a:ext cx="3769445" cy="1429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17"/>
                </a:lnSpc>
              </a:pPr>
              <a:r>
                <a:rPr lang="en-US" sz="1144">
                  <a:latin typeface="Montserrat"/>
                  <a:ea typeface="Montserrat"/>
                  <a:cs typeface="Montserrat"/>
                  <a:sym typeface="Montserrat"/>
                </a:rPr>
                <a:t>За годы проведения СВО десятки тысяч военнослужащих вернулись к мирной жизни, и число нуждающихся в реабилитации продолжает расти.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4651" y="3614024"/>
              <a:ext cx="3769445" cy="2010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17"/>
                </a:lnSpc>
              </a:pPr>
              <a:r>
                <a:rPr lang="en-US" sz="1144">
                  <a:latin typeface="Montserrat"/>
                  <a:ea typeface="Montserrat"/>
                  <a:cs typeface="Montserrat"/>
                  <a:sym typeface="Montserrat"/>
                </a:rPr>
                <a:t>Реабилитация ветеранов объявлена приоритетным направлением. Создан государственный фонд «Защитники Отечества», но потребности в помощи всё ещё превышают возможности существующих систем.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95140" y="3614024"/>
              <a:ext cx="4595368" cy="2010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17"/>
                </a:lnSpc>
              </a:pPr>
              <a:r>
                <a:rPr lang="en-US" sz="1144">
                  <a:latin typeface="Montserrat"/>
                  <a:ea typeface="Montserrat"/>
                  <a:cs typeface="Montserrat"/>
                  <a:sym typeface="Montserrat"/>
                </a:rPr>
                <a:t>Традиционные методы реабилитации не всегда эффективны для современных травм. Требуется внедрение технологий вроде виртуальной реальности, биофидбэка, персонализированных программ с учётом длительности пребывания в зоне боевых действий и специфики травм.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895140" y="1295525"/>
              <a:ext cx="4595368" cy="1429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17"/>
                </a:lnSpc>
              </a:pPr>
              <a:r>
                <a:rPr lang="en-US" sz="1144">
                  <a:latin typeface="Montserrat"/>
                  <a:ea typeface="Montserrat"/>
                  <a:cs typeface="Montserrat"/>
                  <a:sym typeface="Montserrat"/>
                </a:rPr>
                <a:t>Неэффективная реабилитация может привести к росту социальной напряжённости, увеличению числа правонарушений, деградации семей ветеранов.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262608" y="981075"/>
            <a:ext cx="5960352" cy="2038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Проблематизация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связана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комплексом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трудностей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, с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которыми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сталкиваются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военнослужащие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ветераны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боевых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при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возвращении к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мирной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жизни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Эти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проблемы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обусловлены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как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физическими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психологическими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травмами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полученными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ходе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службы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так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системными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недостатками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существующей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инфраструктуры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dirty="0" err="1">
                <a:latin typeface="Montserrat"/>
                <a:ea typeface="Montserrat"/>
                <a:cs typeface="Montserrat"/>
                <a:sym typeface="Montserrat"/>
              </a:rPr>
              <a:t>реабилитации</a:t>
            </a:r>
            <a:r>
              <a:rPr lang="en-US" sz="15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222960" y="-2717785"/>
            <a:ext cx="5287328" cy="5435571"/>
          </a:xfrm>
          <a:custGeom>
            <a:avLst/>
            <a:gdLst/>
            <a:ahLst/>
            <a:cxnLst/>
            <a:rect l="l" t="t" r="r" b="b"/>
            <a:pathLst>
              <a:path w="5287328" h="5435571">
                <a:moveTo>
                  <a:pt x="0" y="0"/>
                </a:moveTo>
                <a:lnTo>
                  <a:pt x="5287328" y="0"/>
                </a:lnTo>
                <a:lnTo>
                  <a:pt x="5287328" y="5435570"/>
                </a:lnTo>
                <a:lnTo>
                  <a:pt x="0" y="5435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0413" y="1483186"/>
            <a:ext cx="903827" cy="1034128"/>
          </a:xfrm>
          <a:custGeom>
            <a:avLst/>
            <a:gdLst/>
            <a:ahLst/>
            <a:cxnLst/>
            <a:rect l="l" t="t" r="r" b="b"/>
            <a:pathLst>
              <a:path w="903827" h="1034128">
                <a:moveTo>
                  <a:pt x="0" y="0"/>
                </a:moveTo>
                <a:lnTo>
                  <a:pt x="903827" y="0"/>
                </a:lnTo>
                <a:lnTo>
                  <a:pt x="903827" y="1034128"/>
                </a:lnTo>
                <a:lnTo>
                  <a:pt x="0" y="10341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67199" y="5755218"/>
            <a:ext cx="353679" cy="414762"/>
          </a:xfrm>
          <a:custGeom>
            <a:avLst/>
            <a:gdLst/>
            <a:ahLst/>
            <a:cxnLst/>
            <a:rect l="l" t="t" r="r" b="b"/>
            <a:pathLst>
              <a:path w="353679" h="414762">
                <a:moveTo>
                  <a:pt x="0" y="0"/>
                </a:moveTo>
                <a:lnTo>
                  <a:pt x="353679" y="0"/>
                </a:lnTo>
                <a:lnTo>
                  <a:pt x="353679" y="414763"/>
                </a:lnTo>
                <a:lnTo>
                  <a:pt x="0" y="414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31530" y="3636928"/>
            <a:ext cx="7284409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en-US" sz="4700">
                <a:latin typeface="Montserrat"/>
                <a:ea typeface="Montserrat"/>
                <a:cs typeface="Montserrat"/>
                <a:sym typeface="Montserrat"/>
              </a:rPr>
              <a:t>Проблематизация. Актуальность проекта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437757" y="3608353"/>
            <a:ext cx="5839784" cy="1077218"/>
            <a:chOff x="0" y="-38100"/>
            <a:chExt cx="7786378" cy="1436291"/>
          </a:xfrm>
        </p:grpSpPr>
        <p:sp>
          <p:nvSpPr>
            <p:cNvPr id="16" name="TextBox 16"/>
            <p:cNvSpPr txBox="1"/>
            <p:nvPr/>
          </p:nvSpPr>
          <p:spPr>
            <a:xfrm>
              <a:off x="1170687" y="-38100"/>
              <a:ext cx="6615691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ru-RU" sz="2000" dirty="0">
                  <a:latin typeface="Montserrat"/>
                  <a:ea typeface="Montserrat"/>
                  <a:cs typeface="Montserrat"/>
                  <a:sym typeface="Montserrat"/>
                </a:rPr>
                <a:t>П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осттравматическое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стрессовое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расстройство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психологические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нарушения</a:t>
              </a:r>
              <a:endParaRPr lang="en-US"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318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37757" y="5143500"/>
            <a:ext cx="5839782" cy="301625"/>
            <a:chOff x="0" y="0"/>
            <a:chExt cx="7786376" cy="402167"/>
          </a:xfrm>
        </p:grpSpPr>
        <p:sp>
          <p:nvSpPr>
            <p:cNvPr id="19" name="TextBox 19"/>
            <p:cNvSpPr txBox="1"/>
            <p:nvPr/>
          </p:nvSpPr>
          <p:spPr>
            <a:xfrm>
              <a:off x="1170686" y="-38100"/>
              <a:ext cx="6615690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Физические травмы и инвалидность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437757" y="5895607"/>
            <a:ext cx="5839782" cy="301625"/>
            <a:chOff x="0" y="0"/>
            <a:chExt cx="7786376" cy="402167"/>
          </a:xfrm>
        </p:grpSpPr>
        <p:sp>
          <p:nvSpPr>
            <p:cNvPr id="22" name="TextBox 22"/>
            <p:cNvSpPr txBox="1"/>
            <p:nvPr/>
          </p:nvSpPr>
          <p:spPr>
            <a:xfrm>
              <a:off x="1170686" y="-38100"/>
              <a:ext cx="6615690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u="none">
                  <a:latin typeface="Montserrat"/>
                  <a:ea typeface="Montserrat"/>
                  <a:cs typeface="Montserrat"/>
                  <a:sym typeface="Montserrat"/>
                </a:rPr>
                <a:t>Т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рудности социальной адаптации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437757" y="6608394"/>
            <a:ext cx="5839782" cy="301625"/>
            <a:chOff x="0" y="0"/>
            <a:chExt cx="7786376" cy="402167"/>
          </a:xfrm>
        </p:grpSpPr>
        <p:sp>
          <p:nvSpPr>
            <p:cNvPr id="25" name="TextBox 25"/>
            <p:cNvSpPr txBox="1"/>
            <p:nvPr/>
          </p:nvSpPr>
          <p:spPr>
            <a:xfrm>
              <a:off x="1170686" y="-38100"/>
              <a:ext cx="6615690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u="none">
                  <a:latin typeface="Montserrat"/>
                  <a:ea typeface="Montserrat"/>
                  <a:cs typeface="Montserrat"/>
                  <a:sym typeface="Montserrat"/>
                </a:rPr>
                <a:t>П</a:t>
              </a: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роблемы трудоустройства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384141" y="5388178"/>
            <a:ext cx="5837109" cy="22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21"/>
              </a:lnSpc>
            </a:pPr>
            <a:r>
              <a:rPr lang="en-US" sz="1281" b="1">
                <a:latin typeface="Montserrat Bold"/>
                <a:ea typeface="Montserrat Bold"/>
                <a:cs typeface="Montserrat Bold"/>
                <a:sym typeface="Montserrat Bold"/>
              </a:rPr>
              <a:t>Актуальность проекта обусловлена такими факторами, как: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233" y="5840680"/>
            <a:ext cx="5837109" cy="20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Масштаб проблемы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3090" y="7482750"/>
            <a:ext cx="5837109" cy="20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Государственная политика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02695" y="7407596"/>
            <a:ext cx="479045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Необходимость </a:t>
            </a:r>
          </a:p>
          <a:p>
            <a:pPr algn="l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в инновационных подходах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306667" y="5735905"/>
            <a:ext cx="5837109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Долгосрочные </a:t>
            </a:r>
          </a:p>
          <a:p>
            <a:pPr algn="l">
              <a:lnSpc>
                <a:spcPts val="1650"/>
              </a:lnSpc>
            </a:pPr>
            <a:r>
              <a:rPr lang="en-US" sz="1100" b="1">
                <a:latin typeface="Montserrat Bold"/>
                <a:ea typeface="Montserrat Bold"/>
                <a:cs typeface="Montserrat Bold"/>
                <a:sym typeface="Montserrat Bold"/>
              </a:rPr>
              <a:t>социальные последствия </a:t>
            </a:r>
          </a:p>
        </p:txBody>
      </p:sp>
      <p:sp>
        <p:nvSpPr>
          <p:cNvPr id="32" name="Freeform 32"/>
          <p:cNvSpPr/>
          <p:nvPr/>
        </p:nvSpPr>
        <p:spPr>
          <a:xfrm>
            <a:off x="1767199" y="7408124"/>
            <a:ext cx="353679" cy="414762"/>
          </a:xfrm>
          <a:custGeom>
            <a:avLst/>
            <a:gdLst/>
            <a:ahLst/>
            <a:cxnLst/>
            <a:rect l="l" t="t" r="r" b="b"/>
            <a:pathLst>
              <a:path w="353679" h="414762">
                <a:moveTo>
                  <a:pt x="0" y="0"/>
                </a:moveTo>
                <a:lnTo>
                  <a:pt x="353679" y="0"/>
                </a:lnTo>
                <a:lnTo>
                  <a:pt x="353679" y="414762"/>
                </a:lnTo>
                <a:lnTo>
                  <a:pt x="0" y="414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4820056" y="5755218"/>
            <a:ext cx="353679" cy="414762"/>
          </a:xfrm>
          <a:custGeom>
            <a:avLst/>
            <a:gdLst/>
            <a:ahLst/>
            <a:cxnLst/>
            <a:rect l="l" t="t" r="r" b="b"/>
            <a:pathLst>
              <a:path w="353679" h="414762">
                <a:moveTo>
                  <a:pt x="0" y="0"/>
                </a:moveTo>
                <a:lnTo>
                  <a:pt x="353679" y="0"/>
                </a:lnTo>
                <a:lnTo>
                  <a:pt x="353679" y="414763"/>
                </a:lnTo>
                <a:lnTo>
                  <a:pt x="0" y="4147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820056" y="7408124"/>
            <a:ext cx="353679" cy="414762"/>
          </a:xfrm>
          <a:custGeom>
            <a:avLst/>
            <a:gdLst/>
            <a:ahLst/>
            <a:cxnLst/>
            <a:rect l="l" t="t" r="r" b="b"/>
            <a:pathLst>
              <a:path w="353679" h="414762">
                <a:moveTo>
                  <a:pt x="0" y="0"/>
                </a:moveTo>
                <a:lnTo>
                  <a:pt x="353679" y="0"/>
                </a:lnTo>
                <a:lnTo>
                  <a:pt x="353679" y="414762"/>
                </a:lnTo>
                <a:lnTo>
                  <a:pt x="0" y="414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0437757" y="7249070"/>
            <a:ext cx="5839784" cy="691728"/>
            <a:chOff x="0" y="-38100"/>
            <a:chExt cx="7786378" cy="922304"/>
          </a:xfrm>
        </p:grpSpPr>
        <p:sp>
          <p:nvSpPr>
            <p:cNvPr id="36" name="TextBox 36"/>
            <p:cNvSpPr txBox="1"/>
            <p:nvPr/>
          </p:nvSpPr>
          <p:spPr>
            <a:xfrm>
              <a:off x="1170687" y="-38100"/>
              <a:ext cx="6615691" cy="922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Недостаток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комплексной</a:t>
              </a:r>
              <a:r>
                <a:rPr lang="en-US" sz="2000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dirty="0" err="1">
                  <a:latin typeface="Montserrat"/>
                  <a:ea typeface="Montserrat"/>
                  <a:cs typeface="Montserrat"/>
                  <a:sym typeface="Montserrat"/>
                </a:rPr>
                <a:t>поддержки</a:t>
              </a:r>
              <a:endParaRPr lang="en-US" sz="20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9685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37757" y="8394257"/>
            <a:ext cx="5839782" cy="301625"/>
            <a:chOff x="0" y="0"/>
            <a:chExt cx="7786376" cy="402167"/>
          </a:xfrm>
        </p:grpSpPr>
        <p:sp>
          <p:nvSpPr>
            <p:cNvPr id="39" name="TextBox 39"/>
            <p:cNvSpPr txBox="1"/>
            <p:nvPr/>
          </p:nvSpPr>
          <p:spPr>
            <a:xfrm>
              <a:off x="1170686" y="-38100"/>
              <a:ext cx="6615690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Бюрократические барьеры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11015" y="1102029"/>
            <a:ext cx="848285" cy="831133"/>
            <a:chOff x="0" y="0"/>
            <a:chExt cx="1131047" cy="1108177"/>
          </a:xfrm>
        </p:grpSpPr>
        <p:grpSp>
          <p:nvGrpSpPr>
            <p:cNvPr id="3" name="Group 3"/>
            <p:cNvGrpSpPr/>
            <p:nvPr/>
          </p:nvGrpSpPr>
          <p:grpSpPr>
            <a:xfrm>
              <a:off x="22870" y="0"/>
              <a:ext cx="1108177" cy="110817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465"/>
              </a:solidFill>
            </p:spPr>
          </p:sp>
        </p:grpSp>
        <p:sp>
          <p:nvSpPr>
            <p:cNvPr id="5" name="Freeform 5"/>
            <p:cNvSpPr/>
            <p:nvPr/>
          </p:nvSpPr>
          <p:spPr>
            <a:xfrm>
              <a:off x="0" y="162447"/>
              <a:ext cx="890231" cy="783282"/>
            </a:xfrm>
            <a:custGeom>
              <a:avLst/>
              <a:gdLst/>
              <a:ahLst/>
              <a:cxnLst/>
              <a:rect l="l" t="t" r="r" b="b"/>
              <a:pathLst>
                <a:path w="890231" h="783282">
                  <a:moveTo>
                    <a:pt x="0" y="0"/>
                  </a:moveTo>
                  <a:lnTo>
                    <a:pt x="890231" y="0"/>
                  </a:lnTo>
                  <a:lnTo>
                    <a:pt x="890231" y="783283"/>
                  </a:lnTo>
                  <a:lnTo>
                    <a:pt x="0" y="78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99402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856300" y="575150"/>
            <a:ext cx="3945334" cy="5920313"/>
          </a:xfrm>
          <a:custGeom>
            <a:avLst/>
            <a:gdLst/>
            <a:ahLst/>
            <a:cxnLst/>
            <a:rect l="l" t="t" r="r" b="b"/>
            <a:pathLst>
              <a:path w="3945334" h="5920313">
                <a:moveTo>
                  <a:pt x="0" y="0"/>
                </a:moveTo>
                <a:lnTo>
                  <a:pt x="3945334" y="0"/>
                </a:lnTo>
                <a:lnTo>
                  <a:pt x="3945334" y="5920314"/>
                </a:lnTo>
                <a:lnTo>
                  <a:pt x="0" y="5920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02029"/>
            <a:ext cx="1451259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аудитория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3003494"/>
            <a:ext cx="5839784" cy="682625"/>
            <a:chOff x="0" y="-38100"/>
            <a:chExt cx="7786378" cy="910167"/>
          </a:xfrm>
        </p:grpSpPr>
        <p:sp>
          <p:nvSpPr>
            <p:cNvPr id="9" name="TextBox 9"/>
            <p:cNvSpPr txBox="1"/>
            <p:nvPr/>
          </p:nvSpPr>
          <p:spPr>
            <a:xfrm>
              <a:off x="1170687" y="-38100"/>
              <a:ext cx="6615691" cy="440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en-US" dirty="0">
                <a:solidFill>
                  <a:schemeClr val="bg1">
                    <a:lumMod val="95000"/>
                  </a:schemeClr>
                </a:solidFill>
                <a:sym typeface="Montserrat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3180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852932"/>
            <a:ext cx="5839784" cy="858838"/>
            <a:chOff x="0" y="-38100"/>
            <a:chExt cx="7786378" cy="1145117"/>
          </a:xfrm>
        </p:grpSpPr>
        <p:sp>
          <p:nvSpPr>
            <p:cNvPr id="12" name="TextBox 12"/>
            <p:cNvSpPr txBox="1"/>
            <p:nvPr/>
          </p:nvSpPr>
          <p:spPr>
            <a:xfrm>
              <a:off x="1170687" y="-38100"/>
              <a:ext cx="6615691" cy="443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en-US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6675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6878207"/>
            <a:ext cx="5839784" cy="858838"/>
            <a:chOff x="0" y="-38100"/>
            <a:chExt cx="7786378" cy="1145117"/>
          </a:xfrm>
        </p:grpSpPr>
        <p:sp>
          <p:nvSpPr>
            <p:cNvPr id="15" name="TextBox 15"/>
            <p:cNvSpPr txBox="1"/>
            <p:nvPr/>
          </p:nvSpPr>
          <p:spPr>
            <a:xfrm>
              <a:off x="1170687" y="-38100"/>
              <a:ext cx="6615691" cy="443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0"/>
              <a:ext cx="734756" cy="440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2000">
                  <a:solidFill>
                    <a:schemeClr val="bg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84998" y="6918886"/>
            <a:ext cx="9087938" cy="2645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9"/>
              </a:lnSpc>
            </a:pP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Важно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при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работе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целевой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аудиторией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учитываются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индивидуальные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различия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—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длительность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участия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боевых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действиях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тип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травм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уровень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социальной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поддержки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семье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наличие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гражданской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профессии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другие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факторы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которые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влияют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потребности</a:t>
            </a:r>
            <a:r>
              <a:rPr lang="en-US" sz="2513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513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реабилитации</a:t>
            </a:r>
            <a:endParaRPr lang="en-US" sz="2513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6715" y="3333713"/>
            <a:ext cx="487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Участники СВО и других боевых действий, вернувшиеся к мирной жизни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6715" y="5185587"/>
            <a:ext cx="487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Ветераны боевых действий, нуждающиеся в медицинской, психологической или социальной реабилитации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6715" y="7277100"/>
            <a:ext cx="487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Члены семей ветеранов и участников СВО, так как их поддержка напрямую влияет на успешность реабилитации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45" y="7559398"/>
            <a:ext cx="18269755" cy="2727602"/>
          </a:xfrm>
          <a:custGeom>
            <a:avLst/>
            <a:gdLst/>
            <a:ahLst/>
            <a:cxnLst/>
            <a:rect l="l" t="t" r="r" b="b"/>
            <a:pathLst>
              <a:path w="18617327" h="4185742">
                <a:moveTo>
                  <a:pt x="0" y="0"/>
                </a:moveTo>
                <a:lnTo>
                  <a:pt x="18617328" y="0"/>
                </a:lnTo>
                <a:lnTo>
                  <a:pt x="18617328" y="4185742"/>
                </a:lnTo>
                <a:lnTo>
                  <a:pt x="0" y="4185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719857" y="7817898"/>
            <a:ext cx="848285" cy="831133"/>
            <a:chOff x="0" y="0"/>
            <a:chExt cx="1131047" cy="1108177"/>
          </a:xfrm>
        </p:grpSpPr>
        <p:grpSp>
          <p:nvGrpSpPr>
            <p:cNvPr id="4" name="Group 4"/>
            <p:cNvGrpSpPr/>
            <p:nvPr/>
          </p:nvGrpSpPr>
          <p:grpSpPr>
            <a:xfrm>
              <a:off x="22870" y="0"/>
              <a:ext cx="1108177" cy="1108177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465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162447"/>
              <a:ext cx="890231" cy="783282"/>
            </a:xfrm>
            <a:custGeom>
              <a:avLst/>
              <a:gdLst/>
              <a:ahLst/>
              <a:cxnLst/>
              <a:rect l="l" t="t" r="r" b="b"/>
              <a:pathLst>
                <a:path w="890231" h="783282">
                  <a:moveTo>
                    <a:pt x="0" y="0"/>
                  </a:moveTo>
                  <a:lnTo>
                    <a:pt x="890231" y="0"/>
                  </a:lnTo>
                  <a:lnTo>
                    <a:pt x="890231" y="783283"/>
                  </a:lnTo>
                  <a:lnTo>
                    <a:pt x="0" y="78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99402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607891"/>
            <a:ext cx="14009766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465"/>
                </a:solidFill>
                <a:latin typeface="Montserrat"/>
                <a:ea typeface="Montserrat"/>
                <a:cs typeface="Montserrat"/>
                <a:sym typeface="Montserrat"/>
              </a:rPr>
              <a:t>Стадия проекта.</a:t>
            </a:r>
          </a:p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465"/>
                </a:solidFill>
                <a:latin typeface="Montserrat"/>
                <a:ea typeface="Montserrat"/>
                <a:cs typeface="Montserrat"/>
                <a:sym typeface="Montserrat"/>
              </a:rPr>
              <a:t>Зрелость проекта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760074" y="209307"/>
            <a:ext cx="4592240" cy="4018210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0" y="50800"/>
                  </a:moveTo>
                  <a:lnTo>
                    <a:pt x="406400" y="0"/>
                  </a:lnTo>
                  <a:lnTo>
                    <a:pt x="812800" y="50800"/>
                  </a:lnTo>
                  <a:lnTo>
                    <a:pt x="812800" y="660400"/>
                  </a:lnTo>
                  <a:lnTo>
                    <a:pt x="406400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blipFill>
              <a:blip r:embed="rId6"/>
              <a:stretch>
                <a:fillRect l="-15789" r="-1578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2950703" y="2436691"/>
            <a:ext cx="4592240" cy="4018210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0" y="50800"/>
                  </a:moveTo>
                  <a:lnTo>
                    <a:pt x="406400" y="0"/>
                  </a:lnTo>
                  <a:lnTo>
                    <a:pt x="812800" y="50800"/>
                  </a:lnTo>
                  <a:lnTo>
                    <a:pt x="812800" y="660400"/>
                  </a:lnTo>
                  <a:lnTo>
                    <a:pt x="406400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blipFill>
              <a:blip r:embed="rId7"/>
              <a:stretch>
                <a:fillRect l="-15744" r="-15744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9988275" y="5550293"/>
            <a:ext cx="4592240" cy="4018210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0" y="50800"/>
                  </a:moveTo>
                  <a:lnTo>
                    <a:pt x="406400" y="0"/>
                  </a:lnTo>
                  <a:lnTo>
                    <a:pt x="812800" y="50800"/>
                  </a:lnTo>
                  <a:lnTo>
                    <a:pt x="812800" y="660400"/>
                  </a:lnTo>
                  <a:lnTo>
                    <a:pt x="406400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blipFill>
              <a:blip r:embed="rId8"/>
              <a:stretch>
                <a:fillRect l="-15744" r="-15744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904347" y="2628900"/>
            <a:ext cx="8239653" cy="131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19"/>
              </a:lnSpc>
            </a:pP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находится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стадии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идеи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Это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означает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что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концепция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сформирована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но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он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ещё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реализован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en-US" sz="2513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практике</a:t>
            </a:r>
            <a:r>
              <a:rPr lang="en-US" sz="2513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347" y="4132332"/>
            <a:ext cx="78326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Выбранные методики работы с ПТСР и адаптацией военнослужащих и ветеранов боевых действий зарекомендовали себя по всему миру: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Из 45 военнослужащих, прошедших ДПДГ-терапию, уменьшение симптомов наблюдалось в 93,3% случаев. Исследования показали, что три 90-минутные сессии ДПДГ могут привести к ремиссии ПТСР в 84% случаев и уменьшению симптомов на 68%;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Согласно анализу 19 исследований, проведенных с 2014 по 2024 гг., различные виды БОС эффективно снижают выраженность ПТСР, а также сопутствующих тревожных и депрессивных расстройств;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Одними из ключевых особенностей ПТСР являются когнитивные нарушения. АПК «</a:t>
            </a:r>
            <a:r>
              <a:rPr lang="ru-RU" sz="1400" dirty="0" err="1">
                <a:solidFill>
                  <a:schemeClr val="bg1"/>
                </a:solidFill>
                <a:latin typeface="Montserrat" panose="020B0604020202020204" charset="-52"/>
              </a:rPr>
              <a:t>Шуфрид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» позволяет целенаправленно тренировать когнитивные функции, отслеживать динамику восстановления, а также адаптировать методики, что обеспечивает индивидуальный подход к реабилитации;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«Нирвана» используется для помощи бойцам в борьбе с навязчивыми воспоминаниями, избеганием ситуаций и внезапной возбудимостью;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Согласно исследованиям, ранняя психологическая поддержка и </a:t>
            </a:r>
            <a:r>
              <a:rPr lang="ru-RU" sz="1400" dirty="0" smtClean="0">
                <a:solidFill>
                  <a:schemeClr val="bg1"/>
                </a:solidFill>
                <a:latin typeface="Montserrat" panose="020B0604020202020204" charset="-52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Montserrat" panose="020B0604020202020204" charset="-52"/>
              </a:rPr>
              <a:t>реабилитационные программы могут снизить риск развития ПТСР в 50% случаев.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latin typeface="Montserrat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20B060402020202020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77579" y="457766"/>
            <a:ext cx="0" cy="10978795"/>
          </a:xfrm>
          <a:prstGeom prst="line">
            <a:avLst/>
          </a:prstGeom>
          <a:ln w="9525" cap="rnd">
            <a:solidFill>
              <a:srgbClr val="1A1D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9993774" y="209509"/>
            <a:ext cx="167609" cy="1676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1D1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05803" y="660189"/>
            <a:ext cx="7858323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latin typeface="Montserrat"/>
                <a:ea typeface="Montserrat"/>
                <a:cs typeface="Montserrat"/>
                <a:sym typeface="Montserrat"/>
              </a:rPr>
              <a:t>Миссия проекта. Цели и задачи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9993774" y="1897319"/>
            <a:ext cx="167609" cy="16760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1D1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93774" y="4309806"/>
            <a:ext cx="167609" cy="16760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1D1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993774" y="8424892"/>
            <a:ext cx="167609" cy="16760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1D1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454165" y="209509"/>
            <a:ext cx="7129414" cy="1638383"/>
            <a:chOff x="0" y="0"/>
            <a:chExt cx="9505885" cy="218451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0"/>
              <a:ext cx="9505885" cy="26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 u="none">
                  <a:latin typeface="Montserrat"/>
                  <a:ea typeface="Montserrat"/>
                  <a:cs typeface="Montserrat"/>
                  <a:sym typeface="Montserrat"/>
                </a:rPr>
                <a:t>Диагностические задачи: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71162"/>
              <a:ext cx="9505885" cy="181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разработать систему первичной диагностики психоэмоционального и когнитивного состояния участников;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внедрить методы регулярного мониторинга динамики восстановления;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составить индивидуальные реабилитационные планы для каждого участника;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создать базу данных для анализа эффективности программы.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54165" y="1897319"/>
            <a:ext cx="7129414" cy="2364863"/>
            <a:chOff x="0" y="0"/>
            <a:chExt cx="9505885" cy="315315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9505885" cy="26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Тер</a:t>
              </a:r>
              <a:r>
                <a:rPr lang="en-US" sz="1299" u="none">
                  <a:latin typeface="Montserrat"/>
                  <a:ea typeface="Montserrat"/>
                  <a:cs typeface="Montserrat"/>
                  <a:sym typeface="Montserrat"/>
                </a:rPr>
                <a:t>апевтические и реабилитационные задачи: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5402"/>
              <a:ext cx="9505885" cy="272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организовать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регулярные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групповые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индивидуальные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сессии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психологической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поддержки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внедрить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специализированные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методы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терапии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(ДПДГ, БОС‑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терапия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)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проработки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травматического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опыта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использовать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высокотехнологичные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инструменты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Система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«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Нирвана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»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экспозиционной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терапии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комплекс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«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Шуфрид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»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восстановления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когнитивных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функций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);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обучить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участников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навыкам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саморегуляции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стрессоустойчивости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454165" y="4309806"/>
            <a:ext cx="7129414" cy="2364863"/>
            <a:chOff x="0" y="0"/>
            <a:chExt cx="9505885" cy="315315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9505885" cy="26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С</a:t>
              </a:r>
              <a:r>
                <a:rPr lang="en-US" sz="1299" u="none">
                  <a:latin typeface="Montserrat"/>
                  <a:ea typeface="Montserrat"/>
                  <a:cs typeface="Montserrat"/>
                  <a:sym typeface="Montserrat"/>
                </a:rPr>
                <a:t>оциально‑адаптационные задачи: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5402"/>
              <a:ext cx="9505885" cy="272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вовлечь родственников в процесс реабилитации через обучающие семинары и совместные тренинги;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организовать профориентационные консультации и помощь в трудоустройстве;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создать сообщество взаимопомощи среди участников проекта;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содействовать вовлечению ветеранов в волонтёрскую деятельность и наставничество.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454165" y="6456238"/>
            <a:ext cx="7129414" cy="2136263"/>
            <a:chOff x="0" y="0"/>
            <a:chExt cx="9505885" cy="284835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9505885" cy="26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Цифр</a:t>
              </a:r>
              <a:r>
                <a:rPr lang="en-US" sz="1299" u="none">
                  <a:latin typeface="Montserrat"/>
                  <a:ea typeface="Montserrat"/>
                  <a:cs typeface="Montserrat"/>
                  <a:sym typeface="Montserrat"/>
                </a:rPr>
                <a:t>овые и технологические задачи: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5402"/>
              <a:ext cx="9505885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разработать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запустить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мобильное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приложение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с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инструментами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самопомощи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дыхательные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техники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медитации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когнитивные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упражнения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);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внедрить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ИИ‑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ассистента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экстренной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поддержки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персонализированных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рекомендаций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обеспечить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возможность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дистанционных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консультаций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мониторинга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состояния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через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приложение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 rot="-3524634">
            <a:off x="-2324366" y="6350111"/>
            <a:ext cx="9676279" cy="10496950"/>
          </a:xfrm>
          <a:custGeom>
            <a:avLst/>
            <a:gdLst/>
            <a:ahLst/>
            <a:cxnLst/>
            <a:rect l="l" t="t" r="r" b="b"/>
            <a:pathLst>
              <a:path w="9676279" h="10496950">
                <a:moveTo>
                  <a:pt x="0" y="0"/>
                </a:moveTo>
                <a:lnTo>
                  <a:pt x="9676279" y="0"/>
                </a:lnTo>
                <a:lnTo>
                  <a:pt x="9676279" y="10496950"/>
                </a:lnTo>
                <a:lnTo>
                  <a:pt x="0" y="10496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564549" y="8718775"/>
            <a:ext cx="5287328" cy="5435571"/>
          </a:xfrm>
          <a:custGeom>
            <a:avLst/>
            <a:gdLst/>
            <a:ahLst/>
            <a:cxnLst/>
            <a:rect l="l" t="t" r="r" b="b"/>
            <a:pathLst>
              <a:path w="5287328" h="5435571">
                <a:moveTo>
                  <a:pt x="0" y="0"/>
                </a:moveTo>
                <a:lnTo>
                  <a:pt x="5287328" y="0"/>
                </a:lnTo>
                <a:lnTo>
                  <a:pt x="5287328" y="5435571"/>
                </a:lnTo>
                <a:lnTo>
                  <a:pt x="0" y="54355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005803" y="3032125"/>
            <a:ext cx="7117492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Миссия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проекта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создать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 smtClean="0">
                <a:latin typeface="Open Sans"/>
                <a:ea typeface="Open Sans"/>
                <a:cs typeface="Open Sans"/>
                <a:sym typeface="Open Sans"/>
              </a:rPr>
              <a:t>систему</a:t>
            </a:r>
            <a:r>
              <a:rPr lang="en-US" sz="20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психоэмоциональной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когнитивной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реабилитации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участников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ветеранов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боевых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действий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которая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поможет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им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восстановить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внутренние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ресурсы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успешно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адаптироваться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к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мирной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жизни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реализовать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свой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потенциал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обществе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653489"/>
            <a:ext cx="711749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Цель</a:t>
            </a:r>
            <a:r>
              <a:rPr lang="en-US" sz="20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latin typeface="Open Sans"/>
                <a:ea typeface="Open Sans"/>
                <a:cs typeface="Open Sans"/>
                <a:sym typeface="Open Sans"/>
              </a:rPr>
              <a:t>проекта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обеспечить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 smtClean="0">
                <a:latin typeface="Open Sans"/>
                <a:ea typeface="Open Sans"/>
                <a:cs typeface="Open Sans"/>
                <a:sym typeface="Open Sans"/>
              </a:rPr>
              <a:t>реабилитацию</a:t>
            </a:r>
            <a:r>
              <a:rPr lang="en-US" sz="2000" dirty="0" smtClean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успешную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социальную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адаптацию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участников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ветеранов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боевых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действий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через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интеграцию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традиционных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психотерапевтических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методов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инновационных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технологий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семейной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latin typeface="Open Sans"/>
                <a:ea typeface="Open Sans"/>
                <a:cs typeface="Open Sans"/>
                <a:sym typeface="Open Sans"/>
              </a:rPr>
              <a:t>поддержки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0454165" y="8398107"/>
            <a:ext cx="7129414" cy="1687504"/>
            <a:chOff x="0" y="0"/>
            <a:chExt cx="9505885" cy="225000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0"/>
              <a:ext cx="9505885" cy="260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latin typeface="Montserrat"/>
                  <a:ea typeface="Montserrat"/>
                  <a:cs typeface="Montserrat"/>
                  <a:sym typeface="Montserrat"/>
                </a:rPr>
                <a:t>Оцен</a:t>
              </a:r>
              <a:r>
                <a:rPr lang="en-US" sz="1299" u="none">
                  <a:latin typeface="Montserrat"/>
                  <a:ea typeface="Montserrat"/>
                  <a:cs typeface="Montserrat"/>
                  <a:sym typeface="Montserrat"/>
                </a:rPr>
                <a:t>очные и масштабирующие задачи: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25403"/>
              <a:ext cx="9505885" cy="182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регулярно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анализировать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эффективность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программы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по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ключевым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метрикам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снижение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ПТСР,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улучшение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когнитивных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показателей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уровень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занятости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);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собирать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обратную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связь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от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участников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их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семей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корректировки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программы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;</a:t>
              </a:r>
            </a:p>
            <a:p>
              <a:pPr marL="280669" lvl="1" indent="-140335" algn="just">
                <a:lnSpc>
                  <a:spcPts val="18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разработать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дорожную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карту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для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тиражирования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проекта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299" dirty="0">
                  <a:latin typeface="Montserrat"/>
                  <a:ea typeface="Montserrat"/>
                  <a:cs typeface="Montserrat"/>
                  <a:sym typeface="Montserrat"/>
                </a:rPr>
                <a:t>в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други</a:t>
              </a:r>
              <a:r>
                <a:rPr lang="ru-RU" sz="1299" dirty="0">
                  <a:latin typeface="Montserrat"/>
                  <a:ea typeface="Montserrat"/>
                  <a:cs typeface="Montserrat"/>
                  <a:sym typeface="Montserrat"/>
                </a:rPr>
                <a:t>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latin typeface="Montserrat"/>
                  <a:ea typeface="Montserrat"/>
                  <a:cs typeface="Montserrat"/>
                  <a:sym typeface="Montserrat"/>
                </a:rPr>
                <a:t>регио</a:t>
              </a:r>
              <a:r>
                <a:rPr lang="ru-RU" sz="1299" dirty="0">
                  <a:latin typeface="Montserrat"/>
                  <a:ea typeface="Montserrat"/>
                  <a:cs typeface="Montserrat"/>
                  <a:sym typeface="Montserrat"/>
                </a:rPr>
                <a:t>нах</a:t>
              </a:r>
              <a:r>
                <a:rPr lang="en-US" sz="1299" dirty="0"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marL="0" lvl="0" indent="0" algn="just">
                <a:lnSpc>
                  <a:spcPts val="1819"/>
                </a:lnSpc>
                <a:spcBef>
                  <a:spcPct val="0"/>
                </a:spcBef>
              </a:pPr>
              <a:endParaRPr lang="en-US" sz="1299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993774" y="6472972"/>
            <a:ext cx="167609" cy="16760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A1D1E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958025" y="1734495"/>
            <a:ext cx="848285" cy="831133"/>
            <a:chOff x="0" y="0"/>
            <a:chExt cx="1131047" cy="1108177"/>
          </a:xfrm>
        </p:grpSpPr>
        <p:grpSp>
          <p:nvGrpSpPr>
            <p:cNvPr id="3" name="Group 3"/>
            <p:cNvGrpSpPr/>
            <p:nvPr/>
          </p:nvGrpSpPr>
          <p:grpSpPr>
            <a:xfrm>
              <a:off x="22870" y="0"/>
              <a:ext cx="1108177" cy="110817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465"/>
              </a:solidFill>
            </p:spPr>
          </p:sp>
        </p:grpSp>
        <p:sp>
          <p:nvSpPr>
            <p:cNvPr id="5" name="Freeform 5"/>
            <p:cNvSpPr/>
            <p:nvPr/>
          </p:nvSpPr>
          <p:spPr>
            <a:xfrm>
              <a:off x="0" y="162447"/>
              <a:ext cx="890231" cy="783282"/>
            </a:xfrm>
            <a:custGeom>
              <a:avLst/>
              <a:gdLst/>
              <a:ahLst/>
              <a:cxnLst/>
              <a:rect l="l" t="t" r="r" b="b"/>
              <a:pathLst>
                <a:path w="890231" h="783282">
                  <a:moveTo>
                    <a:pt x="0" y="0"/>
                  </a:moveTo>
                  <a:lnTo>
                    <a:pt x="890231" y="0"/>
                  </a:lnTo>
                  <a:lnTo>
                    <a:pt x="890231" y="783283"/>
                  </a:lnTo>
                  <a:lnTo>
                    <a:pt x="0" y="783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9940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372776">
            <a:off x="-422414" y="8594680"/>
            <a:ext cx="2116615" cy="2176507"/>
            <a:chOff x="0" y="0"/>
            <a:chExt cx="874214" cy="898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4214" cy="898951"/>
            </a:xfrm>
            <a:custGeom>
              <a:avLst/>
              <a:gdLst/>
              <a:ahLst/>
              <a:cxnLst/>
              <a:rect l="l" t="t" r="r" b="b"/>
              <a:pathLst>
                <a:path w="874214" h="898951">
                  <a:moveTo>
                    <a:pt x="437107" y="0"/>
                  </a:moveTo>
                  <a:cubicBezTo>
                    <a:pt x="195700" y="0"/>
                    <a:pt x="0" y="201237"/>
                    <a:pt x="0" y="449475"/>
                  </a:cubicBezTo>
                  <a:cubicBezTo>
                    <a:pt x="0" y="697714"/>
                    <a:pt x="195700" y="898951"/>
                    <a:pt x="437107" y="898951"/>
                  </a:cubicBezTo>
                  <a:cubicBezTo>
                    <a:pt x="678515" y="898951"/>
                    <a:pt x="874214" y="697714"/>
                    <a:pt x="874214" y="449475"/>
                  </a:cubicBezTo>
                  <a:cubicBezTo>
                    <a:pt x="874214" y="201237"/>
                    <a:pt x="678515" y="0"/>
                    <a:pt x="437107" y="0"/>
                  </a:cubicBezTo>
                  <a:close/>
                </a:path>
              </a:pathLst>
            </a:custGeom>
            <a:blipFill>
              <a:blip r:embed="rId4"/>
              <a:stretch>
                <a:fillRect t="-22981" b="-2298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988158">
            <a:off x="-2545295" y="6501744"/>
            <a:ext cx="6362379" cy="6362379"/>
          </a:xfrm>
          <a:custGeom>
            <a:avLst/>
            <a:gdLst/>
            <a:ahLst/>
            <a:cxnLst/>
            <a:rect l="l" t="t" r="r" b="b"/>
            <a:pathLst>
              <a:path w="6362379" h="6362379">
                <a:moveTo>
                  <a:pt x="0" y="0"/>
                </a:moveTo>
                <a:lnTo>
                  <a:pt x="6362378" y="0"/>
                </a:lnTo>
                <a:lnTo>
                  <a:pt x="6362378" y="6362379"/>
                </a:lnTo>
                <a:lnTo>
                  <a:pt x="0" y="6362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4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49782" y="571500"/>
            <a:ext cx="13394758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Суть проекта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48843" y="3136927"/>
            <a:ext cx="5098318" cy="1679063"/>
            <a:chOff x="0" y="0"/>
            <a:chExt cx="6797757" cy="22387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6797757" cy="25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Псих</a:t>
              </a:r>
              <a:r>
                <a:rPr lang="en-US" sz="1299" u="none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ологическая поддержка в группах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25402"/>
              <a:ext cx="6797757" cy="1813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создание безопасного пространства для проработки травматического опыта;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взаимная эмпатия и обмен опытом среди участников;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развитие коммуникативных навыков и социальной адаптации.</a:t>
              </a:r>
            </a:p>
            <a:p>
              <a:pPr algn="just">
                <a:lnSpc>
                  <a:spcPts val="1819"/>
                </a:lnSpc>
              </a:pPr>
              <a:endParaRPr lang="en-US" sz="1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72873" y="3136927"/>
            <a:ext cx="5098318" cy="2593463"/>
            <a:chOff x="0" y="0"/>
            <a:chExt cx="6797757" cy="345795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6797757" cy="25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Цифр</a:t>
              </a:r>
              <a:r>
                <a:rPr lang="en-US" sz="1299" u="none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овая поддержка на базе ИИ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5402"/>
              <a:ext cx="6797757" cy="3032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мобильное приложение с круглосуточным доступом к инструментам самопомощи (дыхательные техники, медитативные практики, когнитивные упражнения);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персонализированные рекомендации на основе анализа эмоционального состояния;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мониторинг динамики и адаптация программы реабилитации в реальном времени;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экстренная поддержка в кризисных ситуациях (чат‑бот с алгоритмами кризисного вмешательства).</a:t>
              </a:r>
            </a:p>
            <a:p>
              <a:pPr algn="just">
                <a:lnSpc>
                  <a:spcPts val="1819"/>
                </a:lnSpc>
              </a:pPr>
              <a:endParaRPr lang="en-US" sz="1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778612" y="5143500"/>
            <a:ext cx="5098318" cy="2136263"/>
            <a:chOff x="0" y="0"/>
            <a:chExt cx="6797757" cy="284835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0"/>
              <a:ext cx="6797757" cy="25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Специализир</a:t>
              </a:r>
              <a:r>
                <a:rPr lang="en-US" sz="1299" u="none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ованные терапевтические методы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5402"/>
              <a:ext cx="6797757" cy="2422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ДПДГ (десенсибилизация и переработка движением глаз) — переработка травматических воспоминаний, снижение эмоциональной заряженности событий;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БОС‑терапия (биологическая обратная связь) — обучение саморегуляции, снижение физиологического напряжения, формирование устойчивых механизмов управления стрессом.</a:t>
              </a:r>
            </a:p>
            <a:p>
              <a:pPr algn="just">
                <a:lnSpc>
                  <a:spcPts val="1819"/>
                </a:lnSpc>
              </a:pPr>
              <a:endParaRPr lang="en-US" sz="1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74555" y="7603613"/>
            <a:ext cx="5098318" cy="2364863"/>
            <a:chOff x="0" y="0"/>
            <a:chExt cx="6797757" cy="315315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6797757" cy="25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Выс</a:t>
              </a:r>
              <a:r>
                <a:rPr lang="en-US" sz="1299" u="none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окотехнологичные инструменты реабилитации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25402"/>
              <a:ext cx="6797757" cy="272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Система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виртуальной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реальности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«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Нирвана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» —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контролируемая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экспозиция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 стрессогенным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стимулам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безопасной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среде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проработка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тревожных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сценариев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снижение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гиперреактивности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Комплекс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«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Шуфрид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» —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диагностика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восстановление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когнитивных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функций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память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внимание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скорость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реакции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логическое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мышление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через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интерактивные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тренинги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игровые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99" dirty="0" err="1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модули</a:t>
              </a:r>
              <a:r>
                <a:rPr lang="en-US" sz="12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</a:p>
            <a:p>
              <a:pPr algn="just">
                <a:lnSpc>
                  <a:spcPts val="1819"/>
                </a:lnSpc>
              </a:pPr>
              <a:endParaRPr lang="en-US" sz="1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1784936"/>
            <a:ext cx="1092337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направлен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en-US" sz="200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психоэмоциональную</a:t>
            </a:r>
            <a:r>
              <a:rPr lang="en-US" sz="2000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когнитивную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реабилитацию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граждан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вернувшихся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зоны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боевых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  <a:r>
              <a:rPr lang="en-US" sz="20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859707" y="5978040"/>
            <a:ext cx="5098318" cy="1907663"/>
            <a:chOff x="0" y="0"/>
            <a:chExt cx="6797757" cy="254355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0"/>
              <a:ext cx="6797757" cy="25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5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</a:t>
              </a:r>
              <a:r>
                <a:rPr lang="en-US" sz="1299" u="none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овлечение родственников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25402"/>
              <a:ext cx="6797757" cy="2118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обучающие семинары для членов семьи по особенностям ПТСР и стратегиям поддержки;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совместные тренинги для восстановления доверительных отношений;</a:t>
              </a:r>
            </a:p>
            <a:p>
              <a:pPr marL="280669" lvl="1" indent="-140335" algn="just">
                <a:lnSpc>
                  <a:spcPts val="1819"/>
                </a:lnSpc>
                <a:buFont typeface="Arial"/>
                <a:buChar char="•"/>
              </a:pPr>
              <a:r>
                <a:rPr lang="en-US" sz="12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формирование устойчивой семейной среды как основы долгосрочной реабилитации.</a:t>
              </a:r>
            </a:p>
            <a:p>
              <a:pPr algn="just">
                <a:lnSpc>
                  <a:spcPts val="1819"/>
                </a:lnSpc>
              </a:pPr>
              <a:endParaRPr lang="en-US" sz="1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9100"/>
            <a:ext cx="70485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4800" dirty="0" err="1">
                <a:latin typeface="Montserrat"/>
                <a:ea typeface="Montserrat"/>
                <a:cs typeface="Montserrat"/>
                <a:sym typeface="Montserrat"/>
              </a:rPr>
              <a:t>Механика</a:t>
            </a:r>
            <a:r>
              <a:rPr lang="en-US" sz="4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dirty="0" err="1"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endParaRPr lang="en-US" sz="4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37701" y="1606262"/>
            <a:ext cx="8334899" cy="2163926"/>
            <a:chOff x="9730" y="-1805512"/>
            <a:chExt cx="9010035" cy="2610586"/>
          </a:xfrm>
        </p:grpSpPr>
        <p:sp>
          <p:nvSpPr>
            <p:cNvPr id="4" name="Freeform 4"/>
            <p:cNvSpPr/>
            <p:nvPr/>
          </p:nvSpPr>
          <p:spPr>
            <a:xfrm>
              <a:off x="9730" y="-1805512"/>
              <a:ext cx="1011385" cy="1039743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1"/>
                  </a:lnTo>
                  <a:lnTo>
                    <a:pt x="0" y="103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1011385" y="-1805512"/>
              <a:ext cx="8008380" cy="26105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</a:pP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Подготовительный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этап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(1–2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месяца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  <a:sym typeface="Montserrat"/>
                </a:rPr>
                <a:t>Ф</a:t>
              </a: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ормирование мультидисциплинарной команды (психологи, психотерапевты, нейропсихологи, ИТ‑специалисты, социальные работники);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закупка и настройка оборудования («Нирвана», «</a:t>
              </a:r>
              <a:r>
                <a:rPr lang="ru-RU" sz="1200" dirty="0" err="1">
                  <a:solidFill>
                    <a:prstClr val="black"/>
                  </a:solidFill>
                  <a:latin typeface="Montserrat" panose="020B0604020202020204" charset="-52"/>
                </a:rPr>
                <a:t>Шуфрид</a:t>
              </a: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», БОС‑аппаратура);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разработка и тестирование мобильного приложения с ИИ‑ассистентом;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подготовка методических материалов для групп поддержки и семейных тренингов;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/>
                  </a:solidFill>
                  <a:latin typeface="Montserrat" panose="020B0604020202020204" charset="-52"/>
                </a:rPr>
                <a:t>заключение соглашений с медицинскими и социальными учреждениями для направления участников.</a:t>
              </a:r>
            </a:p>
            <a:p>
              <a:pPr algn="just">
                <a:lnSpc>
                  <a:spcPts val="3640"/>
                </a:lnSpc>
              </a:pPr>
              <a:endParaRPr lang="en-US" sz="2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7701" y="3703846"/>
            <a:ext cx="8334899" cy="2554545"/>
            <a:chOff x="288802" y="-19049"/>
            <a:chExt cx="8730963" cy="3406062"/>
          </a:xfrm>
        </p:grpSpPr>
        <p:sp>
          <p:nvSpPr>
            <p:cNvPr id="7" name="Freeform 7"/>
            <p:cNvSpPr/>
            <p:nvPr/>
          </p:nvSpPr>
          <p:spPr>
            <a:xfrm>
              <a:off x="288802" y="88203"/>
              <a:ext cx="1011385" cy="1039742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1"/>
                  </a:lnTo>
                  <a:lnTo>
                    <a:pt x="0" y="103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256067" y="-19049"/>
              <a:ext cx="7763698" cy="3406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Диагностический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этап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(2–3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недели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на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каждого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участника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первичное интервью с оценкой психоэмоционального состояния и анамнеза;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нейропсихологическое тестирование (память, внимание, скорость реакции) с помощью комплекса «</a:t>
              </a:r>
              <a:r>
                <a:rPr lang="ru-RU" sz="1200" dirty="0" err="1">
                  <a:latin typeface="Montserrat"/>
                  <a:ea typeface="Montserrat"/>
                  <a:cs typeface="Montserrat"/>
                  <a:sym typeface="Montserrat"/>
                </a:rPr>
                <a:t>Шуфрид</a:t>
              </a: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»;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диагностика симптомов ПТСР (опросники, клинические шкалы);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оценка социального статуса и семейных ресурсов;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составление индивидуального реабилитационного плана (ИРП) с учётом выявленных потребностей.</a:t>
              </a:r>
            </a:p>
            <a:p>
              <a:pPr algn="just">
                <a:lnSpc>
                  <a:spcPts val="3640"/>
                </a:lnSpc>
              </a:pPr>
              <a:endParaRPr lang="en-US" sz="2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1873" y="5868488"/>
            <a:ext cx="8330727" cy="3163166"/>
            <a:chOff x="14240" y="-285661"/>
            <a:chExt cx="9005525" cy="4217554"/>
          </a:xfrm>
        </p:grpSpPr>
        <p:sp>
          <p:nvSpPr>
            <p:cNvPr id="10" name="Freeform 10"/>
            <p:cNvSpPr/>
            <p:nvPr/>
          </p:nvSpPr>
          <p:spPr>
            <a:xfrm>
              <a:off x="14240" y="-285661"/>
              <a:ext cx="1011385" cy="1039742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1"/>
                  </a:lnTo>
                  <a:lnTo>
                    <a:pt x="0" y="103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007912" y="-89720"/>
              <a:ext cx="8011853" cy="4021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Основной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реабилитационный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этап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(3–6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месяцев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just"/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Психотерапия: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групповые сессии (2 раза в неделю) для проработки травм и социализации;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индивидуальные сеансы ДПДГ (1–2 раза в неделю);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БОС тренировки для саморегуляции (3–4 сеанса).</a:t>
              </a:r>
            </a:p>
            <a:p>
              <a:pPr algn="just"/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Технологическая реабилитация: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сеансы в системе «Нирвана» (экспозиционная терапия, 1–2 раза в неделю);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когнитивные тренинги на комплексе «</a:t>
              </a:r>
              <a:r>
                <a:rPr lang="ru-RU" sz="1200" dirty="0" err="1">
                  <a:latin typeface="Montserrat"/>
                  <a:ea typeface="Montserrat"/>
                  <a:cs typeface="Montserrat"/>
                  <a:sym typeface="Montserrat"/>
                </a:rPr>
                <a:t>Шуфрид</a:t>
              </a: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» (3 раза в неделю);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ежедневное использование мобильного приложения (дыхательные практики, дневник эмоций, ИИ советы).</a:t>
              </a:r>
            </a:p>
            <a:p>
              <a:pPr algn="just"/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Семейная поддержка: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обучающие семинары для родственников (раз в месяц);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совместные сессии «участник + семья» (2 раза в месяц) для восстановления коммуникации.</a:t>
              </a:r>
            </a:p>
            <a:p>
              <a:pPr algn="just"/>
              <a:endParaRPr lang="en-US" sz="2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17171" y="1606264"/>
            <a:ext cx="6764825" cy="2308760"/>
            <a:chOff x="11317962" y="-7889721"/>
            <a:chExt cx="9019767" cy="3078350"/>
          </a:xfrm>
        </p:grpSpPr>
        <p:sp>
          <p:nvSpPr>
            <p:cNvPr id="13" name="Freeform 13"/>
            <p:cNvSpPr/>
            <p:nvPr/>
          </p:nvSpPr>
          <p:spPr>
            <a:xfrm>
              <a:off x="11317962" y="-7889721"/>
              <a:ext cx="1011385" cy="1039742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2"/>
                  </a:lnTo>
                  <a:lnTo>
                    <a:pt x="0" y="1039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2574031" y="-7642918"/>
              <a:ext cx="7763698" cy="2831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40"/>
                </a:lnSpc>
              </a:pP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Этап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реадаптации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(2–4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месяца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постепенный переход от интенсивных сеансов к самостоятельным практикам;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закрепление навыков саморегуляции через приложение и домашние задания;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err="1">
                  <a:latin typeface="Montserrat"/>
                  <a:ea typeface="Montserrat"/>
                  <a:cs typeface="Montserrat"/>
                  <a:sym typeface="Montserrat"/>
                </a:rPr>
                <a:t>профориентационные</a:t>
              </a: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 консультации и тренинги по трудоустройству;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вовлечение в волонтёрскую деятельность или наставничество для усиления социальной роли;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мониторинг состояния через ежемесячные встречи с куратором.</a:t>
              </a:r>
            </a:p>
            <a:p>
              <a:pPr algn="just"/>
              <a:endParaRPr lang="en-US" sz="1200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97963" y="3734203"/>
            <a:ext cx="6685107" cy="2249937"/>
            <a:chOff x="107722" y="-793286"/>
            <a:chExt cx="8913475" cy="2999919"/>
          </a:xfrm>
        </p:grpSpPr>
        <p:sp>
          <p:nvSpPr>
            <p:cNvPr id="16" name="Freeform 16"/>
            <p:cNvSpPr/>
            <p:nvPr/>
          </p:nvSpPr>
          <p:spPr>
            <a:xfrm>
              <a:off x="107722" y="-793286"/>
              <a:ext cx="1011385" cy="1039741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1"/>
                  </a:lnTo>
                  <a:lnTo>
                    <a:pt x="0" y="103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1257499" y="-501804"/>
              <a:ext cx="7763698" cy="2708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Этап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сопровождения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(6–12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месяцев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после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завершения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основной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программы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дистанционные консультации (онлайн/телефон);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доступ к закрытым группам поддержки;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периодическая диагностика через приложение и очные встречи (раз в 2 месяца);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экстренная помощь при рецидивах (чат бот + связь с психологом);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сбор обратной связи для улучшения программы.</a:t>
              </a:r>
            </a:p>
            <a:p>
              <a:pPr algn="just"/>
              <a:endParaRPr lang="en-US" sz="2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17171" y="5868488"/>
            <a:ext cx="6765899" cy="2300650"/>
            <a:chOff x="0" y="370823"/>
            <a:chExt cx="9021199" cy="3067533"/>
          </a:xfrm>
        </p:grpSpPr>
        <p:sp>
          <p:nvSpPr>
            <p:cNvPr id="19" name="Freeform 19"/>
            <p:cNvSpPr/>
            <p:nvPr/>
          </p:nvSpPr>
          <p:spPr>
            <a:xfrm>
              <a:off x="0" y="370823"/>
              <a:ext cx="1011385" cy="1039742"/>
            </a:xfrm>
            <a:custGeom>
              <a:avLst/>
              <a:gdLst/>
              <a:ahLst/>
              <a:cxnLst/>
              <a:rect l="l" t="t" r="r" b="b"/>
              <a:pathLst>
                <a:path w="1011385" h="1039742">
                  <a:moveTo>
                    <a:pt x="0" y="0"/>
                  </a:moveTo>
                  <a:lnTo>
                    <a:pt x="1011385" y="0"/>
                  </a:lnTo>
                  <a:lnTo>
                    <a:pt x="1011385" y="1039741"/>
                  </a:lnTo>
                  <a:lnTo>
                    <a:pt x="0" y="1039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1257501" y="565776"/>
              <a:ext cx="7763698" cy="2872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/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Оценка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эффективности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и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масштабирование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(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итоговый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месяц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каждого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2000" b="1" dirty="0" err="1">
                  <a:latin typeface="Montserrat"/>
                  <a:ea typeface="Montserrat"/>
                  <a:cs typeface="Montserrat"/>
                  <a:sym typeface="Montserrat"/>
                </a:rPr>
                <a:t>полугодия</a:t>
              </a:r>
              <a:r>
                <a:rPr lang="en-US" sz="2000" b="1" dirty="0">
                  <a:latin typeface="Montserrat"/>
                  <a:ea typeface="Montserrat"/>
                  <a:cs typeface="Montserrat"/>
                  <a:sym typeface="Montserrat"/>
                </a:rPr>
                <a:t>)</a:t>
              </a:r>
              <a:endParaRPr lang="ru-RU" sz="2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анализ динамики по ключевым метрикам (снижение ПТСР, когнитивные показатели, уровень занятости);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опрос участников и родственников о качестве жизни;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корректировка программы с учётом выявленных пробелов;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Montserrat"/>
                  <a:ea typeface="Montserrat"/>
                  <a:cs typeface="Montserrat"/>
                  <a:sym typeface="Montserrat"/>
                </a:rPr>
                <a:t>планирование расширения на новые регионы.</a:t>
              </a:r>
            </a:p>
            <a:p>
              <a:pPr algn="just"/>
              <a:endParaRPr lang="en-US" sz="2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460297" y="8420100"/>
            <a:ext cx="5822775" cy="88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Итоговый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срок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реализации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: 12–18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месяцев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 (с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учётом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всех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dirty="0" err="1">
                <a:latin typeface="Montserrat"/>
                <a:ea typeface="Montserrat"/>
                <a:cs typeface="Montserrat"/>
                <a:sym typeface="Montserrat"/>
              </a:rPr>
              <a:t>этапов</a:t>
            </a:r>
            <a:r>
              <a:rPr lang="en-US" sz="2400" dirty="0"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575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D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28174" y="-3955828"/>
            <a:ext cx="4848587" cy="4984528"/>
          </a:xfrm>
          <a:custGeom>
            <a:avLst/>
            <a:gdLst/>
            <a:ahLst/>
            <a:cxnLst/>
            <a:rect l="l" t="t" r="r" b="b"/>
            <a:pathLst>
              <a:path w="4848587" h="4984528">
                <a:moveTo>
                  <a:pt x="0" y="0"/>
                </a:moveTo>
                <a:lnTo>
                  <a:pt x="4848586" y="0"/>
                </a:lnTo>
                <a:lnTo>
                  <a:pt x="4848586" y="4984528"/>
                </a:lnTo>
                <a:lnTo>
                  <a:pt x="0" y="498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87657" y="8359622"/>
            <a:ext cx="4848587" cy="4984528"/>
          </a:xfrm>
          <a:custGeom>
            <a:avLst/>
            <a:gdLst/>
            <a:ahLst/>
            <a:cxnLst/>
            <a:rect l="l" t="t" r="r" b="b"/>
            <a:pathLst>
              <a:path w="4848587" h="4984528">
                <a:moveTo>
                  <a:pt x="0" y="0"/>
                </a:moveTo>
                <a:lnTo>
                  <a:pt x="4848586" y="0"/>
                </a:lnTo>
                <a:lnTo>
                  <a:pt x="4848586" y="4984528"/>
                </a:lnTo>
                <a:lnTo>
                  <a:pt x="0" y="4984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2598130"/>
            <a:ext cx="5995851" cy="5246370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0" y="50800"/>
                  </a:moveTo>
                  <a:lnTo>
                    <a:pt x="406400" y="0"/>
                  </a:lnTo>
                  <a:lnTo>
                    <a:pt x="812800" y="50800"/>
                  </a:lnTo>
                  <a:lnTo>
                    <a:pt x="812800" y="660400"/>
                  </a:lnTo>
                  <a:lnTo>
                    <a:pt x="406400" y="711200"/>
                  </a:lnTo>
                  <a:lnTo>
                    <a:pt x="0" y="660400"/>
                  </a:lnTo>
                  <a:lnTo>
                    <a:pt x="0" y="50800"/>
                  </a:lnTo>
                  <a:close/>
                </a:path>
              </a:pathLst>
            </a:custGeom>
            <a:blipFill>
              <a:blip r:embed="rId4"/>
              <a:stretch>
                <a:fillRect l="-15789" r="-15789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9144000" y="342900"/>
            <a:ext cx="783524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Основные результаты проекта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617081" y="2112355"/>
            <a:ext cx="7835242" cy="971550"/>
            <a:chOff x="0" y="0"/>
            <a:chExt cx="10446989" cy="1295400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0446989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70% участников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85800"/>
              <a:ext cx="10446989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снижение симптомов ПТСР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617081" y="3483955"/>
            <a:ext cx="7835242" cy="990600"/>
            <a:chOff x="0" y="0"/>
            <a:chExt cx="10446989" cy="132080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952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65-80% участников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8897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улучшение когнитивных функций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17081" y="4874605"/>
            <a:ext cx="7835242" cy="1457325"/>
            <a:chOff x="0" y="0"/>
            <a:chExt cx="10446989" cy="194310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952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75% участников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88975"/>
              <a:ext cx="10446989" cy="125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повышение уровня самооценки и мотивации к социальной активности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617081" y="6731980"/>
            <a:ext cx="7835242" cy="990600"/>
            <a:chOff x="0" y="0"/>
            <a:chExt cx="10446989" cy="132080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70% участников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8897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укрепление семейных связей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617081" y="8122630"/>
            <a:ext cx="7835242" cy="1924050"/>
            <a:chOff x="0" y="0"/>
            <a:chExt cx="10446989" cy="256540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9525"/>
              <a:ext cx="10446989" cy="631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60% участников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88975"/>
              <a:ext cx="10446989" cy="187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19"/>
                </a:lnSpc>
              </a:pPr>
              <a:r>
                <a:rPr lang="en-US" sz="3099">
                  <a:solidFill>
                    <a:srgbClr val="71727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успешная реинтеграция в профессиональную и общественную жизнь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23091" y="2707974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5" y="0"/>
                </a:lnTo>
                <a:lnTo>
                  <a:pt x="408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26774"/>
            <a:ext cx="5559246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>
                <a:latin typeface="Montserrat"/>
                <a:ea typeface="Montserrat"/>
                <a:cs typeface="Montserrat"/>
                <a:sym typeface="Montserrat"/>
              </a:rPr>
              <a:t>Каналы продвижения проекта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51978"/>
            <a:ext cx="5559246" cy="400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продвижения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проекта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по </a:t>
            </a:r>
            <a:r>
              <a:rPr lang="en-US" sz="2499" dirty="0" err="1" smtClean="0">
                <a:latin typeface="Montserrat"/>
                <a:ea typeface="Montserrat"/>
                <a:cs typeface="Montserrat"/>
                <a:sym typeface="Montserrat"/>
              </a:rPr>
              <a:t>реабилитации</a:t>
            </a:r>
            <a:r>
              <a:rPr lang="en-US" sz="2499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участников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ветеранов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боевых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действий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можно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использовать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комбинацию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онлайн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- и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офлайн-каналов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, а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также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специализированные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инструменты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ориентированные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на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социальную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latin typeface="Montserrat"/>
                <a:ea typeface="Montserrat"/>
                <a:cs typeface="Montserrat"/>
                <a:sym typeface="Montserrat"/>
              </a:rPr>
              <a:t>сферу</a:t>
            </a:r>
            <a:r>
              <a:rPr lang="en-US" sz="2499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58717" y="666750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Социальные сети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50025" y="550561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СМИ и PR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58717" y="4906812"/>
            <a:ext cx="5559246" cy="7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Партнёрства </a:t>
            </a:r>
          </a:p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и коллаборации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17962" y="7107978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Офлайн-мероприятия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90779" y="7803303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Сайт проекта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5129" y="2836561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Краудфандинг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36262" y="3413865"/>
            <a:ext cx="5559246" cy="36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1">
                <a:latin typeface="Montserrat Bold"/>
                <a:ea typeface="Montserrat Bold"/>
                <a:cs typeface="Montserrat Bold"/>
                <a:sym typeface="Montserrat Bold"/>
              </a:rPr>
              <a:t>Гемификация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972068" y="1152224"/>
            <a:ext cx="5098334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Один из самых эффективных и доступных способов продвижения. Предпочтительные платформы: Вконтакте, Макс, Дзен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417962" y="990600"/>
            <a:ext cx="4597922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Продвижение в СМИ включает отправку пресс-релизов о мероприятиях и успехах проекта в местные газеты, сайты и радио.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17076" y="5720503"/>
            <a:ext cx="3653849" cy="176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Партнёрства с ветеранскими организациями, центрами занятости, медицинскими учреждениями и вузами.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31725" y="7584228"/>
            <a:ext cx="4597922" cy="248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Волонтерские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акции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благотворительные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мероприятия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форумы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конференции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посвящённые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реабилитации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социальной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поддержке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лекции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мастер-классы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ветеранов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их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семей</a:t>
            </a:r>
            <a:r>
              <a:rPr lang="ru-RU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13727" y="8289078"/>
            <a:ext cx="3653849" cy="1768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Ключевая онлайн-платформа, где должна быть собрана вся ключевая информация о проекте.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46252" y="3304328"/>
            <a:ext cx="2995496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Возможность рассказать о миссии проекта широкой аудитории.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330686" y="3807565"/>
            <a:ext cx="2690494" cy="284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Внедрение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элемент</a:t>
            </a:r>
            <a:r>
              <a:rPr lang="ru-RU" sz="2000" dirty="0" err="1">
                <a:latin typeface="Montserrat"/>
                <a:ea typeface="Montserrat"/>
                <a:cs typeface="Montserrat"/>
                <a:sym typeface="Montserrat"/>
              </a:rPr>
              <a:t>ов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игры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в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коммуникацию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аудиторией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опросы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тесты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конкурсы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посты-квесты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с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простыми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dirty="0" err="1">
                <a:latin typeface="Montserrat"/>
                <a:ea typeface="Montserrat"/>
                <a:cs typeface="Montserrat"/>
                <a:sym typeface="Montserrat"/>
              </a:rPr>
              <a:t>заданиями</a:t>
            </a:r>
            <a:r>
              <a:rPr lang="en-US" sz="20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1886</Words>
  <Application>Microsoft Office PowerPoint</Application>
  <PresentationFormat>Произвольный</PresentationFormat>
  <Paragraphs>201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Montserrat</vt:lpstr>
      <vt:lpstr>Montserrat Bold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Черная Серая Желтая Стильная и Профессиональная Базовая Простая Презентация</dc:title>
  <dc:creator>Архипова ПС</dc:creator>
  <cp:lastModifiedBy>Архипова ПС</cp:lastModifiedBy>
  <cp:revision>27</cp:revision>
  <dcterms:created xsi:type="dcterms:W3CDTF">2006-08-16T00:00:00Z</dcterms:created>
  <dcterms:modified xsi:type="dcterms:W3CDTF">2026-05-13T09:43:03Z</dcterms:modified>
  <dc:identifier>DAHA7pMc-_c</dc:identifier>
</cp:coreProperties>
</file>