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7" r:id="rId10"/>
  </p:sldIdLst>
  <p:sldSz cx="12192000" cy="6858000"/>
  <p:notesSz cx="6858000" cy="9144000"/>
  <p:defaultTextStyle>
    <a:defPPr>
      <a:defRPr lang="en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 snapToObjects="1" showGuides="1">
      <p:cViewPr varScale="1">
        <p:scale>
          <a:sx n="68" d="100"/>
          <a:sy n="68" d="100"/>
        </p:scale>
        <p:origin x="5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en-RU" smtClean="0"/>
              <a:t>04/23/2025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wall-189953201_164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k.com/wall-189953201_1704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C2C3183-3BA4-DC45-A563-EB07D8457435}"/>
              </a:ext>
            </a:extLst>
          </p:cNvPr>
          <p:cNvSpPr/>
          <p:nvPr/>
        </p:nvSpPr>
        <p:spPr>
          <a:xfrm>
            <a:off x="425180" y="1061509"/>
            <a:ext cx="11319642" cy="5631521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B63974C-299F-3A42-928D-66554BBDC41B}"/>
              </a:ext>
            </a:extLst>
          </p:cNvPr>
          <p:cNvSpPr txBox="1"/>
          <p:nvPr/>
        </p:nvSpPr>
        <p:spPr>
          <a:xfrm>
            <a:off x="985696" y="1492609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r>
              <a:rPr lang="en-US" sz="2400" dirty="0">
                <a:solidFill>
                  <a:schemeClr val="bg1"/>
                </a:solidFill>
              </a:rPr>
              <a:t/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9B813D-2B66-114A-A35A-8916837DF786}"/>
              </a:ext>
            </a:extLst>
          </p:cNvPr>
          <p:cNvSpPr txBox="1"/>
          <p:nvPr/>
        </p:nvSpPr>
        <p:spPr>
          <a:xfrm>
            <a:off x="838984" y="2601792"/>
            <a:ext cx="10993821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ru-RU" sz="5400" dirty="0" smtClean="0">
                <a:solidFill>
                  <a:schemeClr val="bg1"/>
                </a:solidFill>
                <a:latin typeface="Palatino Linotype" panose="02040502050505030304" pitchFamily="18" charset="0"/>
              </a:rPr>
              <a:t>ПРОЕКТ «СИНЕРГИЯ </a:t>
            </a:r>
            <a:r>
              <a:rPr lang="ru-RU" sz="5400" dirty="0" smtClean="0">
                <a:solidFill>
                  <a:schemeClr val="bg1"/>
                </a:solidFill>
                <a:latin typeface="Palatino Linotype" panose="02040502050505030304" pitchFamily="18" charset="0"/>
              </a:rPr>
              <a:t>УСПЕХА:СОЗДАЮ СЕБЯ САМ!»</a:t>
            </a:r>
            <a:endParaRPr lang="ru-RU" sz="480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9C0A55-CA0E-4A40-B358-6A83C9303414}"/>
              </a:ext>
            </a:extLst>
          </p:cNvPr>
          <p:cNvSpPr txBox="1"/>
          <p:nvPr/>
        </p:nvSpPr>
        <p:spPr>
          <a:xfrm>
            <a:off x="838984" y="5081047"/>
            <a:ext cx="107854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Руководитель:  </a:t>
            </a:r>
            <a:r>
              <a:rPr lang="ru-RU" sz="2000" dirty="0" err="1" smtClean="0">
                <a:solidFill>
                  <a:schemeClr val="bg1"/>
                </a:solidFill>
              </a:rPr>
              <a:t>Зулькарняева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>
                <a:solidFill>
                  <a:schemeClr val="bg1"/>
                </a:solidFill>
              </a:rPr>
              <a:t>Л.С., психолог высшей категории,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 Россия, Республика Татарстан, г. Казань  </a:t>
            </a:r>
          </a:p>
          <a:p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smtClean="0">
                <a:solidFill>
                  <a:schemeClr val="bg1"/>
                </a:solidFill>
              </a:rPr>
              <a:t>                                                                                       2025г       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E84038-B740-F244-89E0-809A1E3F117D}"/>
              </a:ext>
            </a:extLst>
          </p:cNvPr>
          <p:cNvSpPr txBox="1"/>
          <p:nvPr/>
        </p:nvSpPr>
        <p:spPr>
          <a:xfrm>
            <a:off x="985696" y="4326168"/>
            <a:ext cx="10492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Palatino Linotype" panose="02040502050505030304" pitchFamily="18" charset="0"/>
              </a:rPr>
              <a:t>НОМИНАЦИЯ «МЕНТАЛЬНОЕ ЗДОРОВЬЕ»</a:t>
            </a:r>
            <a:endParaRPr lang="ru-RU" sz="320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248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8" name="Прямоугольник: скругленные углы 5">
            <a:extLst>
              <a:ext uri="{FF2B5EF4-FFF2-40B4-BE49-F238E27FC236}">
                <a16:creationId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702785" y="1111797"/>
            <a:ext cx="10662257" cy="5057776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9DE830-45A8-874C-AFAB-3F5290048970}"/>
              </a:ext>
            </a:extLst>
          </p:cNvPr>
          <p:cNvSpPr txBox="1"/>
          <p:nvPr/>
        </p:nvSpPr>
        <p:spPr>
          <a:xfrm>
            <a:off x="1655399" y="2796979"/>
            <a:ext cx="92272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Ментальное здоровье как состояние душевного равновесия и гармонии в целом; способность адаптироваться к новым условиям жизни в период бурного развития информационных технологий, эффективно решать возникшие проблемы, сохранять позитивный настрой даже в трудных ситуациях, формировать навык стрессоустойчивости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665943" y="4076293"/>
            <a:ext cx="93492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Проект «Синергия успеха»-формирование эмоционального интеллекта через  самопознание, саморазвитие и самореализацию –вовлеченность в новый этап жизни с ИИ, </a:t>
            </a:r>
            <a:r>
              <a:rPr lang="ru-RU" dirty="0" err="1" smtClean="0">
                <a:solidFill>
                  <a:schemeClr val="bg1"/>
                </a:solidFill>
              </a:rPr>
              <a:t>проявленность</a:t>
            </a:r>
            <a:r>
              <a:rPr lang="ru-RU" dirty="0" smtClean="0">
                <a:solidFill>
                  <a:schemeClr val="bg1"/>
                </a:solidFill>
              </a:rPr>
              <a:t> активной жизненной позиции с учетом имеющегося багажа знаний и огромного жизненного опыта.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Место реализации проекта-Центр досуга и оказания услуг ветеранам-кабинет психологической разгрузки  и психоэмоционального восстановления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r>
              <a:rPr lang="ru-RU" dirty="0">
                <a:solidFill>
                  <a:schemeClr val="bg1"/>
                </a:solidFill>
              </a:rPr>
              <a:t>НА </a:t>
            </a:r>
            <a:r>
              <a:rPr lang="ru-RU" dirty="0" smtClean="0">
                <a:solidFill>
                  <a:schemeClr val="bg1"/>
                </a:solidFill>
              </a:rPr>
              <a:t>1.01.2025г-69чел </a:t>
            </a:r>
            <a:r>
              <a:rPr lang="ru-RU" dirty="0">
                <a:solidFill>
                  <a:schemeClr val="bg1"/>
                </a:solidFill>
              </a:rPr>
              <a:t>(</a:t>
            </a:r>
            <a:r>
              <a:rPr lang="ru-RU" dirty="0" smtClean="0">
                <a:solidFill>
                  <a:schemeClr val="bg1"/>
                </a:solidFill>
              </a:rPr>
              <a:t>1966-1927г.р) </a:t>
            </a:r>
            <a:r>
              <a:rPr lang="ru-RU" dirty="0">
                <a:solidFill>
                  <a:schemeClr val="bg1"/>
                </a:solidFill>
              </a:rPr>
              <a:t>из 6 районов г</a:t>
            </a:r>
            <a:r>
              <a:rPr lang="ru-RU" dirty="0" smtClean="0">
                <a:solidFill>
                  <a:schemeClr val="bg1"/>
                </a:solidFill>
              </a:rPr>
              <a:t>. Казани.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980214" y="1427662"/>
            <a:ext cx="6751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CF2911-A4F6-6F4B-94D7-5D790B8B48F4}"/>
              </a:ext>
            </a:extLst>
          </p:cNvPr>
          <p:cNvSpPr txBox="1"/>
          <p:nvPr/>
        </p:nvSpPr>
        <p:spPr>
          <a:xfrm>
            <a:off x="1042015" y="3132511"/>
            <a:ext cx="5121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bg1"/>
                </a:solidFill>
                <a:latin typeface="Dita Sweet" panose="02000503090000020004" pitchFamily="50" charset="0"/>
              </a:rPr>
              <a:t>2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0AB43A-6FF0-EC46-A91F-70C0BBFB8398}"/>
              </a:ext>
            </a:extLst>
          </p:cNvPr>
          <p:cNvSpPr txBox="1"/>
          <p:nvPr/>
        </p:nvSpPr>
        <p:spPr>
          <a:xfrm>
            <a:off x="980214" y="4443295"/>
            <a:ext cx="5245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chemeClr val="bg1"/>
                </a:solidFill>
                <a:latin typeface="Dita Sweet" panose="02000503090000020004" pitchFamily="50" charset="0"/>
              </a:rPr>
              <a:t>3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30052" y="1280159"/>
            <a:ext cx="90779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Поколение Победителей, одухотворенных </a:t>
            </a:r>
            <a:r>
              <a:rPr lang="ru-RU" dirty="0" smtClean="0">
                <a:solidFill>
                  <a:schemeClr val="bg1"/>
                </a:solidFill>
              </a:rPr>
              <a:t>жаждой к знаниям, наполненных идеей добра и  </a:t>
            </a:r>
            <a:r>
              <a:rPr lang="ru-RU" dirty="0">
                <a:solidFill>
                  <a:schemeClr val="bg1"/>
                </a:solidFill>
              </a:rPr>
              <a:t>коллективных творческих дел, </a:t>
            </a:r>
            <a:r>
              <a:rPr lang="ru-RU" dirty="0" smtClean="0">
                <a:solidFill>
                  <a:schemeClr val="bg1"/>
                </a:solidFill>
              </a:rPr>
              <a:t>готовых достойно преодолевать трудности на </a:t>
            </a:r>
            <a:r>
              <a:rPr lang="ru-RU" dirty="0">
                <a:solidFill>
                  <a:schemeClr val="bg1"/>
                </a:solidFill>
              </a:rPr>
              <a:t>пути достижения поставленных целей, столкнулось с </a:t>
            </a:r>
            <a:r>
              <a:rPr lang="ru-RU" dirty="0" smtClean="0">
                <a:solidFill>
                  <a:schemeClr val="bg1"/>
                </a:solidFill>
              </a:rPr>
              <a:t>разобщенностью в обществе, забвении идеи преемственности поколений, </a:t>
            </a:r>
            <a:r>
              <a:rPr lang="ru-RU" dirty="0" err="1" smtClean="0">
                <a:solidFill>
                  <a:schemeClr val="bg1"/>
                </a:solidFill>
              </a:rPr>
              <a:t>потребительством</a:t>
            </a:r>
            <a:r>
              <a:rPr lang="ru-RU" dirty="0">
                <a:solidFill>
                  <a:schemeClr val="bg1"/>
                </a:solidFill>
              </a:rPr>
              <a:t>, невежеством, потерей смысла жизни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5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BFE4FB-DBD4-3046-8961-57C86C99613F}"/>
              </a:ext>
            </a:extLst>
          </p:cNvPr>
          <p:cNvSpPr txBox="1"/>
          <p:nvPr/>
        </p:nvSpPr>
        <p:spPr>
          <a:xfrm>
            <a:off x="599090" y="588577"/>
            <a:ext cx="3568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3FE0D1-C6A5-C04E-AEFC-D4902E28A74D}"/>
              </a:ext>
            </a:extLst>
          </p:cNvPr>
          <p:cNvSpPr txBox="1"/>
          <p:nvPr/>
        </p:nvSpPr>
        <p:spPr>
          <a:xfrm>
            <a:off x="1574276" y="1129676"/>
            <a:ext cx="9483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Социально-демографический паспорт группы (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69чел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058769"/>
              </p:ext>
            </p:extLst>
          </p:nvPr>
        </p:nvGraphicFramePr>
        <p:xfrm>
          <a:off x="669303" y="1609220"/>
          <a:ext cx="10737129" cy="500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1666">
                  <a:extLst>
                    <a:ext uri="{9D8B030D-6E8A-4147-A177-3AD203B41FA5}">
                      <a16:colId xmlns:a16="http://schemas.microsoft.com/office/drawing/2014/main" val="1790103142"/>
                    </a:ext>
                  </a:extLst>
                </a:gridCol>
                <a:gridCol w="848412">
                  <a:extLst>
                    <a:ext uri="{9D8B030D-6E8A-4147-A177-3AD203B41FA5}">
                      <a16:colId xmlns:a16="http://schemas.microsoft.com/office/drawing/2014/main" val="145031319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234962389"/>
                    </a:ext>
                  </a:extLst>
                </a:gridCol>
                <a:gridCol w="2762054">
                  <a:extLst>
                    <a:ext uri="{9D8B030D-6E8A-4147-A177-3AD203B41FA5}">
                      <a16:colId xmlns:a16="http://schemas.microsoft.com/office/drawing/2014/main" val="2705253611"/>
                    </a:ext>
                  </a:extLst>
                </a:gridCol>
                <a:gridCol w="2601797">
                  <a:extLst>
                    <a:ext uri="{9D8B030D-6E8A-4147-A177-3AD203B41FA5}">
                      <a16:colId xmlns:a16="http://schemas.microsoft.com/office/drawing/2014/main" val="42946235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Возраст</a:t>
                      </a:r>
                    </a:p>
                    <a:p>
                      <a:r>
                        <a:rPr lang="ru-RU" dirty="0" smtClean="0"/>
                        <a:t>(год рождения)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 образования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Социальный статус</a:t>
                      </a:r>
                    </a:p>
                    <a:p>
                      <a:r>
                        <a:rPr lang="ru-RU" sz="1100" dirty="0" smtClean="0"/>
                        <a:t>(ветеран</a:t>
                      </a:r>
                      <a:r>
                        <a:rPr lang="ru-RU" sz="1100" baseline="0" dirty="0" smtClean="0"/>
                        <a:t> труда, инвалид, дети фронта, мать-героиня)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Район проживания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1551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1927-1966гг</a:t>
                      </a:r>
                      <a:r>
                        <a:rPr lang="ru-RU" dirty="0" smtClean="0"/>
                        <a:t>:</a:t>
                      </a:r>
                    </a:p>
                    <a:p>
                      <a:r>
                        <a:rPr lang="ru-RU" dirty="0" smtClean="0"/>
                        <a:t>1928г-1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1937-2</a:t>
                      </a:r>
                    </a:p>
                    <a:p>
                      <a:r>
                        <a:rPr lang="ru-RU" dirty="0" smtClean="0"/>
                        <a:t>1937,1939-1</a:t>
                      </a:r>
                    </a:p>
                    <a:p>
                      <a:r>
                        <a:rPr lang="ru-RU" dirty="0" smtClean="0"/>
                        <a:t>1940-3</a:t>
                      </a:r>
                    </a:p>
                    <a:p>
                      <a:r>
                        <a:rPr lang="ru-RU" dirty="0" smtClean="0"/>
                        <a:t>1949-2</a:t>
                      </a:r>
                    </a:p>
                    <a:p>
                      <a:r>
                        <a:rPr lang="ru-RU" dirty="0" smtClean="0"/>
                        <a:t>1951-5</a:t>
                      </a:r>
                    </a:p>
                    <a:p>
                      <a:r>
                        <a:rPr lang="ru-RU" dirty="0" smtClean="0"/>
                        <a:t>1953-4</a:t>
                      </a:r>
                    </a:p>
                    <a:p>
                      <a:r>
                        <a:rPr lang="ru-RU" dirty="0" smtClean="0"/>
                        <a:t>1954-4</a:t>
                      </a:r>
                    </a:p>
                    <a:p>
                      <a:r>
                        <a:rPr lang="ru-RU" dirty="0" smtClean="0"/>
                        <a:t>1955-4</a:t>
                      </a:r>
                    </a:p>
                    <a:p>
                      <a:r>
                        <a:rPr lang="ru-RU" dirty="0" smtClean="0"/>
                        <a:t>1956-7</a:t>
                      </a:r>
                    </a:p>
                    <a:p>
                      <a:r>
                        <a:rPr lang="ru-RU" dirty="0" smtClean="0"/>
                        <a:t>1959-5</a:t>
                      </a:r>
                    </a:p>
                    <a:p>
                      <a:r>
                        <a:rPr lang="ru-RU" dirty="0" smtClean="0"/>
                        <a:t>1962-6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М</a:t>
                      </a:r>
                    </a:p>
                    <a:p>
                      <a:r>
                        <a:rPr lang="ru-RU" dirty="0" smtClean="0"/>
                        <a:t>МЖ</a:t>
                      </a:r>
                    </a:p>
                    <a:p>
                      <a:r>
                        <a:rPr lang="ru-RU" dirty="0" smtClean="0"/>
                        <a:t>Ж</a:t>
                      </a:r>
                    </a:p>
                    <a:p>
                      <a:r>
                        <a:rPr lang="ru-RU" dirty="0" smtClean="0"/>
                        <a:t>Ж</a:t>
                      </a:r>
                    </a:p>
                    <a:p>
                      <a:r>
                        <a:rPr lang="ru-RU" dirty="0" smtClean="0"/>
                        <a:t>Ж</a:t>
                      </a:r>
                    </a:p>
                    <a:p>
                      <a:r>
                        <a:rPr lang="ru-RU" dirty="0" smtClean="0"/>
                        <a:t>МЖ</a:t>
                      </a:r>
                    </a:p>
                    <a:p>
                      <a:r>
                        <a:rPr lang="ru-RU" dirty="0" smtClean="0"/>
                        <a:t>Ж</a:t>
                      </a:r>
                    </a:p>
                    <a:p>
                      <a:r>
                        <a:rPr lang="ru-RU" dirty="0" smtClean="0"/>
                        <a:t>Ж</a:t>
                      </a:r>
                    </a:p>
                    <a:p>
                      <a:r>
                        <a:rPr lang="ru-RU" dirty="0" smtClean="0"/>
                        <a:t>МЖЖ</a:t>
                      </a:r>
                    </a:p>
                    <a:p>
                      <a:r>
                        <a:rPr lang="ru-RU" dirty="0" smtClean="0"/>
                        <a:t>Ж</a:t>
                      </a:r>
                    </a:p>
                    <a:p>
                      <a:r>
                        <a:rPr lang="ru-RU" dirty="0" smtClean="0"/>
                        <a:t>Ж</a:t>
                      </a:r>
                    </a:p>
                    <a:p>
                      <a:r>
                        <a:rPr lang="ru-RU" dirty="0" smtClean="0"/>
                        <a:t>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Высшее-54чел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smtClean="0"/>
                        <a:t>78,3%</a:t>
                      </a: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Ср-спец-13чел, 19,1%</a:t>
                      </a:r>
                    </a:p>
                    <a:p>
                      <a:r>
                        <a:rPr lang="ru-RU" dirty="0" smtClean="0"/>
                        <a:t>(Экономист-11чел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Педагоги-10чел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Бухгалтер-6чел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Врач-4чел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Переводчик-1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Юрист-3)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Участник</a:t>
                      </a:r>
                      <a:r>
                        <a:rPr lang="ru-RU" baseline="0" dirty="0" smtClean="0"/>
                        <a:t> ВОВ-1</a:t>
                      </a:r>
                    </a:p>
                    <a:p>
                      <a:r>
                        <a:rPr lang="ru-RU" dirty="0" smtClean="0"/>
                        <a:t>Дети </a:t>
                      </a:r>
                      <a:r>
                        <a:rPr lang="ru-RU" dirty="0" smtClean="0"/>
                        <a:t>фронта-1</a:t>
                      </a:r>
                    </a:p>
                    <a:p>
                      <a:r>
                        <a:rPr lang="ru-RU" dirty="0" smtClean="0"/>
                        <a:t>Житель блокадного </a:t>
                      </a:r>
                      <a:r>
                        <a:rPr lang="ru-RU" dirty="0" smtClean="0"/>
                        <a:t>Ленинграда-1</a:t>
                      </a:r>
                    </a:p>
                    <a:p>
                      <a:r>
                        <a:rPr lang="ru-RU" dirty="0" smtClean="0"/>
                        <a:t>Ветеран труда-7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Мать-героиня(9детей)-1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Инвалид 3 группы-3</a:t>
                      </a:r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Советский-38</a:t>
                      </a: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Приволжский-16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Ново-Савиновский-10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Вахитовский-3</a:t>
                      </a: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Московский -2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578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571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52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FD9C88-5035-B741-9EF2-4D25C8FCEB64}"/>
              </a:ext>
            </a:extLst>
          </p:cNvPr>
          <p:cNvSpPr txBox="1"/>
          <p:nvPr/>
        </p:nvSpPr>
        <p:spPr>
          <a:xfrm>
            <a:off x="599090" y="588577"/>
            <a:ext cx="36391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9E9D96-F053-B14C-97B3-0191C1B7F1A9}"/>
              </a:ext>
            </a:extLst>
          </p:cNvPr>
          <p:cNvSpPr txBox="1"/>
          <p:nvPr/>
        </p:nvSpPr>
        <p:spPr>
          <a:xfrm>
            <a:off x="1039528" y="1918069"/>
            <a:ext cx="10290624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 smtClean="0"/>
              <a:t>Активный проект, </a:t>
            </a:r>
            <a:r>
              <a:rPr lang="ru-RU" sz="2000" dirty="0"/>
              <a:t>реализация </a:t>
            </a:r>
            <a:r>
              <a:rPr lang="ru-RU" sz="2000" dirty="0" smtClean="0"/>
              <a:t>начата в 2024г и активно продолжается. Проект по укреплению ментального </a:t>
            </a:r>
            <a:r>
              <a:rPr lang="ru-RU" sz="2000" dirty="0"/>
              <a:t>здоровья продуман, есть </a:t>
            </a:r>
            <a:r>
              <a:rPr lang="ru-RU" sz="2000" dirty="0" smtClean="0"/>
              <a:t>команда Лидеров из активных участников, материально-техническая база оснащена, </a:t>
            </a:r>
            <a:r>
              <a:rPr lang="ru-RU" sz="2000" dirty="0"/>
              <a:t>проект </a:t>
            </a:r>
            <a:r>
              <a:rPr lang="ru-RU" sz="2000" dirty="0" smtClean="0"/>
              <a:t>проходит </a:t>
            </a:r>
            <a:r>
              <a:rPr lang="ru-RU" sz="2000" dirty="0"/>
              <a:t>внедрение на </a:t>
            </a:r>
            <a:r>
              <a:rPr lang="ru-RU" sz="2000" dirty="0" smtClean="0"/>
              <a:t>указанной целевой аудитории и </a:t>
            </a:r>
            <a:r>
              <a:rPr lang="ru-RU" sz="2000" dirty="0"/>
              <a:t>может быть </a:t>
            </a:r>
            <a:r>
              <a:rPr lang="ru-RU" sz="2000" dirty="0" smtClean="0"/>
              <a:t>успешно использован </a:t>
            </a:r>
            <a:r>
              <a:rPr lang="ru-RU" sz="2000" dirty="0"/>
              <a:t>для масштабирования на других </a:t>
            </a:r>
            <a:r>
              <a:rPr lang="ru-RU" sz="2000" dirty="0" smtClean="0"/>
              <a:t>площадках в работе со взрослым населением.</a:t>
            </a:r>
            <a:endParaRPr lang="ru-RU" sz="2000" dirty="0"/>
          </a:p>
          <a:p>
            <a:pPr>
              <a:spcBef>
                <a:spcPts val="1200"/>
              </a:spcBef>
            </a:pPr>
            <a:r>
              <a:rPr lang="ru-RU" sz="2000" dirty="0" smtClean="0"/>
              <a:t>В </a:t>
            </a:r>
            <a:r>
              <a:rPr lang="ru-RU" sz="2000" dirty="0"/>
              <a:t>процессе реализации проекта </a:t>
            </a:r>
            <a:r>
              <a:rPr lang="ru-RU" sz="2000" dirty="0" smtClean="0"/>
              <a:t>возможно технологическое </a:t>
            </a:r>
            <a:r>
              <a:rPr lang="ru-RU" sz="2000" dirty="0"/>
              <a:t>решение, которое может быть </a:t>
            </a:r>
            <a:r>
              <a:rPr lang="ru-RU" sz="2000" dirty="0" smtClean="0"/>
              <a:t>в дальнейшем коммерциализировано при подаче заявки на патент, который </a:t>
            </a:r>
            <a:r>
              <a:rPr lang="ru-RU" sz="2000" dirty="0"/>
              <a:t>можно использовать для продвижения на </a:t>
            </a:r>
            <a:r>
              <a:rPr lang="ru-RU" sz="2000" dirty="0" smtClean="0"/>
              <a:t>рынок социальных идей.</a:t>
            </a:r>
            <a:endParaRPr lang="ru-RU" sz="2000" dirty="0"/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id="{A17177B6-1C68-8E47-9657-8BC211F975BA}"/>
              </a:ext>
            </a:extLst>
          </p:cNvPr>
          <p:cNvSpPr/>
          <p:nvPr/>
        </p:nvSpPr>
        <p:spPr>
          <a:xfrm>
            <a:off x="707844" y="198321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77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D0987B-83B4-AA46-BFCD-AB6618EC16FA}"/>
              </a:ext>
            </a:extLst>
          </p:cNvPr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C69FB-0247-0B45-B74E-CC7C827B27CE}"/>
              </a:ext>
            </a:extLst>
          </p:cNvPr>
          <p:cNvSpPr txBox="1"/>
          <p:nvPr/>
        </p:nvSpPr>
        <p:spPr>
          <a:xfrm>
            <a:off x="599090" y="1301123"/>
            <a:ext cx="110787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Миссия проекта-оказание психологической помощи взрослому населению в эффективном взаимодействии, обмене информации и сотрудничестве в реализации своих намерений.</a:t>
            </a:r>
          </a:p>
          <a:p>
            <a:endParaRPr lang="ru-RU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AEF22A-80F6-934F-814E-7A34502A8484}"/>
              </a:ext>
            </a:extLst>
          </p:cNvPr>
          <p:cNvSpPr txBox="1"/>
          <p:nvPr/>
        </p:nvSpPr>
        <p:spPr>
          <a:xfrm>
            <a:off x="1563514" y="2550288"/>
            <a:ext cx="1944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 Социализация</a:t>
            </a:r>
            <a:endParaRPr lang="ru-RU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02AC18-941A-574F-8D29-652E047DEC2E}"/>
              </a:ext>
            </a:extLst>
          </p:cNvPr>
          <p:cNvSpPr txBox="1"/>
          <p:nvPr/>
        </p:nvSpPr>
        <p:spPr>
          <a:xfrm>
            <a:off x="1300899" y="4185851"/>
            <a:ext cx="354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2. Укрепление ментального здоровья</a:t>
            </a:r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B1BA54-CEA8-324D-A51C-67190010D735}"/>
              </a:ext>
            </a:extLst>
          </p:cNvPr>
          <p:cNvSpPr txBox="1"/>
          <p:nvPr/>
        </p:nvSpPr>
        <p:spPr>
          <a:xfrm>
            <a:off x="5257951" y="2298167"/>
            <a:ext cx="5674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Расширять круг знакомых.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Тренировать навыки конструктивного (бесконфликтного) общения.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Переосмысление жизненных ориентиров.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300899" y="2035396"/>
            <a:ext cx="2469823" cy="377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 Black" panose="020B0A04020102020204" pitchFamily="34" charset="0"/>
              </a:rPr>
              <a:t>          ЦЕЛИ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74827" y="2043136"/>
            <a:ext cx="3525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 Black" panose="020B0A04020102020204" pitchFamily="34" charset="0"/>
              </a:rPr>
              <a:t>ЗАДАЧИ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53149" y="3905912"/>
            <a:ext cx="66316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Развитие познавательной деятельности через использование ассоциативной мозаики, сборку логических пазлов, занятия песочной терапией.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Обмен имеющихся базовых академических знаний в процессе живого общения, общения в групповом чате, социальных сетях.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870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11">
            <a:extLst>
              <a:ext uri="{FF2B5EF4-FFF2-40B4-BE49-F238E27FC236}">
                <a16:creationId xmlns:a16="http://schemas.microsoft.com/office/drawing/2014/main" id="{A94B22EA-478D-ED42-A6D1-AF33314DED96}"/>
              </a:ext>
            </a:extLst>
          </p:cNvPr>
          <p:cNvSpPr/>
          <p:nvPr/>
        </p:nvSpPr>
        <p:spPr>
          <a:xfrm>
            <a:off x="768317" y="1371910"/>
            <a:ext cx="9658564" cy="212852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Внедрение информационных технологий, развитие искусственного интеллекта создало сложности в социализации взрослого населения. Люди старшего поколения относятся к уязвимой части населения, так как испытывают трудности в сфере освоения и применения  новейших технологий ИИ в повседневной жизни, вследствие чего понижается жизненный тонус и   ухудшается качество жизни в целом.</a:t>
            </a:r>
            <a:endParaRPr lang="ru-RU" dirty="0"/>
          </a:p>
        </p:txBody>
      </p:sp>
      <p:sp>
        <p:nvSpPr>
          <p:cNvPr id="10" name="Прямоугольник: скругленные углы 16">
            <a:extLst>
              <a:ext uri="{FF2B5EF4-FFF2-40B4-BE49-F238E27FC236}">
                <a16:creationId xmlns:a16="http://schemas.microsoft.com/office/drawing/2014/main" id="{67F45B01-050D-CE47-83F2-B1A6474A87AF}"/>
              </a:ext>
            </a:extLst>
          </p:cNvPr>
          <p:cNvSpPr/>
          <p:nvPr/>
        </p:nvSpPr>
        <p:spPr>
          <a:xfrm>
            <a:off x="946803" y="4044856"/>
            <a:ext cx="9658564" cy="187517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Проект «Синергия успеха: Создаю Себя САМ» реализуется  через проведение регулярных групповых и индивидуальных занятий, на которых прорабатываются тематические блоки по укреплению самооценки, уверенности в себе, практическим навыкам взаимодействия и сотрудничества с включением элементов искусственного интеллекта.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039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2DB4CB-73D1-2148-924A-D3D1A20C3243}"/>
              </a:ext>
            </a:extLst>
          </p:cNvPr>
          <p:cNvSpPr txBox="1"/>
          <p:nvPr/>
        </p:nvSpPr>
        <p:spPr>
          <a:xfrm>
            <a:off x="599090" y="58857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678E1D-1ED6-9A49-824B-A22693BFE844}"/>
              </a:ext>
            </a:extLst>
          </p:cNvPr>
          <p:cNvSpPr txBox="1"/>
          <p:nvPr/>
        </p:nvSpPr>
        <p:spPr>
          <a:xfrm>
            <a:off x="599090" y="1111797"/>
            <a:ext cx="1082244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Кабинет психологической разгрузки и психоэмоционального восстановления при Центре Досуга предоставляет психологические услуги ветеранам войны и труда, инвалидам и др. участникам социальных групп на безвозмездной основе 4 раза в неделю 10-15ч. :групповые занятия (лектории с элементами </a:t>
            </a:r>
            <a:r>
              <a:rPr lang="ru-RU" sz="2000" dirty="0" err="1" smtClean="0"/>
              <a:t>тренинговых</a:t>
            </a:r>
            <a:r>
              <a:rPr lang="ru-RU" sz="2000" dirty="0" smtClean="0"/>
              <a:t>  упражнений), индивидуальные консультации; сеанс </a:t>
            </a:r>
            <a:r>
              <a:rPr lang="ru-RU" sz="2000" dirty="0" err="1" smtClean="0"/>
              <a:t>релакса</a:t>
            </a:r>
            <a:r>
              <a:rPr lang="ru-RU" sz="2000" dirty="0" smtClean="0"/>
              <a:t>-здоровый сон; индивидуальная работа со случаем в сенсорных уголках с </a:t>
            </a:r>
            <a:r>
              <a:rPr lang="ru-RU" sz="2000" dirty="0" err="1" smtClean="0"/>
              <a:t>фибероптическими</a:t>
            </a:r>
            <a:r>
              <a:rPr lang="ru-RU" sz="2000" dirty="0" smtClean="0"/>
              <a:t> изделиями; тактильный самомассаж с профилактической </a:t>
            </a:r>
            <a:r>
              <a:rPr lang="ru-RU" sz="2000" dirty="0" err="1" smtClean="0"/>
              <a:t>целью,массажное</a:t>
            </a:r>
            <a:r>
              <a:rPr lang="ru-RU" sz="2000" dirty="0" smtClean="0"/>
              <a:t> кресло.</a:t>
            </a:r>
          </a:p>
          <a:p>
            <a:endParaRPr lang="ru-RU" sz="2000" dirty="0"/>
          </a:p>
          <a:p>
            <a:endParaRPr lang="ru-RU" sz="2000" dirty="0" smtClean="0"/>
          </a:p>
          <a:p>
            <a:endParaRPr lang="ru-RU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9F775E-F051-4040-A4CF-F5F248A66BCF}"/>
              </a:ext>
            </a:extLst>
          </p:cNvPr>
          <p:cNvSpPr txBox="1"/>
          <p:nvPr/>
        </p:nvSpPr>
        <p:spPr>
          <a:xfrm>
            <a:off x="599090" y="3216655"/>
            <a:ext cx="1070364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/>
          </a:p>
          <a:p>
            <a:r>
              <a:rPr lang="ru-RU" sz="2000" dirty="0" smtClean="0"/>
              <a:t>В </a:t>
            </a:r>
            <a:r>
              <a:rPr lang="ru-RU" sz="2000" dirty="0" smtClean="0"/>
              <a:t>2025г на средства гранта в кабинет психологической разгрузки были приобретены уголок для занятий песочной терапией, настольная мозаика </a:t>
            </a:r>
            <a:r>
              <a:rPr lang="ru-RU" sz="2000" dirty="0"/>
              <a:t>и логические </a:t>
            </a:r>
            <a:r>
              <a:rPr lang="ru-RU" sz="2000" dirty="0" err="1"/>
              <a:t>пазловые</a:t>
            </a:r>
            <a:r>
              <a:rPr lang="ru-RU" sz="2000" dirty="0"/>
              <a:t> картины </a:t>
            </a:r>
            <a:r>
              <a:rPr lang="ru-RU" sz="2000" dirty="0" smtClean="0"/>
              <a:t>для укрепления памяти и концентрации внимания, </a:t>
            </a:r>
            <a:r>
              <a:rPr lang="ru-RU" sz="2000" dirty="0" err="1" smtClean="0"/>
              <a:t>аромомасла</a:t>
            </a:r>
            <a:r>
              <a:rPr lang="ru-RU" sz="2000" dirty="0" smtClean="0"/>
              <a:t> для сеансов </a:t>
            </a:r>
            <a:r>
              <a:rPr lang="ru-RU" sz="2000" dirty="0" err="1" smtClean="0"/>
              <a:t>релакса</a:t>
            </a:r>
            <a:r>
              <a:rPr lang="ru-RU" sz="2000" dirty="0" smtClean="0"/>
              <a:t>, а также </a:t>
            </a:r>
            <a:r>
              <a:rPr lang="ru-RU" sz="2000" dirty="0"/>
              <a:t>ассоциативная мозаика с наполнением из </a:t>
            </a:r>
            <a:r>
              <a:rPr lang="ru-RU" sz="2000" dirty="0" smtClean="0"/>
              <a:t>дерева для </a:t>
            </a:r>
            <a:r>
              <a:rPr lang="ru-RU" sz="2000" dirty="0"/>
              <a:t>формирования дивергентного </a:t>
            </a:r>
            <a:r>
              <a:rPr lang="ru-RU" sz="2000" dirty="0" smtClean="0"/>
              <a:t>мышления. Все это улучшает качество эмоционального состояния посетителей, положительно влияет на стабильное посещение </a:t>
            </a:r>
            <a:r>
              <a:rPr lang="ru-RU" sz="2000" dirty="0" smtClean="0"/>
              <a:t>кабинета, </a:t>
            </a:r>
            <a:r>
              <a:rPr lang="ru-RU" sz="2000" dirty="0" smtClean="0"/>
              <a:t>укрепление ментального </a:t>
            </a:r>
            <a:r>
              <a:rPr lang="ru-RU" sz="2000" dirty="0" smtClean="0"/>
              <a:t>здоровья и освоение навыков применения элементов искусственного интеллекта. </a:t>
            </a: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13168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3B4EC6-9801-A646-9E70-2AE8325B5C6E}"/>
              </a:ext>
            </a:extLst>
          </p:cNvPr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E5530E-79C5-284F-89B7-F338A43EF98F}"/>
              </a:ext>
            </a:extLst>
          </p:cNvPr>
          <p:cNvSpPr txBox="1"/>
          <p:nvPr/>
        </p:nvSpPr>
        <p:spPr>
          <a:xfrm>
            <a:off x="599090" y="1270454"/>
            <a:ext cx="10731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Преимущественно материалы реализации проекта  будут опубликованы в социальной сети </a:t>
            </a:r>
            <a:r>
              <a:rPr lang="ru-RU" sz="1400" dirty="0" err="1" smtClean="0"/>
              <a:t>ВКонтакте</a:t>
            </a:r>
            <a:endParaRPr lang="ru-RU" sz="1400" dirty="0"/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DC3B501B-B269-614F-917B-772DB15CA874}"/>
              </a:ext>
            </a:extLst>
          </p:cNvPr>
          <p:cNvSpPr/>
          <p:nvPr/>
        </p:nvSpPr>
        <p:spPr>
          <a:xfrm>
            <a:off x="599091" y="1952331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В Контакте</a:t>
            </a:r>
            <a:endParaRPr lang="ru-RU" dirty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id="{7C7832D9-CBDF-B945-8F10-B649688DA286}"/>
              </a:ext>
            </a:extLst>
          </p:cNvPr>
          <p:cNvSpPr/>
          <p:nvPr/>
        </p:nvSpPr>
        <p:spPr>
          <a:xfrm>
            <a:off x="3491532" y="1974258"/>
            <a:ext cx="8327620" cy="226089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Ментальное </a:t>
            </a:r>
            <a:r>
              <a:rPr lang="ru-RU" dirty="0"/>
              <a:t>здоровье простыми словами можно.. | Союз ветеранов Республики Татарстан</a:t>
            </a:r>
          </a:p>
          <a:p>
            <a:r>
              <a:rPr lang="ru-RU" dirty="0">
                <a:hlinkClick r:id="rId3"/>
              </a:rPr>
              <a:t>https://</a:t>
            </a:r>
            <a:r>
              <a:rPr lang="ru-RU" dirty="0" smtClean="0">
                <a:hlinkClick r:id="rId3"/>
              </a:rPr>
              <a:t>vk.com/wall-189953201_1647</a:t>
            </a:r>
            <a:endParaRPr lang="ru-RU" dirty="0" smtClean="0"/>
          </a:p>
          <a:p>
            <a:endParaRPr lang="ru-RU" dirty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vk.com/wall-189953201_1704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80EBE8EA-8E2C-004C-ABBC-D37E06429DD1}"/>
              </a:ext>
            </a:extLst>
          </p:cNvPr>
          <p:cNvSpPr/>
          <p:nvPr/>
        </p:nvSpPr>
        <p:spPr>
          <a:xfrm>
            <a:off x="526182" y="4711016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US" dirty="0" smtClean="0"/>
              <a:t>WhatsApp</a:t>
            </a:r>
            <a:endParaRPr lang="ru-RU" dirty="0"/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id="{475633CC-A75F-0848-98FF-DB9865A7CF51}"/>
              </a:ext>
            </a:extLst>
          </p:cNvPr>
          <p:cNvSpPr/>
          <p:nvPr/>
        </p:nvSpPr>
        <p:spPr>
          <a:xfrm>
            <a:off x="3265289" y="4701590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Создан групповой чат для посетителей </a:t>
            </a:r>
            <a:r>
              <a:rPr lang="ru-RU" dirty="0" smtClean="0"/>
              <a:t>Центра в целях </a:t>
            </a:r>
            <a:r>
              <a:rPr lang="ru-RU" dirty="0" err="1" smtClean="0"/>
              <a:t>взаимообщения</a:t>
            </a:r>
            <a:r>
              <a:rPr lang="ru-RU" dirty="0" smtClean="0"/>
              <a:t> и  </a:t>
            </a:r>
            <a:r>
              <a:rPr lang="ru-RU" dirty="0" smtClean="0"/>
              <a:t>укрепления ментального </a:t>
            </a:r>
            <a:r>
              <a:rPr lang="ru-RU" dirty="0" smtClean="0"/>
              <a:t>здоровья.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513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3E1AB8-A27C-0540-B40E-DDBEBC322F07}"/>
              </a:ext>
            </a:extLst>
          </p:cNvPr>
          <p:cNvSpPr txBox="1"/>
          <p:nvPr/>
        </p:nvSpPr>
        <p:spPr>
          <a:xfrm>
            <a:off x="2398111" y="1341365"/>
            <a:ext cx="600117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ЗУЛЬКАРНЯЕВА ЛЮЦИЯ СУЮНБЕКОВНА, 24.04.1967г.р.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 Центра досуга и оказания услуг ветеранам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Россия, Республика Татарстан,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г.Казань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Разработчик проекта: « Уроки доброты и самопознания» в рамках совместного 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Ю.Д.Куклачевым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проекта «ШКОЛА ДОБРОТЫ».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A5C35F-2BAF-3D4B-ACCF-DC530FD2EB68}"/>
              </a:ext>
            </a:extLst>
          </p:cNvPr>
          <p:cNvSpPr txBox="1"/>
          <p:nvPr/>
        </p:nvSpPr>
        <p:spPr>
          <a:xfrm>
            <a:off x="833504" y="639951"/>
            <a:ext cx="3344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A72E88"/>
                </a:solidFill>
                <a:latin typeface="Playfair Display SemiBold" pitchFamily="2" charset="-52"/>
              </a:rPr>
              <a:t>Руководитель </a:t>
            </a:r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проекта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47" y="1275415"/>
            <a:ext cx="1494306" cy="214135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3489" y="2737647"/>
            <a:ext cx="2779933" cy="370657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479248" y="4186700"/>
            <a:ext cx="57126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"Уроки Доброты и самопознания" на базе РСОШ имени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Галлямова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г.Казань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785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801</Words>
  <Application>Microsoft Office PowerPoint</Application>
  <PresentationFormat>Широкоэкранный</PresentationFormat>
  <Paragraphs>112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Dita Sweet</vt:lpstr>
      <vt:lpstr>Palatino Linotype</vt:lpstr>
      <vt:lpstr>Playfair Display SemiBold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Люция Османова</cp:lastModifiedBy>
  <cp:revision>50</cp:revision>
  <dcterms:created xsi:type="dcterms:W3CDTF">2025-03-26T12:04:55Z</dcterms:created>
  <dcterms:modified xsi:type="dcterms:W3CDTF">2025-04-23T12:41:44Z</dcterms:modified>
</cp:coreProperties>
</file>