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 showGuides="1">
      <p:cViewPr>
        <p:scale>
          <a:sx n="90" d="100"/>
          <a:sy n="90" d="100"/>
        </p:scale>
        <p:origin x="-54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86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5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75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10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791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71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74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1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52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313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x-none" smtClean="0"/>
              <a:t>10.04.2025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10.04.2025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6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p.cap.ru/news/2024/01/26/ckandinavskaya-hodjba-zdorovje-legkim-shagom?site=mintru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wall-166288923_10895?ysclid=m9awy359f0466573896" TargetMode="External"/><Relationship Id="rId4" Type="http://schemas.openxmlformats.org/officeDocument/2006/relationships/hyperlink" Target="https://vk.com/wall-166288923_11326?ysclid=m9awzcvlem26340605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63974C-299F-3A42-928D-66554BBDC41B}"/>
              </a:ext>
            </a:extLst>
          </p:cNvPr>
          <p:cNvSpPr txBox="1"/>
          <p:nvPr/>
        </p:nvSpPr>
        <p:spPr>
          <a:xfrm>
            <a:off x="767255" y="1848585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9B813D-2B66-114A-A35A-8916837DF786}"/>
              </a:ext>
            </a:extLst>
          </p:cNvPr>
          <p:cNvSpPr txBox="1"/>
          <p:nvPr/>
        </p:nvSpPr>
        <p:spPr>
          <a:xfrm>
            <a:off x="776040" y="2679582"/>
            <a:ext cx="5328745" cy="2310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00"/>
              </a:lnSpc>
            </a:pPr>
            <a:r>
              <a:rPr lang="ru-RU" sz="4400" dirty="0" smtClean="0">
                <a:solidFill>
                  <a:schemeClr val="bg1"/>
                </a:solidFill>
                <a:latin typeface="Playfair Display" pitchFamily="2" charset="-52"/>
              </a:rPr>
              <a:t>Территория спортивного долголетия</a:t>
            </a:r>
            <a:endParaRPr lang="ru-RU" sz="40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9C0A55-CA0E-4A40-B358-6A83C9303414}"/>
              </a:ext>
            </a:extLst>
          </p:cNvPr>
          <p:cNvSpPr txBox="1"/>
          <p:nvPr/>
        </p:nvSpPr>
        <p:spPr>
          <a:xfrm>
            <a:off x="767255" y="5390961"/>
            <a:ext cx="48034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</a:t>
            </a:r>
            <a:r>
              <a:rPr lang="ru-RU" sz="2000" dirty="0" smtClean="0">
                <a:solidFill>
                  <a:schemeClr val="bg1"/>
                </a:solidFill>
              </a:rPr>
              <a:t>Волкова Е.И.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БУ «ШКЦСОН» Минтруда Чувашии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Россия, Чувашская Республика, </a:t>
            </a:r>
            <a:r>
              <a:rPr lang="ru-RU" sz="2000" dirty="0" err="1" smtClean="0">
                <a:solidFill>
                  <a:schemeClr val="bg1"/>
                </a:solidFill>
              </a:rPr>
              <a:t>г.Шумерля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E84038-B740-F244-89E0-809A1E3F117D}"/>
              </a:ext>
            </a:extLst>
          </p:cNvPr>
          <p:cNvSpPr txBox="1"/>
          <p:nvPr/>
        </p:nvSpPr>
        <p:spPr>
          <a:xfrm>
            <a:off x="862114" y="4929296"/>
            <a:ext cx="4708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layfair Display" pitchFamily="2" charset="-52"/>
              </a:rPr>
              <a:t>«Здоровый образ жизни»</a:t>
            </a:r>
            <a:endParaRPr lang="ru-RU" sz="24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9462">
            <a:off x="6405167" y="1934871"/>
            <a:ext cx="5220327" cy="419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201" r="1379" b="11444"/>
          <a:stretch/>
        </p:blipFill>
        <p:spPr bwMode="auto">
          <a:xfrm>
            <a:off x="3933436" y="4905010"/>
            <a:ext cx="3211643" cy="178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3B4EC6-9801-A646-9E70-2AE8325B5C6E}"/>
              </a:ext>
            </a:extLst>
          </p:cNvPr>
          <p:cNvSpPr txBox="1"/>
          <p:nvPr/>
        </p:nvSpPr>
        <p:spPr>
          <a:xfrm>
            <a:off x="599090" y="528569"/>
            <a:ext cx="6787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Каналы продвижения проекта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xmlns="" id="{7C7832D9-CBDF-B945-8F10-B649688DA286}"/>
              </a:ext>
            </a:extLst>
          </p:cNvPr>
          <p:cNvSpPr/>
          <p:nvPr/>
        </p:nvSpPr>
        <p:spPr>
          <a:xfrm>
            <a:off x="599090" y="1396512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Arial"/>
                <a:ea typeface="Arial Unicode MS"/>
              </a:rPr>
              <a:t>Работает </a:t>
            </a:r>
            <a:r>
              <a:rPr lang="ru-RU" dirty="0">
                <a:solidFill>
                  <a:prstClr val="white"/>
                </a:solidFill>
                <a:latin typeface="Arial"/>
                <a:ea typeface="Arial Unicode MS"/>
              </a:rPr>
              <a:t>постоянный канал передачи информации на базе мессенджеров</a:t>
            </a:r>
            <a:r>
              <a:rPr lang="ru-RU" dirty="0">
                <a:solidFill>
                  <a:prstClr val="black"/>
                </a:solidFill>
                <a:latin typeface="Arial"/>
                <a:ea typeface="Arial Unicode MS"/>
              </a:rPr>
              <a:t> </a:t>
            </a:r>
            <a:r>
              <a:rPr lang="ru-RU" dirty="0">
                <a:solidFill>
                  <a:prstClr val="white"/>
                </a:solidFill>
                <a:latin typeface="Arial"/>
                <a:ea typeface="Arial Unicode MS"/>
              </a:rPr>
              <a:t> «</a:t>
            </a:r>
            <a:r>
              <a:rPr lang="ru-RU" dirty="0" err="1">
                <a:solidFill>
                  <a:prstClr val="white"/>
                </a:solidFill>
                <a:latin typeface="Arial"/>
                <a:ea typeface="Arial Unicode MS"/>
              </a:rPr>
              <a:t>Вконтакте</a:t>
            </a:r>
            <a:r>
              <a:rPr lang="ru-RU" dirty="0">
                <a:solidFill>
                  <a:prstClr val="white"/>
                </a:solidFill>
                <a:latin typeface="Arial"/>
                <a:ea typeface="Arial Unicode MS"/>
              </a:rPr>
              <a:t>», «Телеграмм», </a:t>
            </a:r>
            <a:r>
              <a:rPr lang="ru-RU" dirty="0" smtClean="0">
                <a:solidFill>
                  <a:prstClr val="white"/>
                </a:solidFill>
                <a:latin typeface="Arial"/>
                <a:ea typeface="Arial Unicode MS"/>
              </a:rPr>
              <a:t>«Одноклассники», а </a:t>
            </a:r>
            <a:r>
              <a:rPr lang="ru-RU" dirty="0">
                <a:solidFill>
                  <a:prstClr val="white"/>
                </a:solidFill>
                <a:latin typeface="Arial"/>
                <a:ea typeface="Arial Unicode MS"/>
              </a:rPr>
              <a:t>также на официальном сайте учреждения</a:t>
            </a:r>
            <a:r>
              <a:rPr lang="ru-RU" dirty="0" smtClean="0">
                <a:solidFill>
                  <a:prstClr val="white"/>
                </a:solidFill>
                <a:latin typeface="Arial"/>
                <a:ea typeface="Arial Unicode MS"/>
              </a:rPr>
              <a:t>.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843" y="3092973"/>
            <a:ext cx="1926943" cy="18120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86" y="3164984"/>
            <a:ext cx="1786793" cy="16061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158" y="3164984"/>
            <a:ext cx="1898099" cy="1682556"/>
          </a:xfrm>
          <a:prstGeom prst="rect">
            <a:avLst/>
          </a:prstGeom>
        </p:spPr>
      </p:pic>
      <p:pic>
        <p:nvPicPr>
          <p:cNvPr id="5124" name="Picture 4" descr="C:\Users\01.07.2024\Downloads\1a6ab4b471d22428eb3354a4ded320b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25" y="3056605"/>
            <a:ext cx="2110885" cy="19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63" y="3629398"/>
            <a:ext cx="1084255" cy="61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7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 b="10691"/>
          <a:stretch/>
        </p:blipFill>
        <p:spPr bwMode="auto">
          <a:xfrm>
            <a:off x="3533554" y="4366576"/>
            <a:ext cx="4260112" cy="238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917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4808238-87E7-474C-BF16-A126FCF8B25B}"/>
              </a:ext>
            </a:extLst>
          </p:cNvPr>
          <p:cNvSpPr txBox="1"/>
          <p:nvPr/>
        </p:nvSpPr>
        <p:spPr>
          <a:xfrm>
            <a:off x="622273" y="1355094"/>
            <a:ext cx="10731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 рамках проекта "Территория спортивного долголетия</a:t>
            </a:r>
            <a:r>
              <a:rPr lang="ru-RU" sz="2000" b="1" dirty="0" smtClean="0"/>
              <a:t>" используются следующие ресурсы:</a:t>
            </a:r>
            <a:endParaRPr lang="ru-RU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EE874E-3323-BF4D-9B75-DF953D69A747}"/>
              </a:ext>
            </a:extLst>
          </p:cNvPr>
          <p:cNvSpPr txBox="1"/>
          <p:nvPr/>
        </p:nvSpPr>
        <p:spPr>
          <a:xfrm>
            <a:off x="622273" y="1952331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B1303B-4984-EF43-9CF9-35A1F375DD81}"/>
              </a:ext>
            </a:extLst>
          </p:cNvPr>
          <p:cNvSpPr txBox="1"/>
          <p:nvPr/>
        </p:nvSpPr>
        <p:spPr>
          <a:xfrm>
            <a:off x="599090" y="325853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F2C625-2AC4-0B4D-B712-C83866954A68}"/>
              </a:ext>
            </a:extLst>
          </p:cNvPr>
          <p:cNvSpPr txBox="1"/>
          <p:nvPr/>
        </p:nvSpPr>
        <p:spPr>
          <a:xfrm>
            <a:off x="6106269" y="195233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CFBDE54-120F-D048-86E3-8F4AFF1F5D24}"/>
              </a:ext>
            </a:extLst>
          </p:cNvPr>
          <p:cNvSpPr txBox="1"/>
          <p:nvPr/>
        </p:nvSpPr>
        <p:spPr>
          <a:xfrm>
            <a:off x="1264946" y="2099909"/>
            <a:ext cx="3859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Финансовое обеспечение: </a:t>
            </a:r>
            <a:r>
              <a:rPr lang="ru-RU" dirty="0" smtClean="0"/>
              <a:t>заработная плата сотрудников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8E612C6-676E-3449-8945-F356D1293AB0}"/>
              </a:ext>
            </a:extLst>
          </p:cNvPr>
          <p:cNvSpPr txBox="1"/>
          <p:nvPr/>
        </p:nvSpPr>
        <p:spPr>
          <a:xfrm>
            <a:off x="1227846" y="3258533"/>
            <a:ext cx="4142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Кадровое обеспечение </a:t>
            </a:r>
            <a:r>
              <a:rPr lang="ru-RU" dirty="0" smtClean="0"/>
              <a:t>: реализацию проекта осуществляют культорганизатор, психолог в социальной сфере и заведующий отделением.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446D28A-C696-C14B-ADEF-559FBD28C51A}"/>
              </a:ext>
            </a:extLst>
          </p:cNvPr>
          <p:cNvSpPr txBox="1"/>
          <p:nvPr/>
        </p:nvSpPr>
        <p:spPr>
          <a:xfrm>
            <a:off x="6781454" y="2087810"/>
            <a:ext cx="4148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Методическое обеспечение: </a:t>
            </a:r>
            <a:r>
              <a:rPr lang="ru-RU" dirty="0" smtClean="0"/>
              <a:t>участие в образовательных семинарах-практикумах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16C6BCC-4033-BA49-82B0-5C88AD80D52D}"/>
              </a:ext>
            </a:extLst>
          </p:cNvPr>
          <p:cNvSpPr txBox="1"/>
          <p:nvPr/>
        </p:nvSpPr>
        <p:spPr>
          <a:xfrm>
            <a:off x="6106269" y="3443246"/>
            <a:ext cx="668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3BBEFB7-12E9-3A4E-9AA1-6E4D32AD633C}"/>
              </a:ext>
            </a:extLst>
          </p:cNvPr>
          <p:cNvSpPr txBox="1"/>
          <p:nvPr/>
        </p:nvSpPr>
        <p:spPr>
          <a:xfrm>
            <a:off x="6781454" y="3535532"/>
            <a:ext cx="4376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Материально-техническое обеспечение: </a:t>
            </a:r>
            <a:r>
              <a:rPr lang="ru-RU" dirty="0" smtClean="0"/>
              <a:t>имеется актовый зал, тренажерный зал и все необходимое оборудование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C12802-D0DB-8349-B613-80C69CA111E6}"/>
              </a:ext>
            </a:extLst>
          </p:cNvPr>
          <p:cNvSpPr txBox="1"/>
          <p:nvPr/>
        </p:nvSpPr>
        <p:spPr>
          <a:xfrm>
            <a:off x="599090" y="588577"/>
            <a:ext cx="4155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03E1AB8-A27C-0540-B40E-DDBEBC322F07}"/>
              </a:ext>
            </a:extLst>
          </p:cNvPr>
          <p:cNvSpPr txBox="1"/>
          <p:nvPr/>
        </p:nvSpPr>
        <p:spPr>
          <a:xfrm>
            <a:off x="2015078" y="1995737"/>
            <a:ext cx="40809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Волкова Елена Ильинична</a:t>
            </a:r>
          </a:p>
          <a:p>
            <a:pPr algn="just"/>
            <a:r>
              <a:rPr lang="ru-RU" sz="1400" i="1" dirty="0" smtClean="0"/>
              <a:t>Директор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Россия, Чувашская Республика, </a:t>
            </a:r>
            <a:r>
              <a:rPr lang="ru-RU" sz="1400" dirty="0" err="1" smtClean="0">
                <a:solidFill>
                  <a:prstClr val="black"/>
                </a:solidFill>
              </a:rPr>
              <a:t>г.Шумерля</a:t>
            </a:r>
            <a:endParaRPr lang="ru-RU" sz="1400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</a:rPr>
              <a:t>Проживает: </a:t>
            </a:r>
            <a:r>
              <a:rPr lang="ru-RU" sz="1400" dirty="0" err="1" smtClean="0">
                <a:solidFill>
                  <a:prstClr val="black"/>
                </a:solidFill>
              </a:rPr>
              <a:t>г.Шумерля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endParaRPr lang="ru-RU" sz="1400" dirty="0">
              <a:solidFill>
                <a:prstClr val="black"/>
              </a:solidFill>
            </a:endParaRP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Год рождения: </a:t>
            </a:r>
            <a:r>
              <a:rPr lang="ru-RU" sz="1400" dirty="0" smtClean="0">
                <a:solidFill>
                  <a:prstClr val="black"/>
                </a:solidFill>
              </a:rPr>
              <a:t>31.08.1972</a:t>
            </a:r>
            <a:endParaRPr lang="ru-RU" sz="1400" dirty="0" smtClean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9D5AE49-FCC8-D949-836F-A74AD3355702}"/>
              </a:ext>
            </a:extLst>
          </p:cNvPr>
          <p:cNvSpPr txBox="1"/>
          <p:nvPr/>
        </p:nvSpPr>
        <p:spPr>
          <a:xfrm>
            <a:off x="8114727" y="2064171"/>
            <a:ext cx="3644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Чайкина Светлана Викторовна</a:t>
            </a:r>
          </a:p>
          <a:p>
            <a:pPr algn="just"/>
            <a:r>
              <a:rPr lang="ru-RU" sz="1400" i="1" dirty="0" smtClean="0"/>
              <a:t>психолог в социальной сфере</a:t>
            </a:r>
          </a:p>
          <a:p>
            <a:pPr algn="just"/>
            <a:r>
              <a:rPr lang="ru-RU" sz="1400" dirty="0" smtClean="0"/>
              <a:t>Россия, Чувашская Республика, </a:t>
            </a:r>
            <a:r>
              <a:rPr lang="ru-RU" sz="1400" dirty="0" err="1" smtClean="0"/>
              <a:t>г.Шумерля</a:t>
            </a:r>
            <a:endParaRPr lang="ru-RU" sz="1400" dirty="0"/>
          </a:p>
          <a:p>
            <a:pPr algn="just"/>
            <a:r>
              <a:rPr lang="ru-RU" sz="1400" dirty="0" smtClean="0"/>
              <a:t>Проживает: </a:t>
            </a:r>
            <a:r>
              <a:rPr lang="ru-RU" sz="1400" dirty="0" err="1" smtClean="0"/>
              <a:t>г.Шумерля</a:t>
            </a:r>
            <a:endParaRPr lang="ru-RU" sz="1400" dirty="0" smtClean="0"/>
          </a:p>
          <a:p>
            <a:pPr algn="just"/>
            <a:r>
              <a:rPr lang="ru-RU" sz="1400" dirty="0" smtClean="0"/>
              <a:t>Год рождения: 12.03.1970</a:t>
            </a:r>
            <a:endParaRPr lang="ru-RU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3A5C35F-2BAF-3D4B-ACCF-DC530FD2EB68}"/>
              </a:ext>
            </a:extLst>
          </p:cNvPr>
          <p:cNvSpPr txBox="1"/>
          <p:nvPr/>
        </p:nvSpPr>
        <p:spPr>
          <a:xfrm>
            <a:off x="584548" y="1346974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Руководители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A8F5C6B-9DA1-054C-BDF6-066529B98D57}"/>
              </a:ext>
            </a:extLst>
          </p:cNvPr>
          <p:cNvSpPr txBox="1"/>
          <p:nvPr/>
        </p:nvSpPr>
        <p:spPr>
          <a:xfrm>
            <a:off x="7257791" y="1346974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Playfair Display SemiBold" pitchFamily="2" charset="-52"/>
              </a:rPr>
              <a:t>Ключевые члены команды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9D5AE49-FCC8-D949-836F-A74AD3355702}"/>
              </a:ext>
            </a:extLst>
          </p:cNvPr>
          <p:cNvSpPr txBox="1"/>
          <p:nvPr/>
        </p:nvSpPr>
        <p:spPr>
          <a:xfrm>
            <a:off x="8177333" y="3869022"/>
            <a:ext cx="3846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err="1" smtClean="0"/>
              <a:t>Глуханькова</a:t>
            </a:r>
            <a:r>
              <a:rPr lang="ru-RU" sz="1600" b="1" dirty="0" smtClean="0"/>
              <a:t> Светлана Владимировна </a:t>
            </a:r>
          </a:p>
          <a:p>
            <a:pPr algn="just"/>
            <a:r>
              <a:rPr lang="ru-RU" sz="1400" i="1" dirty="0" smtClean="0"/>
              <a:t>культорганизатор</a:t>
            </a:r>
          </a:p>
          <a:p>
            <a:pPr algn="just"/>
            <a:r>
              <a:rPr lang="ru-RU" sz="1400" dirty="0" smtClean="0"/>
              <a:t>Россия, Чувашская Республика, </a:t>
            </a:r>
            <a:r>
              <a:rPr lang="ru-RU" sz="1400" dirty="0" err="1" smtClean="0"/>
              <a:t>г.Шумерля</a:t>
            </a:r>
            <a:endParaRPr lang="ru-RU" sz="1400" dirty="0" smtClean="0"/>
          </a:p>
          <a:p>
            <a:pPr algn="just"/>
            <a:r>
              <a:rPr lang="ru-RU" sz="1400" dirty="0" smtClean="0"/>
              <a:t>Проживает: </a:t>
            </a:r>
            <a:r>
              <a:rPr lang="ru-RU" sz="1400" dirty="0" err="1" smtClean="0"/>
              <a:t>г.Шумерля</a:t>
            </a:r>
            <a:endParaRPr lang="ru-RU" sz="1400" dirty="0" smtClean="0"/>
          </a:p>
          <a:p>
            <a:pPr algn="just"/>
            <a:r>
              <a:rPr lang="ru-RU" sz="1400" dirty="0" smtClean="0"/>
              <a:t>Год рождения: 13.11.1976</a:t>
            </a:r>
            <a:endParaRPr lang="ru-RU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03E1AB8-A27C-0540-B40E-DDBEBC322F07}"/>
              </a:ext>
            </a:extLst>
          </p:cNvPr>
          <p:cNvSpPr txBox="1"/>
          <p:nvPr/>
        </p:nvSpPr>
        <p:spPr>
          <a:xfrm>
            <a:off x="2015078" y="4007527"/>
            <a:ext cx="4080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err="1" smtClean="0"/>
              <a:t>Китькова</a:t>
            </a:r>
            <a:r>
              <a:rPr lang="ru-RU" sz="1600" b="1" dirty="0" smtClean="0"/>
              <a:t> Мария Владимировна</a:t>
            </a:r>
          </a:p>
          <a:p>
            <a:pPr algn="just"/>
            <a:r>
              <a:rPr lang="ru-RU" sz="1400" i="1" dirty="0" smtClean="0"/>
              <a:t>Заведующий отделением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Россия, Чувашская Республика, </a:t>
            </a:r>
            <a:r>
              <a:rPr lang="ru-RU" sz="1400" dirty="0" err="1" smtClean="0">
                <a:solidFill>
                  <a:prstClr val="black"/>
                </a:solidFill>
              </a:rPr>
              <a:t>г.Шумерля</a:t>
            </a:r>
            <a:endParaRPr lang="ru-RU" sz="1400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</a:rPr>
              <a:t>Проживает: </a:t>
            </a:r>
            <a:r>
              <a:rPr lang="ru-RU" sz="1400" dirty="0" err="1" smtClean="0">
                <a:solidFill>
                  <a:prstClr val="black"/>
                </a:solidFill>
              </a:rPr>
              <a:t>г.Шумерля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endParaRPr lang="ru-RU" sz="1400" dirty="0">
              <a:solidFill>
                <a:prstClr val="black"/>
              </a:solidFill>
            </a:endParaRP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Год рождения: </a:t>
            </a:r>
            <a:r>
              <a:rPr lang="ru-RU" sz="1400" dirty="0" smtClean="0">
                <a:solidFill>
                  <a:prstClr val="black"/>
                </a:solidFill>
              </a:rPr>
              <a:t>14.03.1983</a:t>
            </a:r>
            <a:endParaRPr lang="ru-RU" sz="14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1" y="1968358"/>
            <a:ext cx="1330928" cy="1388476"/>
          </a:xfrm>
          <a:prstGeom prst="ellipse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5" t="11191" r="45374" b="36607"/>
          <a:stretch/>
        </p:blipFill>
        <p:spPr>
          <a:xfrm>
            <a:off x="6623166" y="2063373"/>
            <a:ext cx="1311271" cy="1365627"/>
          </a:xfrm>
          <a:prstGeom prst="ellipse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3" r="32815" b="33259"/>
          <a:stretch/>
        </p:blipFill>
        <p:spPr>
          <a:xfrm>
            <a:off x="454773" y="3903144"/>
            <a:ext cx="1344923" cy="1409094"/>
          </a:xfrm>
          <a:prstGeom prst="ellipse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3A5C35F-2BAF-3D4B-ACCF-DC530FD2EB68}"/>
              </a:ext>
            </a:extLst>
          </p:cNvPr>
          <p:cNvSpPr txBox="1"/>
          <p:nvPr/>
        </p:nvSpPr>
        <p:spPr>
          <a:xfrm>
            <a:off x="4373191" y="5790703"/>
            <a:ext cx="4499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A72E88"/>
                </a:solidFill>
                <a:latin typeface="Playfair Display SemiBold" pitchFamily="2" charset="-52"/>
              </a:rPr>
              <a:t>Успешный аналогичный проект: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A72E88"/>
                </a:solidFill>
                <a:latin typeface="Playfair Display SemiBold" pitchFamily="2" charset="-52"/>
              </a:rPr>
              <a:t>«Академия долголетия»</a:t>
            </a:r>
            <a:endParaRPr lang="ru-RU" sz="20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1" t="15174" r="32098" b="50000"/>
          <a:stretch/>
        </p:blipFill>
        <p:spPr>
          <a:xfrm>
            <a:off x="6623167" y="3903144"/>
            <a:ext cx="1437480" cy="146721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" t="1394" r="52918" b="8914"/>
          <a:stretch/>
        </p:blipFill>
        <p:spPr bwMode="auto">
          <a:xfrm>
            <a:off x="10587353" y="3059934"/>
            <a:ext cx="1415037" cy="353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2" r="6326" b="10444"/>
          <a:stretch/>
        </p:blipFill>
        <p:spPr bwMode="auto">
          <a:xfrm>
            <a:off x="8735440" y="1930464"/>
            <a:ext cx="1851913" cy="4003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FA4AC9-FA2A-F546-B98E-179AC30F4925}"/>
              </a:ext>
            </a:extLst>
          </p:cNvPr>
          <p:cNvSpPr txBox="1"/>
          <p:nvPr/>
        </p:nvSpPr>
        <p:spPr>
          <a:xfrm>
            <a:off x="984096" y="701015"/>
            <a:ext cx="5522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A72E88"/>
                </a:solidFill>
                <a:latin typeface="Playfair Display SemiBold" pitchFamily="2" charset="-52"/>
              </a:rPr>
              <a:t>Актуальность </a:t>
            </a:r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проекта</a:t>
            </a: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xmlns="" id="{9F6E69A9-5301-7B4E-92FA-1F8457768E3C}"/>
              </a:ext>
            </a:extLst>
          </p:cNvPr>
          <p:cNvSpPr/>
          <p:nvPr/>
        </p:nvSpPr>
        <p:spPr>
          <a:xfrm>
            <a:off x="469306" y="2006031"/>
            <a:ext cx="8392266" cy="4063736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910EEE-BC29-304B-9E47-CEEC63703760}"/>
              </a:ext>
            </a:extLst>
          </p:cNvPr>
          <p:cNvSpPr txBox="1"/>
          <p:nvPr/>
        </p:nvSpPr>
        <p:spPr>
          <a:xfrm>
            <a:off x="1770753" y="2293406"/>
            <a:ext cx="6964688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Данная практика уникальна тем, что увеличивается число людей старшего возраста, вовлеченных в спортивную, физкультурно-оздоровительную и досуговую деятельность, и, как следствие, улучшается качество жизни участников практики, их физическое и психологическое здоровье, что позволяет увеличить продолжительность </a:t>
            </a:r>
            <a:r>
              <a:rPr lang="ru-RU" dirty="0" smtClean="0">
                <a:solidFill>
                  <a:schemeClr val="bg1"/>
                </a:solidFill>
              </a:rPr>
              <a:t>жизни;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89DE830-45A8-874C-AFAB-3F5290048970}"/>
              </a:ext>
            </a:extLst>
          </p:cNvPr>
          <p:cNvSpPr txBox="1"/>
          <p:nvPr/>
        </p:nvSpPr>
        <p:spPr>
          <a:xfrm>
            <a:off x="1770751" y="4179575"/>
            <a:ext cx="6964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Практика поддерживает реализацию </a:t>
            </a:r>
            <a:r>
              <a:rPr lang="ru-RU" dirty="0" err="1" smtClean="0">
                <a:solidFill>
                  <a:schemeClr val="bg1"/>
                </a:solidFill>
              </a:rPr>
              <a:t>самоорганизованных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клубов среди людей старшего </a:t>
            </a:r>
            <a:r>
              <a:rPr lang="ru-RU" dirty="0" smtClean="0">
                <a:solidFill>
                  <a:schemeClr val="bg1"/>
                </a:solidFill>
              </a:rPr>
              <a:t>возраста;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56765F-582D-8346-8EDF-C67D0745B7AB}"/>
              </a:ext>
            </a:extLst>
          </p:cNvPr>
          <p:cNvSpPr txBox="1"/>
          <p:nvPr/>
        </p:nvSpPr>
        <p:spPr>
          <a:xfrm>
            <a:off x="1770752" y="5010485"/>
            <a:ext cx="6964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Привлекательность практики для целевой аудитории обусловлена следующими компонентами: доступность, комфортность, эффективность, увлекательность.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3C306F3-43A5-3A4C-BCD8-D0207E3A747A}"/>
              </a:ext>
            </a:extLst>
          </p:cNvPr>
          <p:cNvSpPr txBox="1"/>
          <p:nvPr/>
        </p:nvSpPr>
        <p:spPr>
          <a:xfrm>
            <a:off x="984096" y="2497104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CF2911-A4F6-6F4B-94D7-5D790B8B48F4}"/>
              </a:ext>
            </a:extLst>
          </p:cNvPr>
          <p:cNvSpPr txBox="1"/>
          <p:nvPr/>
        </p:nvSpPr>
        <p:spPr>
          <a:xfrm>
            <a:off x="935832" y="417363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0AB43A-6FF0-EC46-A91F-70C0BBFB8398}"/>
              </a:ext>
            </a:extLst>
          </p:cNvPr>
          <p:cNvSpPr txBox="1"/>
          <p:nvPr/>
        </p:nvSpPr>
        <p:spPr>
          <a:xfrm>
            <a:off x="919977" y="50969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4387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A3FE0D1-C6A5-C04E-AEFC-D4902E28A74D}"/>
              </a:ext>
            </a:extLst>
          </p:cNvPr>
          <p:cNvSpPr txBox="1"/>
          <p:nvPr/>
        </p:nvSpPr>
        <p:spPr>
          <a:xfrm>
            <a:off x="599089" y="1374900"/>
            <a:ext cx="898084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  <a:p>
            <a:r>
              <a:rPr lang="ru-RU" sz="2400" b="1" dirty="0" smtClean="0">
                <a:solidFill>
                  <a:srgbClr val="1A0017"/>
                </a:solidFill>
              </a:rPr>
              <a:t>Социально-демографический паспорт:</a:t>
            </a:r>
          </a:p>
          <a:p>
            <a:endParaRPr lang="ru-RU" sz="2400" dirty="0" smtClean="0">
              <a:solidFill>
                <a:srgbClr val="1A001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1A0017"/>
                </a:solidFill>
              </a:rPr>
              <a:t>Возраст: 60+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1A0017"/>
                </a:solidFill>
              </a:rPr>
              <a:t>Пол: мужчины</a:t>
            </a:r>
            <a:r>
              <a:rPr lang="en-US" sz="2400" dirty="0" smtClean="0">
                <a:solidFill>
                  <a:srgbClr val="1A0017"/>
                </a:solidFill>
              </a:rPr>
              <a:t>/</a:t>
            </a:r>
            <a:r>
              <a:rPr lang="ru-RU" sz="2400" dirty="0" smtClean="0">
                <a:solidFill>
                  <a:srgbClr val="1A0017"/>
                </a:solidFill>
              </a:rPr>
              <a:t> женщины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1A0017"/>
                </a:solidFill>
              </a:rPr>
              <a:t>Социальный статус и занятость: находятся на заслуженном отдыхе</a:t>
            </a:r>
          </a:p>
          <a:p>
            <a:r>
              <a:rPr lang="ru-RU" sz="2400" dirty="0" smtClean="0">
                <a:solidFill>
                  <a:srgbClr val="1A0017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700099" y="4178595"/>
            <a:ext cx="11148952" cy="209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FD9C88-5035-B741-9EF2-4D25C8FCEB64}"/>
              </a:ext>
            </a:extLst>
          </p:cNvPr>
          <p:cNvSpPr txBox="1"/>
          <p:nvPr/>
        </p:nvSpPr>
        <p:spPr>
          <a:xfrm>
            <a:off x="707844" y="608191"/>
            <a:ext cx="82541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9E9D96-F053-B14C-97B3-0191C1B7F1A9}"/>
              </a:ext>
            </a:extLst>
          </p:cNvPr>
          <p:cNvSpPr txBox="1"/>
          <p:nvPr/>
        </p:nvSpPr>
        <p:spPr>
          <a:xfrm>
            <a:off x="950688" y="1981144"/>
            <a:ext cx="45038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b="1" dirty="0" smtClean="0"/>
              <a:t>Проект «Территория спортивного долголетия» является активным проектом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400" dirty="0" smtClean="0"/>
              <a:t>продумана </a:t>
            </a:r>
            <a:r>
              <a:rPr lang="ru-RU" sz="2400" dirty="0"/>
              <a:t>архитектура </a:t>
            </a:r>
            <a:r>
              <a:rPr lang="ru-RU" sz="2400" dirty="0" smtClean="0"/>
              <a:t>проекта;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400" dirty="0" smtClean="0"/>
              <a:t>собрана команда</a:t>
            </a:r>
            <a:r>
              <a:rPr lang="ru-RU" sz="2400" dirty="0"/>
              <a:t>;</a:t>
            </a:r>
            <a:endParaRPr lang="ru-RU" sz="2400" dirty="0" smtClean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400" dirty="0" smtClean="0"/>
              <a:t>понятны </a:t>
            </a:r>
            <a:r>
              <a:rPr lang="ru-RU" sz="2400" dirty="0"/>
              <a:t>ресурсы, источники продвижения </a:t>
            </a:r>
            <a:r>
              <a:rPr lang="ru-RU" sz="2400" dirty="0" smtClean="0"/>
              <a:t>проекта;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400" dirty="0" smtClean="0"/>
              <a:t>реализация продолжается.</a:t>
            </a:r>
            <a:endParaRPr lang="ru-RU" sz="2400" dirty="0"/>
          </a:p>
        </p:txBody>
      </p:sp>
      <p:sp>
        <p:nvSpPr>
          <p:cNvPr id="10" name="Овал 8">
            <a:extLst>
              <a:ext uri="{FF2B5EF4-FFF2-40B4-BE49-F238E27FC236}">
                <a16:creationId xmlns:a16="http://schemas.microsoft.com/office/drawing/2014/main" xmlns="" id="{50AA3D16-0778-D44B-A60F-38464793EC86}"/>
              </a:ext>
            </a:extLst>
          </p:cNvPr>
          <p:cNvSpPr/>
          <p:nvPr/>
        </p:nvSpPr>
        <p:spPr>
          <a:xfrm>
            <a:off x="561373" y="2241904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009" y="2941900"/>
            <a:ext cx="5946901" cy="370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D0987B-83B4-AA46-BFCD-AB6618EC16FA}"/>
              </a:ext>
            </a:extLst>
          </p:cNvPr>
          <p:cNvSpPr txBox="1"/>
          <p:nvPr/>
        </p:nvSpPr>
        <p:spPr>
          <a:xfrm>
            <a:off x="808441" y="553177"/>
            <a:ext cx="52437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A72E88"/>
                </a:solidFill>
                <a:latin typeface="Playfair Display SemiBold" pitchFamily="2" charset="-52"/>
              </a:rPr>
              <a:t>Цели </a:t>
            </a:r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и задачи проекта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78B6A2-483B-5041-9AAB-37FF081A67F6}"/>
              </a:ext>
            </a:extLst>
          </p:cNvPr>
          <p:cNvSpPr txBox="1"/>
          <p:nvPr/>
        </p:nvSpPr>
        <p:spPr>
          <a:xfrm>
            <a:off x="470849" y="189028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ED018C-C8C8-FC47-9904-8EE67C111AE9}"/>
              </a:ext>
            </a:extLst>
          </p:cNvPr>
          <p:cNvSpPr txBox="1"/>
          <p:nvPr/>
        </p:nvSpPr>
        <p:spPr>
          <a:xfrm>
            <a:off x="470850" y="356299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03A1142-CF42-E546-891A-29A412372602}"/>
              </a:ext>
            </a:extLst>
          </p:cNvPr>
          <p:cNvSpPr txBox="1"/>
          <p:nvPr/>
        </p:nvSpPr>
        <p:spPr>
          <a:xfrm>
            <a:off x="5922041" y="1807333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C7FB12-663E-BB45-B0AE-A412BADB16B3}"/>
              </a:ext>
            </a:extLst>
          </p:cNvPr>
          <p:cNvSpPr txBox="1"/>
          <p:nvPr/>
        </p:nvSpPr>
        <p:spPr>
          <a:xfrm>
            <a:off x="5922041" y="376474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AF7BDC-95D7-3642-91FF-A8B00E650BBC}"/>
              </a:ext>
            </a:extLst>
          </p:cNvPr>
          <p:cNvSpPr txBox="1"/>
          <p:nvPr/>
        </p:nvSpPr>
        <p:spPr>
          <a:xfrm>
            <a:off x="5993126" y="523955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EAEF22A-80F6-934F-814E-7A34502A8484}"/>
              </a:ext>
            </a:extLst>
          </p:cNvPr>
          <p:cNvSpPr txBox="1"/>
          <p:nvPr/>
        </p:nvSpPr>
        <p:spPr>
          <a:xfrm>
            <a:off x="1185680" y="1838111"/>
            <a:ext cx="42777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Популяризация занятий спортом и создание устойчивой мотивации вести активный образ жизни. </a:t>
            </a:r>
            <a:endParaRPr lang="ru-RU" kern="0" dirty="0" smtClea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  <a:p>
            <a:endParaRPr lang="ru-RU" sz="2800" kern="0" dirty="0">
              <a:solidFill>
                <a:srgbClr val="000000"/>
              </a:solidFill>
              <a:cs typeface="Calibri"/>
              <a:sym typeface="Calibri"/>
            </a:endParaRPr>
          </a:p>
          <a:p>
            <a:endParaRPr lang="ru-RU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3B1BA54-CEA8-324D-A51C-67190010D735}"/>
              </a:ext>
            </a:extLst>
          </p:cNvPr>
          <p:cNvSpPr txBox="1"/>
          <p:nvPr/>
        </p:nvSpPr>
        <p:spPr>
          <a:xfrm>
            <a:off x="6597226" y="1713392"/>
            <a:ext cx="5160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cs typeface="Arial"/>
                <a:sym typeface="Arial"/>
              </a:rPr>
              <a:t>Привлечение людей старшего возраста к систематическим занятиям физической культурой и спортом путем организации спортивно-досуговой работы в группах по различным направлениям.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33120" y="3332159"/>
            <a:ext cx="46084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Приобщение граждан пожилого возраста </a:t>
            </a:r>
            <a:r>
              <a:rPr lang="ru-RU" kern="0" dirty="0" smtClea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к систематическим занятиям оздоровительными </a:t>
            </a:r>
            <a:r>
              <a:rPr lang="ru-RU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двигательными практиками для их социализации и улучшения физического, эмоционального и когнитивного здоровья, тем самым  увеличение продолжительности активной жизни старшего поколения.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68310" y="3784064"/>
            <a:ext cx="50701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cs typeface="Arial"/>
                <a:sym typeface="Arial"/>
              </a:rPr>
              <a:t>Популяризация занятий спортом и создание устойчивой мотивации вести активный образ жизни.</a:t>
            </a:r>
            <a:endParaRPr lang="ru-RU" sz="1200" kern="0" dirty="0">
              <a:cs typeface="Arial"/>
              <a:sym typeface="Arial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68311" y="5317317"/>
            <a:ext cx="5070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cs typeface="Arial"/>
                <a:sym typeface="Arial"/>
              </a:rPr>
              <a:t>Создание сообщества активных граждан пожилого </a:t>
            </a:r>
            <a:r>
              <a:rPr lang="ru-RU" kern="0" dirty="0" smtClean="0">
                <a:cs typeface="Arial"/>
                <a:sym typeface="Arial"/>
              </a:rPr>
              <a:t>возраста.</a:t>
            </a:r>
            <a:endParaRPr lang="ru-RU" kern="0" dirty="0">
              <a:cs typeface="Arial"/>
              <a:sym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6464" y="1236223"/>
            <a:ext cx="10791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A72E88"/>
                </a:solidFill>
                <a:latin typeface="Playfair Display SemiBold" pitchFamily="2" charset="-52"/>
              </a:rPr>
              <a:t>Цели: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798358" y="1236222"/>
            <a:ext cx="1354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A72E88"/>
                </a:solidFill>
                <a:latin typeface="Playfair Display SemiBold" pitchFamily="2" charset="-52"/>
              </a:rPr>
              <a:t>Задачи: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690254-2E86-BE45-BDF3-C531AFA98911}"/>
              </a:ext>
            </a:extLst>
          </p:cNvPr>
          <p:cNvSpPr txBox="1"/>
          <p:nvPr/>
        </p:nvSpPr>
        <p:spPr>
          <a:xfrm>
            <a:off x="886170" y="788807"/>
            <a:ext cx="34067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xmlns="" id="{A94B22EA-478D-ED42-A6D1-AF33314DED96}"/>
              </a:ext>
            </a:extLst>
          </p:cNvPr>
          <p:cNvSpPr/>
          <p:nvPr/>
        </p:nvSpPr>
        <p:spPr>
          <a:xfrm>
            <a:off x="1011537" y="1788443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kern="0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  <a:sym typeface="Arial"/>
              </a:rPr>
              <a:t>Суть проекта заключалась в создании клубных объединений для граждан старшего пожилого возраста с условиями активной физкультурно-оздоровительной деятельности по различным направлениям, с целью укрепления физического и ментального здоровья и социализации.</a:t>
            </a:r>
            <a:endParaRPr lang="ru-RU" altLang="ru-RU" sz="1600" kern="0" dirty="0">
              <a:solidFill>
                <a:schemeClr val="bg1"/>
              </a:solidFill>
              <a:cs typeface="Arial" pitchFamily="34" charset="0"/>
              <a:sym typeface="Arial"/>
            </a:endParaRP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xmlns="" id="{BEB46AAA-30A5-DB41-83AD-72BC9CB91D2F}"/>
              </a:ext>
            </a:extLst>
          </p:cNvPr>
          <p:cNvSpPr/>
          <p:nvPr/>
        </p:nvSpPr>
        <p:spPr>
          <a:xfrm>
            <a:off x="1107230" y="3279113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kern="0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  <a:sym typeface="Arial"/>
              </a:rPr>
              <a:t>Всего было охвачено – 154 человека.</a:t>
            </a:r>
            <a:endParaRPr lang="ru-RU" altLang="ru-RU" sz="2800" kern="0" dirty="0">
              <a:solidFill>
                <a:schemeClr val="bg1"/>
              </a:solidFill>
              <a:cs typeface="Arial" pitchFamily="34" charset="0"/>
              <a:sym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8"/>
          <a:stretch/>
        </p:blipFill>
        <p:spPr bwMode="auto">
          <a:xfrm>
            <a:off x="1869039" y="4508206"/>
            <a:ext cx="8453922" cy="223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5D33E-8624-9F40-B0DC-F3E78C924CAB}"/>
              </a:ext>
            </a:extLst>
          </p:cNvPr>
          <p:cNvSpPr txBox="1"/>
          <p:nvPr/>
        </p:nvSpPr>
        <p:spPr>
          <a:xfrm>
            <a:off x="599090" y="588577"/>
            <a:ext cx="42835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xmlns="" id="{89879918-B16C-1F4D-A71E-A636346F56B4}"/>
              </a:ext>
            </a:extLst>
          </p:cNvPr>
          <p:cNvSpPr/>
          <p:nvPr/>
        </p:nvSpPr>
        <p:spPr>
          <a:xfrm>
            <a:off x="418336" y="1339894"/>
            <a:ext cx="4923363" cy="188196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just"/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endParaRPr lang="ru-RU" sz="1600" dirty="0">
              <a:solidFill>
                <a:schemeClr val="bg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Практика </a:t>
            </a:r>
            <a:r>
              <a:rPr lang="ru-RU" sz="1600" b="1" dirty="0">
                <a:solidFill>
                  <a:schemeClr val="bg1"/>
                </a:solidFill>
              </a:rPr>
              <a:t>«Территория спортивного долголетия» </a:t>
            </a:r>
            <a:r>
              <a:rPr lang="ru-RU" sz="1600" dirty="0">
                <a:solidFill>
                  <a:schemeClr val="bg1"/>
                </a:solidFill>
              </a:rPr>
              <a:t>направлена на пропаганду ценностей физической культуры, спорта и активного долголетия как важного фактора, способствующего повышению качества и продолжительности жизни граждан </a:t>
            </a:r>
            <a:r>
              <a:rPr lang="ru-RU" sz="1600" dirty="0" smtClean="0">
                <a:solidFill>
                  <a:schemeClr val="bg1"/>
                </a:solidFill>
              </a:rPr>
              <a:t>пожилого возраста.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1600" dirty="0" smtClean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C99722BC-85BA-A140-9E9E-71C5F0D0B7CC}"/>
              </a:ext>
            </a:extLst>
          </p:cNvPr>
          <p:cNvSpPr/>
          <p:nvPr/>
        </p:nvSpPr>
        <p:spPr>
          <a:xfrm>
            <a:off x="5559972" y="1275907"/>
            <a:ext cx="6032938" cy="194595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Инструменты:</a:t>
            </a:r>
          </a:p>
          <a:p>
            <a:r>
              <a:rPr lang="ru-RU" dirty="0" smtClean="0"/>
              <a:t>1.Анкетирование;</a:t>
            </a:r>
            <a:endParaRPr lang="ru-RU" dirty="0"/>
          </a:p>
          <a:p>
            <a:r>
              <a:rPr lang="ru-RU" dirty="0" smtClean="0"/>
              <a:t>2.Анализ статистических данных;</a:t>
            </a:r>
            <a:endParaRPr lang="ru-RU" dirty="0"/>
          </a:p>
          <a:p>
            <a:r>
              <a:rPr lang="ru-RU" dirty="0" smtClean="0"/>
              <a:t>3.Организация спортивных мероприятий.</a:t>
            </a:r>
            <a:endParaRPr lang="ru-RU" dirty="0"/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xmlns="" id="{2FEE36DE-3F0A-2C4F-8F97-DC06DFD1A9D9}"/>
              </a:ext>
            </a:extLst>
          </p:cNvPr>
          <p:cNvSpPr/>
          <p:nvPr/>
        </p:nvSpPr>
        <p:spPr>
          <a:xfrm>
            <a:off x="599090" y="3593806"/>
            <a:ext cx="10993820" cy="298774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2400" dirty="0" smtClean="0">
                <a:solidFill>
                  <a:prstClr val="white"/>
                </a:solidFill>
              </a:rPr>
              <a:t>Внедрение </a:t>
            </a:r>
            <a:r>
              <a:rPr lang="ru-RU" sz="2400" dirty="0">
                <a:solidFill>
                  <a:prstClr val="white"/>
                </a:solidFill>
              </a:rPr>
              <a:t>практики осуществлялось по следующим </a:t>
            </a:r>
            <a:r>
              <a:rPr lang="ru-RU" sz="2400" b="1" dirty="0" smtClean="0">
                <a:solidFill>
                  <a:prstClr val="white"/>
                </a:solidFill>
              </a:rPr>
              <a:t>направлениям</a:t>
            </a:r>
            <a:r>
              <a:rPr lang="ru-RU" sz="2400" dirty="0" smtClean="0">
                <a:solidFill>
                  <a:prstClr val="white"/>
                </a:solidFill>
              </a:rPr>
              <a:t>:</a:t>
            </a:r>
            <a:endParaRPr lang="ru-RU" sz="2000" dirty="0" smtClean="0">
              <a:solidFill>
                <a:prstClr val="white"/>
              </a:solidFill>
            </a:endParaRPr>
          </a:p>
          <a:p>
            <a:pPr lvl="0"/>
            <a:r>
              <a:rPr lang="ru-RU" sz="2000" i="1" dirty="0" smtClean="0">
                <a:solidFill>
                  <a:prstClr val="white"/>
                </a:solidFill>
              </a:rPr>
              <a:t>1.Просветительская работа</a:t>
            </a:r>
            <a:endParaRPr lang="ru-RU" sz="2000" i="1" dirty="0">
              <a:solidFill>
                <a:prstClr val="white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Проведение комплекса просветительских мероприятий, направленных </a:t>
            </a:r>
            <a:r>
              <a:rPr lang="ru-RU" sz="2000" dirty="0" smtClean="0">
                <a:solidFill>
                  <a:schemeClr val="bg1"/>
                </a:solidFill>
              </a:rPr>
              <a:t>на формирование </a:t>
            </a:r>
            <a:r>
              <a:rPr lang="ru-RU" sz="2000" dirty="0">
                <a:solidFill>
                  <a:schemeClr val="bg1"/>
                </a:solidFill>
              </a:rPr>
              <a:t>навыков здорового образа жизни и принципов активного долголетия у людей старшего </a:t>
            </a:r>
            <a:r>
              <a:rPr lang="ru-RU" sz="2000" dirty="0" smtClean="0">
                <a:solidFill>
                  <a:schemeClr val="bg1"/>
                </a:solidFill>
              </a:rPr>
              <a:t>возраста</a:t>
            </a:r>
            <a:r>
              <a:rPr lang="ru-RU" sz="2000" dirty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prstClr val="white"/>
              </a:solidFill>
            </a:endParaRPr>
          </a:p>
          <a:p>
            <a:pPr lvl="0"/>
            <a:r>
              <a:rPr lang="ru-RU" sz="2000" i="1" dirty="0">
                <a:solidFill>
                  <a:prstClr val="white"/>
                </a:solidFill>
              </a:rPr>
              <a:t>2.Занятия </a:t>
            </a:r>
            <a:r>
              <a:rPr lang="ru-RU" sz="2000" i="1" dirty="0" smtClean="0">
                <a:solidFill>
                  <a:prstClr val="white"/>
                </a:solidFill>
              </a:rPr>
              <a:t>спортом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</a:rPr>
              <a:t>Для </a:t>
            </a:r>
            <a:r>
              <a:rPr lang="ru-RU" sz="2000" dirty="0">
                <a:solidFill>
                  <a:schemeClr val="bg1"/>
                </a:solidFill>
              </a:rPr>
              <a:t>привлечения к систематическим занятиям физической культурой людей старшего возраста, живущих в сельской местности, проводятся мастер-классы по различным видам спорта 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02DB4CB-73D1-2148-924A-D3D1A20C3243}"/>
              </a:ext>
            </a:extLst>
          </p:cNvPr>
          <p:cNvSpPr txBox="1"/>
          <p:nvPr/>
        </p:nvSpPr>
        <p:spPr>
          <a:xfrm>
            <a:off x="822218" y="930728"/>
            <a:ext cx="7197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xmlns="" id="{95A6727E-4E54-5049-AD3F-7E4D733BE664}"/>
              </a:ext>
            </a:extLst>
          </p:cNvPr>
          <p:cNvSpPr/>
          <p:nvPr/>
        </p:nvSpPr>
        <p:spPr>
          <a:xfrm>
            <a:off x="707844" y="2099948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xmlns="" id="{0B50C7FF-C535-C04C-BB21-B8312DB0B06A}"/>
              </a:ext>
            </a:extLst>
          </p:cNvPr>
          <p:cNvSpPr/>
          <p:nvPr/>
        </p:nvSpPr>
        <p:spPr>
          <a:xfrm>
            <a:off x="702576" y="300485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xmlns="" id="{1A11A1F6-0531-364A-AD8A-E589334E16B2}"/>
              </a:ext>
            </a:extLst>
          </p:cNvPr>
          <p:cNvSpPr/>
          <p:nvPr/>
        </p:nvSpPr>
        <p:spPr>
          <a:xfrm>
            <a:off x="707844" y="404246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xmlns="" id="{D73557A0-38A9-CB4B-B14C-F1430907911C}"/>
              </a:ext>
            </a:extLst>
          </p:cNvPr>
          <p:cNvSpPr/>
          <p:nvPr/>
        </p:nvSpPr>
        <p:spPr>
          <a:xfrm>
            <a:off x="708673" y="5151075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8678E1D-1ED6-9A49-824B-A22693BFE844}"/>
              </a:ext>
            </a:extLst>
          </p:cNvPr>
          <p:cNvSpPr txBox="1"/>
          <p:nvPr/>
        </p:nvSpPr>
        <p:spPr>
          <a:xfrm>
            <a:off x="1096871" y="2016065"/>
            <a:ext cx="1066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solidFill>
                  <a:srgbClr val="000000"/>
                </a:solidFill>
                <a:cs typeface="Arial"/>
                <a:sym typeface="Arial"/>
              </a:rPr>
              <a:t>Улучшение качества жизни граждан пожилого возрасти и людей с ОВЗ, состояния их здоровья, </a:t>
            </a:r>
            <a:r>
              <a:rPr lang="ru-RU" kern="0" dirty="0" smtClean="0">
                <a:solidFill>
                  <a:srgbClr val="000000"/>
                </a:solidFill>
                <a:cs typeface="Arial"/>
                <a:sym typeface="Arial"/>
              </a:rPr>
              <a:t>настроения;</a:t>
            </a:r>
            <a:endParaRPr lang="ru-RU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DC87659-64EE-F442-B024-A538C907FAFE}"/>
              </a:ext>
            </a:extLst>
          </p:cNvPr>
          <p:cNvSpPr txBox="1"/>
          <p:nvPr/>
        </p:nvSpPr>
        <p:spPr>
          <a:xfrm>
            <a:off x="1096871" y="2844500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D9F775E-F051-4040-A4CF-F5F248A66BCF}"/>
              </a:ext>
            </a:extLst>
          </p:cNvPr>
          <p:cNvSpPr txBox="1"/>
          <p:nvPr/>
        </p:nvSpPr>
        <p:spPr>
          <a:xfrm>
            <a:off x="1096871" y="3503812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2F3FE3-DDDF-F04D-99FC-5558F11755A7}"/>
              </a:ext>
            </a:extLst>
          </p:cNvPr>
          <p:cNvSpPr txBox="1"/>
          <p:nvPr/>
        </p:nvSpPr>
        <p:spPr>
          <a:xfrm>
            <a:off x="1096871" y="3903922"/>
            <a:ext cx="1032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solidFill>
                  <a:srgbClr val="000000"/>
                </a:solidFill>
                <a:cs typeface="Arial"/>
                <a:sym typeface="Arial"/>
              </a:rPr>
              <a:t>Возрастание популярности спортивных и физкультурно-оздоровительных занятий, ведения здорового образа жизни, отказа от вредных </a:t>
            </a:r>
            <a:r>
              <a:rPr lang="ru-RU" kern="0" dirty="0" smtClean="0">
                <a:solidFill>
                  <a:srgbClr val="000000"/>
                </a:solidFill>
                <a:cs typeface="Arial"/>
                <a:sym typeface="Arial"/>
              </a:rPr>
              <a:t>привычек;</a:t>
            </a:r>
            <a:endParaRPr lang="ru-RU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6DD552-DC4B-A740-A522-4DBB1979DBB7}"/>
              </a:ext>
            </a:extLst>
          </p:cNvPr>
          <p:cNvSpPr txBox="1"/>
          <p:nvPr/>
        </p:nvSpPr>
        <p:spPr>
          <a:xfrm>
            <a:off x="1096870" y="4862163"/>
            <a:ext cx="10324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kern="0" dirty="0">
                <a:solidFill>
                  <a:srgbClr val="000000"/>
                </a:solidFill>
                <a:cs typeface="Arial"/>
                <a:sym typeface="Arial"/>
              </a:rPr>
              <a:t>Развитие социальной активности: участники проекта не изолированы, они активно</a:t>
            </a:r>
            <a:br>
              <a:rPr lang="ru-RU" kern="0" dirty="0">
                <a:solidFill>
                  <a:srgbClr val="000000"/>
                </a:solidFill>
                <a:cs typeface="Arial"/>
                <a:sym typeface="Arial"/>
              </a:rPr>
            </a:br>
            <a:r>
              <a:rPr lang="ru-RU" kern="0" dirty="0">
                <a:solidFill>
                  <a:srgbClr val="000000"/>
                </a:solidFill>
                <a:cs typeface="Arial"/>
                <a:sym typeface="Arial"/>
              </a:rPr>
              <a:t>общаются со сверстниками и единомышленниками, а участие в массовых спортивных досуговых мероприятиях развивает командный дух, граждане пожилого возраста и люди с ОВЗ чувствуют себя значимыми и полезными.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96870" y="2921444"/>
            <a:ext cx="98882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Увеличение осведомленности среди граждан пожилого возраста об оздоровительных эффектах занятий, формирование навыков здорового образа жизни и принципов активного </a:t>
            </a:r>
            <a:r>
              <a:rPr lang="ru-RU" dirty="0" smtClean="0"/>
              <a:t>долголетия;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88475A-0C6F-9641-A042-B188E420BA4B}"/>
              </a:ext>
            </a:extLst>
          </p:cNvPr>
          <p:cNvSpPr txBox="1"/>
          <p:nvPr/>
        </p:nvSpPr>
        <p:spPr>
          <a:xfrm>
            <a:off x="599090" y="588577"/>
            <a:ext cx="78903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32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xmlns="" id="{C4169BAA-4B12-B14F-A2F9-009A19F16532}"/>
              </a:ext>
            </a:extLst>
          </p:cNvPr>
          <p:cNvSpPr/>
          <p:nvPr/>
        </p:nvSpPr>
        <p:spPr>
          <a:xfrm>
            <a:off x="478464" y="1969702"/>
            <a:ext cx="5081507" cy="2482661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600" dirty="0">
                <a:solidFill>
                  <a:schemeClr val="bg1"/>
                </a:solidFill>
              </a:rPr>
              <a:t>Посетить </a:t>
            </a:r>
            <a:r>
              <a:rPr lang="ru-RU" sz="1600" b="1" dirty="0">
                <a:solidFill>
                  <a:schemeClr val="bg1"/>
                </a:solidFill>
              </a:rPr>
              <a:t>«Территорию спортивного долголетия» </a:t>
            </a:r>
            <a:r>
              <a:rPr lang="ru-RU" sz="1600" dirty="0">
                <a:solidFill>
                  <a:schemeClr val="bg1"/>
                </a:solidFill>
              </a:rPr>
              <a:t>и выбрать своё направление могут все желающие старшего возраста. Расписание занятий и статьи о проведенных мероприятиях размещаются на официальном сайте учреждения, в социальных сетях «</a:t>
            </a:r>
            <a:r>
              <a:rPr lang="ru-RU" sz="1600" dirty="0" err="1">
                <a:solidFill>
                  <a:schemeClr val="bg1"/>
                </a:solidFill>
              </a:rPr>
              <a:t>Вконтакте</a:t>
            </a:r>
            <a:r>
              <a:rPr lang="ru-RU" sz="1600" dirty="0">
                <a:solidFill>
                  <a:schemeClr val="bg1"/>
                </a:solidFill>
              </a:rPr>
              <a:t>», «Одноклассники», «Телеграмм», в местных СМИ.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xmlns="" id="{444AD552-A7DD-B541-B481-B576E7BAE03B}"/>
              </a:ext>
            </a:extLst>
          </p:cNvPr>
          <p:cNvSpPr/>
          <p:nvPr/>
        </p:nvSpPr>
        <p:spPr>
          <a:xfrm>
            <a:off x="5762724" y="1733108"/>
            <a:ext cx="5840698" cy="133853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endParaRPr lang="ru-RU" dirty="0" smtClean="0"/>
          </a:p>
          <a:p>
            <a:r>
              <a:rPr lang="ru-RU" dirty="0" err="1" smtClean="0"/>
              <a:t>Сми</a:t>
            </a:r>
            <a:r>
              <a:rPr lang="ru-RU" dirty="0" smtClean="0"/>
              <a:t>:</a:t>
            </a:r>
          </a:p>
          <a:p>
            <a:r>
              <a:rPr lang="en-US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en-US" dirty="0" smtClean="0">
                <a:solidFill>
                  <a:schemeClr val="bg1"/>
                </a:solidFill>
                <a:hlinkClick r:id="rId3"/>
              </a:rPr>
              <a:t>np.cap.ru/news/2024/01/26/ckandinavskaya-hodjba-zdorovje-legkim-shagom?site=mintrud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xmlns="" id="{C18EE8D4-00F3-1F40-B507-684B74EA7715}"/>
              </a:ext>
            </a:extLst>
          </p:cNvPr>
          <p:cNvSpPr/>
          <p:nvPr/>
        </p:nvSpPr>
        <p:spPr>
          <a:xfrm>
            <a:off x="609602" y="4875730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endParaRPr lang="ru-RU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xmlns="" id="{6925F8D5-4A90-3449-9C15-AFA3927AC4E0}"/>
              </a:ext>
            </a:extLst>
          </p:cNvPr>
          <p:cNvSpPr/>
          <p:nvPr/>
        </p:nvSpPr>
        <p:spPr>
          <a:xfrm>
            <a:off x="5752213" y="3211033"/>
            <a:ext cx="5840697" cy="1416529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Соц.сети</a:t>
            </a:r>
            <a:r>
              <a:rPr lang="ru-RU" dirty="0" smtClean="0"/>
              <a:t>: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vk.com/wall-166288923_11326?ysclid=m9awzcvlem263406052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vk.com/wall-166288923_10895?ysclid=m9awy359f0466573896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8678E1D-1ED6-9A49-824B-A22693BFE844}"/>
              </a:ext>
            </a:extLst>
          </p:cNvPr>
          <p:cNvSpPr txBox="1"/>
          <p:nvPr/>
        </p:nvSpPr>
        <p:spPr>
          <a:xfrm>
            <a:off x="884888" y="5001395"/>
            <a:ext cx="107599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ru-RU" sz="2400" b="1" dirty="0" smtClean="0">
                <a:solidFill>
                  <a:schemeClr val="bg1"/>
                </a:solidFill>
              </a:rPr>
              <a:t>370</a:t>
            </a:r>
            <a:r>
              <a:rPr lang="ru-RU" sz="2000" dirty="0" smtClean="0">
                <a:solidFill>
                  <a:schemeClr val="bg1"/>
                </a:solidFill>
              </a:rPr>
              <a:t>  </a:t>
            </a:r>
            <a:r>
              <a:rPr lang="ru-RU" sz="2000" kern="0" dirty="0" smtClean="0">
                <a:solidFill>
                  <a:schemeClr val="bg1"/>
                </a:solidFill>
                <a:cs typeface="Arial"/>
                <a:sym typeface="Arial"/>
              </a:rPr>
              <a:t>участников </a:t>
            </a:r>
            <a:r>
              <a:rPr lang="ru-RU" sz="2000" kern="0" dirty="0">
                <a:solidFill>
                  <a:schemeClr val="bg1"/>
                </a:solidFill>
                <a:cs typeface="Arial"/>
                <a:sym typeface="Arial"/>
              </a:rPr>
              <a:t>клубов активного долголетия физкультурно-оздоровительной </a:t>
            </a:r>
            <a:r>
              <a:rPr lang="ru-RU" sz="2000" kern="0" dirty="0" smtClean="0">
                <a:solidFill>
                  <a:schemeClr val="bg1"/>
                </a:solidFill>
                <a:cs typeface="Arial"/>
                <a:sym typeface="Arial"/>
              </a:rPr>
              <a:t>направленности;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DC87659-64EE-F442-B024-A538C907FAFE}"/>
              </a:ext>
            </a:extLst>
          </p:cNvPr>
          <p:cNvSpPr txBox="1"/>
          <p:nvPr/>
        </p:nvSpPr>
        <p:spPr>
          <a:xfrm>
            <a:off x="843458" y="5540721"/>
            <a:ext cx="10324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1500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dirty="0" smtClean="0">
                <a:solidFill>
                  <a:schemeClr val="bg1"/>
                </a:solidFill>
              </a:rPr>
              <a:t>людей посетили мероприятия практики;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D9F775E-F051-4040-A4CF-F5F248A66BCF}"/>
              </a:ext>
            </a:extLst>
          </p:cNvPr>
          <p:cNvSpPr txBox="1"/>
          <p:nvPr/>
        </p:nvSpPr>
        <p:spPr>
          <a:xfrm>
            <a:off x="944181" y="6072420"/>
            <a:ext cx="10324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35 </a:t>
            </a:r>
            <a:r>
              <a:rPr lang="ru-RU" sz="2000" dirty="0" smtClean="0">
                <a:solidFill>
                  <a:schemeClr val="bg1"/>
                </a:solidFill>
              </a:rPr>
              <a:t> просветительских лекций и мероприятий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732</Words>
  <Application>Microsoft Office PowerPoint</Application>
  <PresentationFormat>Произвольный</PresentationFormat>
  <Paragraphs>115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01.07.2024</cp:lastModifiedBy>
  <cp:revision>31</cp:revision>
  <dcterms:created xsi:type="dcterms:W3CDTF">2025-03-26T12:04:55Z</dcterms:created>
  <dcterms:modified xsi:type="dcterms:W3CDTF">2025-04-10T07:22:25Z</dcterms:modified>
</cp:coreProperties>
</file>