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20"/>
  </p:notesMasterIdLst>
  <p:sldIdLst>
    <p:sldId id="264" r:id="rId2"/>
    <p:sldId id="256" r:id="rId3"/>
    <p:sldId id="272" r:id="rId4"/>
    <p:sldId id="257" r:id="rId5"/>
    <p:sldId id="258" r:id="rId6"/>
    <p:sldId id="260" r:id="rId7"/>
    <p:sldId id="261" r:id="rId8"/>
    <p:sldId id="273" r:id="rId9"/>
    <p:sldId id="262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14630400" cy="8229600"/>
  <p:notesSz cx="8229600" cy="14630400"/>
  <p:defaultTextStyle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10"/>
  </p:normalViewPr>
  <p:slideViewPr>
    <p:cSldViewPr snapToGrid="0" snapToObjects="1">
      <p:cViewPr>
        <p:scale>
          <a:sx n="58" d="100"/>
          <a:sy n="58" d="100"/>
        </p:scale>
        <p:origin x="-528" y="-17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34BF3-9056-4F6E-B2D6-0BDC4EC9CDF3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6FDD9B6-E098-4FD4-951F-64B25CDB5799}">
      <dgm:prSet phldrT="[Текст]"/>
      <dgm:spPr/>
      <dgm:t>
        <a:bodyPr/>
        <a:lstStyle/>
        <a:p>
          <a:r>
            <a:rPr lang="ru-RU" u="none" dirty="0" smtClean="0"/>
            <a:t>Спортивные игры и мероприятия</a:t>
          </a:r>
          <a:endParaRPr lang="ru-RU" u="none" dirty="0"/>
        </a:p>
      </dgm:t>
    </dgm:pt>
    <dgm:pt modelId="{8856C309-E905-474B-BA83-219C8F75DC88}" type="parTrans" cxnId="{33AA6701-10EA-4FB5-B565-428CCBCD1AED}">
      <dgm:prSet/>
      <dgm:spPr/>
      <dgm:t>
        <a:bodyPr/>
        <a:lstStyle/>
        <a:p>
          <a:endParaRPr lang="ru-RU"/>
        </a:p>
      </dgm:t>
    </dgm:pt>
    <dgm:pt modelId="{F1E2D0F9-A0D2-4F84-B84F-6118528080CC}" type="sibTrans" cxnId="{33AA6701-10EA-4FB5-B565-428CCBCD1AED}">
      <dgm:prSet/>
      <dgm:spPr/>
      <dgm:t>
        <a:bodyPr/>
        <a:lstStyle/>
        <a:p>
          <a:endParaRPr lang="ru-RU"/>
        </a:p>
      </dgm:t>
    </dgm:pt>
    <dgm:pt modelId="{6AD14D8A-8EA8-492A-814C-6B6267724DF0}">
      <dgm:prSet phldrT="[Текст]"/>
      <dgm:spPr/>
      <dgm:t>
        <a:bodyPr/>
        <a:lstStyle/>
        <a:p>
          <a:r>
            <a:rPr lang="ru-RU" u="none" dirty="0" smtClean="0"/>
            <a:t>Художественные мастер-классы</a:t>
          </a:r>
          <a:endParaRPr lang="ru-RU" u="none" dirty="0"/>
        </a:p>
      </dgm:t>
    </dgm:pt>
    <dgm:pt modelId="{D4677534-F0FE-40C0-8CED-DBDAC1C596D6}" type="parTrans" cxnId="{F8B83A3C-133D-4B19-8370-35C44BBD7A6D}">
      <dgm:prSet/>
      <dgm:spPr/>
      <dgm:t>
        <a:bodyPr/>
        <a:lstStyle/>
        <a:p>
          <a:endParaRPr lang="ru-RU"/>
        </a:p>
      </dgm:t>
    </dgm:pt>
    <dgm:pt modelId="{5B2D9E78-3AFE-4441-91DF-28CABEBD9906}" type="sibTrans" cxnId="{F8B83A3C-133D-4B19-8370-35C44BBD7A6D}">
      <dgm:prSet/>
      <dgm:spPr/>
      <dgm:t>
        <a:bodyPr/>
        <a:lstStyle/>
        <a:p>
          <a:endParaRPr lang="ru-RU"/>
        </a:p>
      </dgm:t>
    </dgm:pt>
    <dgm:pt modelId="{D6001488-6511-42E9-AC9F-183F62D41987}">
      <dgm:prSet phldrT="[Текст]"/>
      <dgm:spPr/>
      <dgm:t>
        <a:bodyPr/>
        <a:lstStyle/>
        <a:p>
          <a:r>
            <a:rPr lang="ru-RU" u="none" dirty="0" smtClean="0"/>
            <a:t>Музыкальные группы и занятия</a:t>
          </a:r>
          <a:endParaRPr lang="ru-RU" u="none" dirty="0"/>
        </a:p>
      </dgm:t>
    </dgm:pt>
    <dgm:pt modelId="{2881562E-C4B6-4AAF-AECC-1908EF667E1B}" type="parTrans" cxnId="{A8082DDF-59D7-4248-8B1B-A615E0978C39}">
      <dgm:prSet/>
      <dgm:spPr/>
      <dgm:t>
        <a:bodyPr/>
        <a:lstStyle/>
        <a:p>
          <a:endParaRPr lang="ru-RU"/>
        </a:p>
      </dgm:t>
    </dgm:pt>
    <dgm:pt modelId="{2CB18CCE-A3CF-4AA9-A206-13FD72996F3A}" type="sibTrans" cxnId="{A8082DDF-59D7-4248-8B1B-A615E0978C39}">
      <dgm:prSet/>
      <dgm:spPr/>
      <dgm:t>
        <a:bodyPr/>
        <a:lstStyle/>
        <a:p>
          <a:endParaRPr lang="ru-RU"/>
        </a:p>
      </dgm:t>
    </dgm:pt>
    <dgm:pt modelId="{4119ADD2-B449-49C0-B962-05405469B540}">
      <dgm:prSet phldrT="[Текст]"/>
      <dgm:spPr/>
      <dgm:t>
        <a:bodyPr/>
        <a:lstStyle/>
        <a:p>
          <a:r>
            <a:rPr lang="ru-RU" u="none" dirty="0" smtClean="0"/>
            <a:t>Танцевальные классы</a:t>
          </a:r>
          <a:endParaRPr lang="ru-RU" u="none" dirty="0"/>
        </a:p>
      </dgm:t>
    </dgm:pt>
    <dgm:pt modelId="{244F8E64-D1DD-487F-881E-0EAB016CD7D2}" type="parTrans" cxnId="{59780186-EC76-4BCD-993E-0406053C032F}">
      <dgm:prSet/>
      <dgm:spPr/>
      <dgm:t>
        <a:bodyPr/>
        <a:lstStyle/>
        <a:p>
          <a:endParaRPr lang="ru-RU"/>
        </a:p>
      </dgm:t>
    </dgm:pt>
    <dgm:pt modelId="{5A232678-DB1D-40A4-B34F-1D75D6E169D3}" type="sibTrans" cxnId="{59780186-EC76-4BCD-993E-0406053C032F}">
      <dgm:prSet/>
      <dgm:spPr/>
      <dgm:t>
        <a:bodyPr/>
        <a:lstStyle/>
        <a:p>
          <a:endParaRPr lang="ru-RU"/>
        </a:p>
      </dgm:t>
    </dgm:pt>
    <dgm:pt modelId="{35BB38BF-9B31-4D25-B650-28A5FC69489C}">
      <dgm:prSet phldrT="[Текст]"/>
      <dgm:spPr/>
      <dgm:t>
        <a:bodyPr/>
        <a:lstStyle/>
        <a:p>
          <a:r>
            <a:rPr lang="ru-RU" u="none" dirty="0" smtClean="0"/>
            <a:t>Игровые мероприятия</a:t>
          </a:r>
          <a:endParaRPr lang="ru-RU" u="none" dirty="0"/>
        </a:p>
      </dgm:t>
    </dgm:pt>
    <dgm:pt modelId="{25C80A4F-8B6C-4756-B113-353583B3FA58}" type="parTrans" cxnId="{6A352999-396A-45C5-BE96-E8D8271BB87A}">
      <dgm:prSet/>
      <dgm:spPr/>
      <dgm:t>
        <a:bodyPr/>
        <a:lstStyle/>
        <a:p>
          <a:endParaRPr lang="ru-RU"/>
        </a:p>
      </dgm:t>
    </dgm:pt>
    <dgm:pt modelId="{14C0ECD2-35E4-4D5E-B019-85E0BCAC56D6}" type="sibTrans" cxnId="{6A352999-396A-45C5-BE96-E8D8271BB87A}">
      <dgm:prSet/>
      <dgm:spPr/>
      <dgm:t>
        <a:bodyPr/>
        <a:lstStyle/>
        <a:p>
          <a:endParaRPr lang="ru-RU"/>
        </a:p>
      </dgm:t>
    </dgm:pt>
    <dgm:pt modelId="{3B4C572A-8ED2-4EFE-A2BB-D64BFD854FDC}">
      <dgm:prSet phldrT="[Текст]"/>
      <dgm:spPr/>
      <dgm:t>
        <a:bodyPr/>
        <a:lstStyle/>
        <a:p>
          <a:r>
            <a:rPr lang="ru-RU" u="none" dirty="0" smtClean="0"/>
            <a:t>Клубы и группы по интересам</a:t>
          </a:r>
          <a:endParaRPr lang="ru-RU" u="none" dirty="0"/>
        </a:p>
      </dgm:t>
    </dgm:pt>
    <dgm:pt modelId="{C84A774F-4E65-47C3-B305-F2D6067CCAB5}" type="parTrans" cxnId="{6D0914FF-AF0F-4C82-97C6-7DC3B56C3609}">
      <dgm:prSet/>
      <dgm:spPr/>
      <dgm:t>
        <a:bodyPr/>
        <a:lstStyle/>
        <a:p>
          <a:endParaRPr lang="ru-RU"/>
        </a:p>
      </dgm:t>
    </dgm:pt>
    <dgm:pt modelId="{278995F5-BE99-4268-9BC2-65072B7D5CA0}" type="sibTrans" cxnId="{6D0914FF-AF0F-4C82-97C6-7DC3B56C3609}">
      <dgm:prSet/>
      <dgm:spPr/>
      <dgm:t>
        <a:bodyPr/>
        <a:lstStyle/>
        <a:p>
          <a:endParaRPr lang="ru-RU"/>
        </a:p>
      </dgm:t>
    </dgm:pt>
    <dgm:pt modelId="{DA1E6142-CA57-4789-88FF-B7AA51B64AED}">
      <dgm:prSet phldrT="[Текст]"/>
      <dgm:spPr/>
      <dgm:t>
        <a:bodyPr/>
        <a:lstStyle/>
        <a:p>
          <a:endParaRPr lang="ru-RU"/>
        </a:p>
      </dgm:t>
    </dgm:pt>
    <dgm:pt modelId="{820BB03B-9265-44B7-B3E6-E9613C0F8EF8}" type="parTrans" cxnId="{1E6F45FD-AE21-4FF0-ABC9-035CB993539C}">
      <dgm:prSet/>
      <dgm:spPr/>
      <dgm:t>
        <a:bodyPr/>
        <a:lstStyle/>
        <a:p>
          <a:endParaRPr lang="ru-RU"/>
        </a:p>
      </dgm:t>
    </dgm:pt>
    <dgm:pt modelId="{51FED0DD-3D12-45EB-B93A-432BECB877B8}" type="sibTrans" cxnId="{1E6F45FD-AE21-4FF0-ABC9-035CB993539C}">
      <dgm:prSet/>
      <dgm:spPr/>
      <dgm:t>
        <a:bodyPr/>
        <a:lstStyle/>
        <a:p>
          <a:endParaRPr lang="ru-RU"/>
        </a:p>
      </dgm:t>
    </dgm:pt>
    <dgm:pt modelId="{158DD2CE-6839-4257-B521-AF4733F99FBC}">
      <dgm:prSet phldrT="[Текст]"/>
      <dgm:spPr/>
      <dgm:t>
        <a:bodyPr/>
        <a:lstStyle/>
        <a:p>
          <a:r>
            <a:rPr lang="ru-RU" u="none" dirty="0" smtClean="0"/>
            <a:t>Услуги поддержки</a:t>
          </a:r>
          <a:endParaRPr lang="ru-RU" u="none" dirty="0"/>
        </a:p>
      </dgm:t>
    </dgm:pt>
    <dgm:pt modelId="{7852B874-3DF2-4984-A09B-4EF1CEFC7599}" type="parTrans" cxnId="{BD549913-653E-4893-BA8B-9D68DBCB7537}">
      <dgm:prSet/>
      <dgm:spPr/>
      <dgm:t>
        <a:bodyPr/>
        <a:lstStyle/>
        <a:p>
          <a:endParaRPr lang="ru-RU"/>
        </a:p>
      </dgm:t>
    </dgm:pt>
    <dgm:pt modelId="{9D65626D-EC07-4A4E-BCFC-57CE5D292EC5}" type="sibTrans" cxnId="{BD549913-653E-4893-BA8B-9D68DBCB7537}">
      <dgm:prSet/>
      <dgm:spPr/>
      <dgm:t>
        <a:bodyPr/>
        <a:lstStyle/>
        <a:p>
          <a:endParaRPr lang="ru-RU"/>
        </a:p>
      </dgm:t>
    </dgm:pt>
    <dgm:pt modelId="{0F068039-25C4-4846-92EA-2F495696172A}" type="pres">
      <dgm:prSet presAssocID="{56F34BF3-9056-4F6E-B2D6-0BDC4EC9CD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D231BB-7E4A-4D08-8B80-E687140FD2CA}" type="pres">
      <dgm:prSet presAssocID="{56F34BF3-9056-4F6E-B2D6-0BDC4EC9CDF3}" presName="Name1" presStyleCnt="0"/>
      <dgm:spPr/>
    </dgm:pt>
    <dgm:pt modelId="{128D4662-2B6E-4A91-A09C-3D6B1BE6A6C6}" type="pres">
      <dgm:prSet presAssocID="{56F34BF3-9056-4F6E-B2D6-0BDC4EC9CDF3}" presName="cycle" presStyleCnt="0"/>
      <dgm:spPr/>
    </dgm:pt>
    <dgm:pt modelId="{9CD09CC4-195A-4745-8B29-A351CE9C2302}" type="pres">
      <dgm:prSet presAssocID="{56F34BF3-9056-4F6E-B2D6-0BDC4EC9CDF3}" presName="srcNode" presStyleLbl="node1" presStyleIdx="0" presStyleCnt="7"/>
      <dgm:spPr/>
    </dgm:pt>
    <dgm:pt modelId="{68CAD276-CE3A-48E1-8E44-25E483BDED7A}" type="pres">
      <dgm:prSet presAssocID="{56F34BF3-9056-4F6E-B2D6-0BDC4EC9CDF3}" presName="conn" presStyleLbl="parChTrans1D2" presStyleIdx="0" presStyleCnt="1"/>
      <dgm:spPr/>
      <dgm:t>
        <a:bodyPr/>
        <a:lstStyle/>
        <a:p>
          <a:endParaRPr lang="ru-RU"/>
        </a:p>
      </dgm:t>
    </dgm:pt>
    <dgm:pt modelId="{E3D530C4-3A47-4B77-A882-CABCAFFB9F43}" type="pres">
      <dgm:prSet presAssocID="{56F34BF3-9056-4F6E-B2D6-0BDC4EC9CDF3}" presName="extraNode" presStyleLbl="node1" presStyleIdx="0" presStyleCnt="7"/>
      <dgm:spPr/>
    </dgm:pt>
    <dgm:pt modelId="{6C1C72BD-3A0E-4EDE-9ED4-6D87EE9A4657}" type="pres">
      <dgm:prSet presAssocID="{56F34BF3-9056-4F6E-B2D6-0BDC4EC9CDF3}" presName="dstNode" presStyleLbl="node1" presStyleIdx="0" presStyleCnt="7"/>
      <dgm:spPr/>
    </dgm:pt>
    <dgm:pt modelId="{A8CCDC2F-7DC4-481E-BC22-77752C334BE7}" type="pres">
      <dgm:prSet presAssocID="{86FDD9B6-E098-4FD4-951F-64B25CDB579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EF4FF-CF11-4D05-BFE1-29716AA2DCA6}" type="pres">
      <dgm:prSet presAssocID="{86FDD9B6-E098-4FD4-951F-64B25CDB5799}" presName="accent_1" presStyleCnt="0"/>
      <dgm:spPr/>
    </dgm:pt>
    <dgm:pt modelId="{AD728D7C-1C87-4614-91B4-14EAF090FC6E}" type="pres">
      <dgm:prSet presAssocID="{86FDD9B6-E098-4FD4-951F-64B25CDB5799}" presName="accentRepeatNode" presStyleLbl="solidFgAcc1" presStyleIdx="0" presStyleCnt="7"/>
      <dgm:spPr/>
    </dgm:pt>
    <dgm:pt modelId="{28E57A56-555F-416B-AC51-6C550B734FA0}" type="pres">
      <dgm:prSet presAssocID="{6AD14D8A-8EA8-492A-814C-6B6267724DF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908C1-47C4-4A6C-B7D1-BD414E283C0D}" type="pres">
      <dgm:prSet presAssocID="{6AD14D8A-8EA8-492A-814C-6B6267724DF0}" presName="accent_2" presStyleCnt="0"/>
      <dgm:spPr/>
    </dgm:pt>
    <dgm:pt modelId="{FB8A8512-2F99-40CF-B4A9-D385C95F35B1}" type="pres">
      <dgm:prSet presAssocID="{6AD14D8A-8EA8-492A-814C-6B6267724DF0}" presName="accentRepeatNode" presStyleLbl="solidFgAcc1" presStyleIdx="1" presStyleCnt="7"/>
      <dgm:spPr/>
    </dgm:pt>
    <dgm:pt modelId="{F495832D-8089-480E-AF2A-D0FF09A18013}" type="pres">
      <dgm:prSet presAssocID="{D6001488-6511-42E9-AC9F-183F62D4198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5F96C-E8F6-432A-933A-9ECD3E34AC2B}" type="pres">
      <dgm:prSet presAssocID="{D6001488-6511-42E9-AC9F-183F62D41987}" presName="accent_3" presStyleCnt="0"/>
      <dgm:spPr/>
    </dgm:pt>
    <dgm:pt modelId="{B8F2AA37-83B4-4CFD-99C7-686CE1F11DE7}" type="pres">
      <dgm:prSet presAssocID="{D6001488-6511-42E9-AC9F-183F62D41987}" presName="accentRepeatNode" presStyleLbl="solidFgAcc1" presStyleIdx="2" presStyleCnt="7"/>
      <dgm:spPr/>
    </dgm:pt>
    <dgm:pt modelId="{DBF88F00-BD63-461C-933A-70E412831247}" type="pres">
      <dgm:prSet presAssocID="{35BB38BF-9B31-4D25-B650-28A5FC6948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0ABA5-98FA-442C-9422-130F7992266E}" type="pres">
      <dgm:prSet presAssocID="{35BB38BF-9B31-4D25-B650-28A5FC69489C}" presName="accent_4" presStyleCnt="0"/>
      <dgm:spPr/>
    </dgm:pt>
    <dgm:pt modelId="{7D8FCD9B-A986-4EA7-8F67-653186DC7762}" type="pres">
      <dgm:prSet presAssocID="{35BB38BF-9B31-4D25-B650-28A5FC69489C}" presName="accentRepeatNode" presStyleLbl="solidFgAcc1" presStyleIdx="3" presStyleCnt="7"/>
      <dgm:spPr/>
    </dgm:pt>
    <dgm:pt modelId="{CB7EF752-7B51-460A-8ECD-88E120931209}" type="pres">
      <dgm:prSet presAssocID="{3B4C572A-8ED2-4EFE-A2BB-D64BFD854FD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EC25-070E-48F7-8E09-85190BFDE566}" type="pres">
      <dgm:prSet presAssocID="{3B4C572A-8ED2-4EFE-A2BB-D64BFD854FDC}" presName="accent_5" presStyleCnt="0"/>
      <dgm:spPr/>
    </dgm:pt>
    <dgm:pt modelId="{76790A21-4983-43BD-8D9F-5544DEF0ADE1}" type="pres">
      <dgm:prSet presAssocID="{3B4C572A-8ED2-4EFE-A2BB-D64BFD854FDC}" presName="accentRepeatNode" presStyleLbl="solidFgAcc1" presStyleIdx="4" presStyleCnt="7"/>
      <dgm:spPr/>
    </dgm:pt>
    <dgm:pt modelId="{CF781EFE-8D55-44C4-9461-762491BDCE1C}" type="pres">
      <dgm:prSet presAssocID="{4119ADD2-B449-49C0-B962-05405469B54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05A0B-7711-4B4F-9C31-D1681D0C8CC3}" type="pres">
      <dgm:prSet presAssocID="{4119ADD2-B449-49C0-B962-05405469B540}" presName="accent_6" presStyleCnt="0"/>
      <dgm:spPr/>
    </dgm:pt>
    <dgm:pt modelId="{1C2466A7-26F2-43D5-ACC3-2D61E088B8E1}" type="pres">
      <dgm:prSet presAssocID="{4119ADD2-B449-49C0-B962-05405469B540}" presName="accentRepeatNode" presStyleLbl="solidFgAcc1" presStyleIdx="5" presStyleCnt="7"/>
      <dgm:spPr/>
    </dgm:pt>
    <dgm:pt modelId="{C8C37708-4938-42A0-8E3E-6BA46F247B20}" type="pres">
      <dgm:prSet presAssocID="{158DD2CE-6839-4257-B521-AF4733F99FB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B33EF-81E2-4558-AC83-00E12220750D}" type="pres">
      <dgm:prSet presAssocID="{158DD2CE-6839-4257-B521-AF4733F99FBC}" presName="accent_7" presStyleCnt="0"/>
      <dgm:spPr/>
    </dgm:pt>
    <dgm:pt modelId="{EF4999D3-099D-4D85-9FE7-84BF4775965D}" type="pres">
      <dgm:prSet presAssocID="{158DD2CE-6839-4257-B521-AF4733F99FBC}" presName="accentRepeatNode" presStyleLbl="solidFgAcc1" presStyleIdx="6" presStyleCnt="7"/>
      <dgm:spPr/>
    </dgm:pt>
  </dgm:ptLst>
  <dgm:cxnLst>
    <dgm:cxn modelId="{B8E0CCE3-F40C-4F90-A30B-759C2681F043}" type="presOf" srcId="{F1E2D0F9-A0D2-4F84-B84F-6118528080CC}" destId="{68CAD276-CE3A-48E1-8E44-25E483BDED7A}" srcOrd="0" destOrd="0" presId="urn:microsoft.com/office/officeart/2008/layout/VerticalCurvedList"/>
    <dgm:cxn modelId="{1E6F45FD-AE21-4FF0-ABC9-035CB993539C}" srcId="{56F34BF3-9056-4F6E-B2D6-0BDC4EC9CDF3}" destId="{DA1E6142-CA57-4789-88FF-B7AA51B64AED}" srcOrd="7" destOrd="0" parTransId="{820BB03B-9265-44B7-B3E6-E9613C0F8EF8}" sibTransId="{51FED0DD-3D12-45EB-B93A-432BECB877B8}"/>
    <dgm:cxn modelId="{454A757D-4B2D-45D6-94A4-06FF1B9CC5DF}" type="presOf" srcId="{3B4C572A-8ED2-4EFE-A2BB-D64BFD854FDC}" destId="{CB7EF752-7B51-460A-8ECD-88E120931209}" srcOrd="0" destOrd="0" presId="urn:microsoft.com/office/officeart/2008/layout/VerticalCurvedList"/>
    <dgm:cxn modelId="{33AA6701-10EA-4FB5-B565-428CCBCD1AED}" srcId="{56F34BF3-9056-4F6E-B2D6-0BDC4EC9CDF3}" destId="{86FDD9B6-E098-4FD4-951F-64B25CDB5799}" srcOrd="0" destOrd="0" parTransId="{8856C309-E905-474B-BA83-219C8F75DC88}" sibTransId="{F1E2D0F9-A0D2-4F84-B84F-6118528080CC}"/>
    <dgm:cxn modelId="{6D0914FF-AF0F-4C82-97C6-7DC3B56C3609}" srcId="{56F34BF3-9056-4F6E-B2D6-0BDC4EC9CDF3}" destId="{3B4C572A-8ED2-4EFE-A2BB-D64BFD854FDC}" srcOrd="4" destOrd="0" parTransId="{C84A774F-4E65-47C3-B305-F2D6067CCAB5}" sibTransId="{278995F5-BE99-4268-9BC2-65072B7D5CA0}"/>
    <dgm:cxn modelId="{A8082DDF-59D7-4248-8B1B-A615E0978C39}" srcId="{56F34BF3-9056-4F6E-B2D6-0BDC4EC9CDF3}" destId="{D6001488-6511-42E9-AC9F-183F62D41987}" srcOrd="2" destOrd="0" parTransId="{2881562E-C4B6-4AAF-AECC-1908EF667E1B}" sibTransId="{2CB18CCE-A3CF-4AA9-A206-13FD72996F3A}"/>
    <dgm:cxn modelId="{4FCA38B1-CC75-47A5-8795-26D91F512EB2}" type="presOf" srcId="{35BB38BF-9B31-4D25-B650-28A5FC69489C}" destId="{DBF88F00-BD63-461C-933A-70E412831247}" srcOrd="0" destOrd="0" presId="urn:microsoft.com/office/officeart/2008/layout/VerticalCurvedList"/>
    <dgm:cxn modelId="{B0713940-8179-45E5-8FE5-22381B2227A4}" type="presOf" srcId="{86FDD9B6-E098-4FD4-951F-64B25CDB5799}" destId="{A8CCDC2F-7DC4-481E-BC22-77752C334BE7}" srcOrd="0" destOrd="0" presId="urn:microsoft.com/office/officeart/2008/layout/VerticalCurvedList"/>
    <dgm:cxn modelId="{781B1465-9B46-4B91-816A-C6E5656F57AB}" type="presOf" srcId="{4119ADD2-B449-49C0-B962-05405469B540}" destId="{CF781EFE-8D55-44C4-9461-762491BDCE1C}" srcOrd="0" destOrd="0" presId="urn:microsoft.com/office/officeart/2008/layout/VerticalCurvedList"/>
    <dgm:cxn modelId="{4CBAEE18-ED29-4243-AAB9-DCCDCF29A115}" type="presOf" srcId="{D6001488-6511-42E9-AC9F-183F62D41987}" destId="{F495832D-8089-480E-AF2A-D0FF09A18013}" srcOrd="0" destOrd="0" presId="urn:microsoft.com/office/officeart/2008/layout/VerticalCurvedList"/>
    <dgm:cxn modelId="{59780186-EC76-4BCD-993E-0406053C032F}" srcId="{56F34BF3-9056-4F6E-B2D6-0BDC4EC9CDF3}" destId="{4119ADD2-B449-49C0-B962-05405469B540}" srcOrd="5" destOrd="0" parTransId="{244F8E64-D1DD-487F-881E-0EAB016CD7D2}" sibTransId="{5A232678-DB1D-40A4-B34F-1D75D6E169D3}"/>
    <dgm:cxn modelId="{F8B83A3C-133D-4B19-8370-35C44BBD7A6D}" srcId="{56F34BF3-9056-4F6E-B2D6-0BDC4EC9CDF3}" destId="{6AD14D8A-8EA8-492A-814C-6B6267724DF0}" srcOrd="1" destOrd="0" parTransId="{D4677534-F0FE-40C0-8CED-DBDAC1C596D6}" sibTransId="{5B2D9E78-3AFE-4441-91DF-28CABEBD9906}"/>
    <dgm:cxn modelId="{0B5C19E7-83FB-4B00-B8CE-FFD37DE7D526}" type="presOf" srcId="{158DD2CE-6839-4257-B521-AF4733F99FBC}" destId="{C8C37708-4938-42A0-8E3E-6BA46F247B20}" srcOrd="0" destOrd="0" presId="urn:microsoft.com/office/officeart/2008/layout/VerticalCurvedList"/>
    <dgm:cxn modelId="{6B6E0346-8C73-4674-A886-60CCAEDE51A3}" type="presOf" srcId="{56F34BF3-9056-4F6E-B2D6-0BDC4EC9CDF3}" destId="{0F068039-25C4-4846-92EA-2F495696172A}" srcOrd="0" destOrd="0" presId="urn:microsoft.com/office/officeart/2008/layout/VerticalCurvedList"/>
    <dgm:cxn modelId="{6A352999-396A-45C5-BE96-E8D8271BB87A}" srcId="{56F34BF3-9056-4F6E-B2D6-0BDC4EC9CDF3}" destId="{35BB38BF-9B31-4D25-B650-28A5FC69489C}" srcOrd="3" destOrd="0" parTransId="{25C80A4F-8B6C-4756-B113-353583B3FA58}" sibTransId="{14C0ECD2-35E4-4D5E-B019-85E0BCAC56D6}"/>
    <dgm:cxn modelId="{57C0180D-F710-4FB7-9327-E45B555AC9D5}" type="presOf" srcId="{6AD14D8A-8EA8-492A-814C-6B6267724DF0}" destId="{28E57A56-555F-416B-AC51-6C550B734FA0}" srcOrd="0" destOrd="0" presId="urn:microsoft.com/office/officeart/2008/layout/VerticalCurvedList"/>
    <dgm:cxn modelId="{BD549913-653E-4893-BA8B-9D68DBCB7537}" srcId="{56F34BF3-9056-4F6E-B2D6-0BDC4EC9CDF3}" destId="{158DD2CE-6839-4257-B521-AF4733F99FBC}" srcOrd="6" destOrd="0" parTransId="{7852B874-3DF2-4984-A09B-4EF1CEFC7599}" sibTransId="{9D65626D-EC07-4A4E-BCFC-57CE5D292EC5}"/>
    <dgm:cxn modelId="{0CDF31A9-95EE-4562-A053-66215F140567}" type="presParOf" srcId="{0F068039-25C4-4846-92EA-2F495696172A}" destId="{F3D231BB-7E4A-4D08-8B80-E687140FD2CA}" srcOrd="0" destOrd="0" presId="urn:microsoft.com/office/officeart/2008/layout/VerticalCurvedList"/>
    <dgm:cxn modelId="{D852A46B-3FB3-4D1E-8036-0117980874EF}" type="presParOf" srcId="{F3D231BB-7E4A-4D08-8B80-E687140FD2CA}" destId="{128D4662-2B6E-4A91-A09C-3D6B1BE6A6C6}" srcOrd="0" destOrd="0" presId="urn:microsoft.com/office/officeart/2008/layout/VerticalCurvedList"/>
    <dgm:cxn modelId="{449C0DDA-3305-4F6A-B213-4A887B259C03}" type="presParOf" srcId="{128D4662-2B6E-4A91-A09C-3D6B1BE6A6C6}" destId="{9CD09CC4-195A-4745-8B29-A351CE9C2302}" srcOrd="0" destOrd="0" presId="urn:microsoft.com/office/officeart/2008/layout/VerticalCurvedList"/>
    <dgm:cxn modelId="{393EC14A-404E-4400-B30C-CCE6EBD782D2}" type="presParOf" srcId="{128D4662-2B6E-4A91-A09C-3D6B1BE6A6C6}" destId="{68CAD276-CE3A-48E1-8E44-25E483BDED7A}" srcOrd="1" destOrd="0" presId="urn:microsoft.com/office/officeart/2008/layout/VerticalCurvedList"/>
    <dgm:cxn modelId="{CC2E5695-4986-4173-9E74-9EB6FE369C94}" type="presParOf" srcId="{128D4662-2B6E-4A91-A09C-3D6B1BE6A6C6}" destId="{E3D530C4-3A47-4B77-A882-CABCAFFB9F43}" srcOrd="2" destOrd="0" presId="urn:microsoft.com/office/officeart/2008/layout/VerticalCurvedList"/>
    <dgm:cxn modelId="{E9525992-2C54-444C-AD9C-307B0B5CF6C2}" type="presParOf" srcId="{128D4662-2B6E-4A91-A09C-3D6B1BE6A6C6}" destId="{6C1C72BD-3A0E-4EDE-9ED4-6D87EE9A4657}" srcOrd="3" destOrd="0" presId="urn:microsoft.com/office/officeart/2008/layout/VerticalCurvedList"/>
    <dgm:cxn modelId="{063D5896-8CD7-4761-9C12-538FCA397193}" type="presParOf" srcId="{F3D231BB-7E4A-4D08-8B80-E687140FD2CA}" destId="{A8CCDC2F-7DC4-481E-BC22-77752C334BE7}" srcOrd="1" destOrd="0" presId="urn:microsoft.com/office/officeart/2008/layout/VerticalCurvedList"/>
    <dgm:cxn modelId="{D8F75233-F595-4224-B55B-430959D17002}" type="presParOf" srcId="{F3D231BB-7E4A-4D08-8B80-E687140FD2CA}" destId="{64CEF4FF-CF11-4D05-BFE1-29716AA2DCA6}" srcOrd="2" destOrd="0" presId="urn:microsoft.com/office/officeart/2008/layout/VerticalCurvedList"/>
    <dgm:cxn modelId="{6CD4A6D1-9003-4201-A039-AD3E62FA09D7}" type="presParOf" srcId="{64CEF4FF-CF11-4D05-BFE1-29716AA2DCA6}" destId="{AD728D7C-1C87-4614-91B4-14EAF090FC6E}" srcOrd="0" destOrd="0" presId="urn:microsoft.com/office/officeart/2008/layout/VerticalCurvedList"/>
    <dgm:cxn modelId="{0FCA9B16-F43F-43F5-A8AC-D0973A958BE5}" type="presParOf" srcId="{F3D231BB-7E4A-4D08-8B80-E687140FD2CA}" destId="{28E57A56-555F-416B-AC51-6C550B734FA0}" srcOrd="3" destOrd="0" presId="urn:microsoft.com/office/officeart/2008/layout/VerticalCurvedList"/>
    <dgm:cxn modelId="{244CB07C-B210-42D6-BD93-91EF83F53C26}" type="presParOf" srcId="{F3D231BB-7E4A-4D08-8B80-E687140FD2CA}" destId="{222908C1-47C4-4A6C-B7D1-BD414E283C0D}" srcOrd="4" destOrd="0" presId="urn:microsoft.com/office/officeart/2008/layout/VerticalCurvedList"/>
    <dgm:cxn modelId="{D31139E8-BBAB-45FD-993C-DF5476E71682}" type="presParOf" srcId="{222908C1-47C4-4A6C-B7D1-BD414E283C0D}" destId="{FB8A8512-2F99-40CF-B4A9-D385C95F35B1}" srcOrd="0" destOrd="0" presId="urn:microsoft.com/office/officeart/2008/layout/VerticalCurvedList"/>
    <dgm:cxn modelId="{FE762C82-0D79-4E05-836E-C9296812B5F1}" type="presParOf" srcId="{F3D231BB-7E4A-4D08-8B80-E687140FD2CA}" destId="{F495832D-8089-480E-AF2A-D0FF09A18013}" srcOrd="5" destOrd="0" presId="urn:microsoft.com/office/officeart/2008/layout/VerticalCurvedList"/>
    <dgm:cxn modelId="{14AF9BF9-631B-408B-9444-5CDBA8D2C395}" type="presParOf" srcId="{F3D231BB-7E4A-4D08-8B80-E687140FD2CA}" destId="{9BB5F96C-E8F6-432A-933A-9ECD3E34AC2B}" srcOrd="6" destOrd="0" presId="urn:microsoft.com/office/officeart/2008/layout/VerticalCurvedList"/>
    <dgm:cxn modelId="{18712AA6-44A9-498F-860C-DCB648F0837E}" type="presParOf" srcId="{9BB5F96C-E8F6-432A-933A-9ECD3E34AC2B}" destId="{B8F2AA37-83B4-4CFD-99C7-686CE1F11DE7}" srcOrd="0" destOrd="0" presId="urn:microsoft.com/office/officeart/2008/layout/VerticalCurvedList"/>
    <dgm:cxn modelId="{418D4154-44D6-496E-B94D-91E1E777B0B6}" type="presParOf" srcId="{F3D231BB-7E4A-4D08-8B80-E687140FD2CA}" destId="{DBF88F00-BD63-461C-933A-70E412831247}" srcOrd="7" destOrd="0" presId="urn:microsoft.com/office/officeart/2008/layout/VerticalCurvedList"/>
    <dgm:cxn modelId="{E660FE53-9DFA-4884-A299-624769DCE011}" type="presParOf" srcId="{F3D231BB-7E4A-4D08-8B80-E687140FD2CA}" destId="{8F50ABA5-98FA-442C-9422-130F7992266E}" srcOrd="8" destOrd="0" presId="urn:microsoft.com/office/officeart/2008/layout/VerticalCurvedList"/>
    <dgm:cxn modelId="{F18EBEBC-0054-4A3E-95EF-F96F2B0E3FFC}" type="presParOf" srcId="{8F50ABA5-98FA-442C-9422-130F7992266E}" destId="{7D8FCD9B-A986-4EA7-8F67-653186DC7762}" srcOrd="0" destOrd="0" presId="urn:microsoft.com/office/officeart/2008/layout/VerticalCurvedList"/>
    <dgm:cxn modelId="{51AF587E-B520-461F-9039-851A74F8D3B2}" type="presParOf" srcId="{F3D231BB-7E4A-4D08-8B80-E687140FD2CA}" destId="{CB7EF752-7B51-460A-8ECD-88E120931209}" srcOrd="9" destOrd="0" presId="urn:microsoft.com/office/officeart/2008/layout/VerticalCurvedList"/>
    <dgm:cxn modelId="{DE907EE6-D732-41E4-A5AE-93D3870834D0}" type="presParOf" srcId="{F3D231BB-7E4A-4D08-8B80-E687140FD2CA}" destId="{883AEC25-070E-48F7-8E09-85190BFDE566}" srcOrd="10" destOrd="0" presId="urn:microsoft.com/office/officeart/2008/layout/VerticalCurvedList"/>
    <dgm:cxn modelId="{84E6BAE0-79D7-41A4-B086-16F0890AC828}" type="presParOf" srcId="{883AEC25-070E-48F7-8E09-85190BFDE566}" destId="{76790A21-4983-43BD-8D9F-5544DEF0ADE1}" srcOrd="0" destOrd="0" presId="urn:microsoft.com/office/officeart/2008/layout/VerticalCurvedList"/>
    <dgm:cxn modelId="{6A37EC53-591C-4A6E-807E-468A030CF0C3}" type="presParOf" srcId="{F3D231BB-7E4A-4D08-8B80-E687140FD2CA}" destId="{CF781EFE-8D55-44C4-9461-762491BDCE1C}" srcOrd="11" destOrd="0" presId="urn:microsoft.com/office/officeart/2008/layout/VerticalCurvedList"/>
    <dgm:cxn modelId="{8CEADCAF-1B10-412E-8641-219FEC6723C2}" type="presParOf" srcId="{F3D231BB-7E4A-4D08-8B80-E687140FD2CA}" destId="{3AC05A0B-7711-4B4F-9C31-D1681D0C8CC3}" srcOrd="12" destOrd="0" presId="urn:microsoft.com/office/officeart/2008/layout/VerticalCurvedList"/>
    <dgm:cxn modelId="{9211BC9B-21F3-4A0C-BC7C-D91026EAAC90}" type="presParOf" srcId="{3AC05A0B-7711-4B4F-9C31-D1681D0C8CC3}" destId="{1C2466A7-26F2-43D5-ACC3-2D61E088B8E1}" srcOrd="0" destOrd="0" presId="urn:microsoft.com/office/officeart/2008/layout/VerticalCurvedList"/>
    <dgm:cxn modelId="{918DA53D-3F6B-4BA9-BC34-58A596F42934}" type="presParOf" srcId="{F3D231BB-7E4A-4D08-8B80-E687140FD2CA}" destId="{C8C37708-4938-42A0-8E3E-6BA46F247B20}" srcOrd="13" destOrd="0" presId="urn:microsoft.com/office/officeart/2008/layout/VerticalCurvedList"/>
    <dgm:cxn modelId="{A7245378-E360-4D41-97AA-C4C971C45430}" type="presParOf" srcId="{F3D231BB-7E4A-4D08-8B80-E687140FD2CA}" destId="{374B33EF-81E2-4558-AC83-00E12220750D}" srcOrd="14" destOrd="0" presId="urn:microsoft.com/office/officeart/2008/layout/VerticalCurvedList"/>
    <dgm:cxn modelId="{36A34DDB-3210-426F-9A71-3817D6B3A760}" type="presParOf" srcId="{374B33EF-81E2-4558-AC83-00E12220750D}" destId="{EF4999D3-099D-4D85-9FE7-84BF477596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4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0BD97-5D35-4A96-A8BF-786E1DD7BA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94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5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5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1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6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10562" y="3465036"/>
            <a:ext cx="10846576" cy="1277273"/>
            <a:chOff x="1172584" y="1381459"/>
            <a:chExt cx="6779110" cy="1064394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77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346" y="1665285"/>
            <a:ext cx="10843709" cy="2078378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521434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6497" y="671278"/>
            <a:ext cx="2685109" cy="6680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1582" y="1019826"/>
            <a:ext cx="8812667" cy="60285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7350510" y="3372349"/>
            <a:ext cx="6576185" cy="1277274"/>
            <a:chOff x="1815339" y="1443976"/>
            <a:chExt cx="5480154" cy="798296"/>
          </a:xfrm>
        </p:grpSpPr>
        <p:sp>
          <p:nvSpPr>
            <p:cNvPr id="12" name="TextBox 11"/>
            <p:cNvSpPr txBox="1"/>
            <p:nvPr/>
          </p:nvSpPr>
          <p:spPr>
            <a:xfrm>
              <a:off x="4097272" y="1443976"/>
              <a:ext cx="976763" cy="79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7676406" y="1025612"/>
            <a:ext cx="6177600" cy="6178379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99575" y="2609747"/>
            <a:ext cx="6623221" cy="1383958"/>
          </a:xfrm>
        </p:spPr>
        <p:txBody>
          <a:bodyPr anchor="t">
            <a:noAutofit/>
          </a:bodyPr>
          <a:lstStyle>
            <a:lvl1pPr>
              <a:defRPr sz="5700">
                <a:solidFill>
                  <a:srgbClr val="D3EAFF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9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899573" y="4942704"/>
            <a:ext cx="6544138" cy="1166479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Bef>
                <a:spcPts val="720"/>
              </a:spcBef>
              <a:defRPr sz="21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>
                <a:effectLst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899573" y="889688"/>
            <a:ext cx="6623274" cy="464768"/>
          </a:xfrm>
        </p:spPr>
        <p:txBody>
          <a:bodyPr>
            <a:normAutofit/>
          </a:bodyPr>
          <a:lstStyle>
            <a:lvl1pPr marL="0" marR="0" indent="0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1">
                <a:solidFill>
                  <a:srgbClr val="D3EA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Введите текст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4387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76134" y="3465095"/>
            <a:ext cx="10846576" cy="1277273"/>
            <a:chOff x="1172584" y="1381459"/>
            <a:chExt cx="6779110" cy="1064394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065" y="1445829"/>
            <a:ext cx="12407541" cy="2292859"/>
          </a:xfrm>
        </p:spPr>
        <p:txBody>
          <a:bodyPr anchor="b"/>
          <a:lstStyle>
            <a:lvl1pPr algn="ctr">
              <a:defRPr sz="77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798" y="4520780"/>
            <a:ext cx="12375595" cy="1800224"/>
          </a:xfrm>
        </p:spPr>
        <p:txBody>
          <a:bodyPr anchor="t"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97280" y="2688336"/>
            <a:ext cx="6086246" cy="46524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432242" y="2688336"/>
            <a:ext cx="6086246" cy="46524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496" y="2688336"/>
            <a:ext cx="5507914" cy="790042"/>
          </a:xfrm>
        </p:spPr>
        <p:txBody>
          <a:bodyPr anchor="b"/>
          <a:lstStyle>
            <a:lvl1pPr marL="0" indent="0" algn="ctr">
              <a:buNone/>
              <a:defRPr sz="3400" b="0">
                <a:solidFill>
                  <a:schemeClr val="tx2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1581" y="3537114"/>
            <a:ext cx="6086246" cy="38075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3690" y="2688336"/>
            <a:ext cx="5515661" cy="790042"/>
          </a:xfrm>
        </p:spPr>
        <p:txBody>
          <a:bodyPr anchor="b"/>
          <a:lstStyle>
            <a:lvl1pPr marL="0" indent="0" algn="ctr">
              <a:buNone/>
              <a:defRPr sz="3400" b="0">
                <a:solidFill>
                  <a:schemeClr val="tx2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3533241"/>
            <a:ext cx="6079565" cy="38075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327" y="2013835"/>
            <a:ext cx="5475973" cy="2264305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03" y="671278"/>
            <a:ext cx="6586667" cy="6680118"/>
          </a:xfrm>
        </p:spPr>
        <p:txBody>
          <a:bodyPr anchor="ctr"/>
          <a:lstStyle>
            <a:lvl1pPr>
              <a:defRPr sz="34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3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5327" y="4324575"/>
            <a:ext cx="5458760" cy="302074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370" y="5602582"/>
            <a:ext cx="12427234" cy="773675"/>
          </a:xfrm>
        </p:spPr>
        <p:txBody>
          <a:bodyPr anchor="b"/>
          <a:lstStyle>
            <a:lvl1pPr algn="ctr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3494067" y="800358"/>
            <a:ext cx="7635450" cy="431761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583" y="6389167"/>
            <a:ext cx="12410022" cy="965834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1585" y="684187"/>
            <a:ext cx="12410021" cy="12651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796" y="2698017"/>
            <a:ext cx="12392808" cy="4653378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605" y="739373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39373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22822" y="739373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lvl1pPr algn="ctr" defTabSz="1306220" rtl="0" eaLnBrk="1" latinLnBrk="0" hangingPunct="1">
        <a:spcBef>
          <a:spcPct val="0"/>
        </a:spcBef>
        <a:buNone/>
        <a:defRPr sz="77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22488" indent="-522488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3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110287" indent="-522488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3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632776" indent="-522488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155264" indent="-457177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612441" indent="-457177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069618" indent="-391866" algn="l" defTabSz="1306220" rtl="0" eaLnBrk="1" latinLnBrk="0" hangingPunct="1">
        <a:spcBef>
          <a:spcPts val="571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795" indent="-391866" algn="l" defTabSz="1306220" rtl="0" eaLnBrk="1" latinLnBrk="0" hangingPunct="1">
        <a:spcBef>
          <a:spcPts val="571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983972" indent="-391866" algn="l" defTabSz="1306220" rtl="0" eaLnBrk="1" latinLnBrk="0" hangingPunct="1">
        <a:spcBef>
          <a:spcPts val="571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391866" algn="l" defTabSz="1306220" rtl="0" eaLnBrk="1" latinLnBrk="0" hangingPunct="1">
        <a:spcBef>
          <a:spcPts val="571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0"/>
          <p:cNvSpPr/>
          <p:nvPr/>
        </p:nvSpPr>
        <p:spPr>
          <a:xfrm>
            <a:off x="-15125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10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17" name="Заголовок"/>
          <p:cNvSpPr>
            <a:spLocks noGrp="1"/>
          </p:cNvSpPr>
          <p:nvPr>
            <p:ph type="title"/>
          </p:nvPr>
        </p:nvSpPr>
        <p:spPr>
          <a:xfrm>
            <a:off x="820492" y="1438326"/>
            <a:ext cx="6623221" cy="3060521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0070C0"/>
                </a:solidFill>
              </a:rPr>
              <a:t>Создание Подросткового центра «ЛегендариУМ»</a:t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Межрегиональная Общественная Организация Гуманитарной Помощи «Русский мир» Мариуполь.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cxnSp>
        <p:nvCxnSpPr>
          <p:cNvPr id="25" name="Линия  1"/>
          <p:cNvCxnSpPr/>
          <p:nvPr/>
        </p:nvCxnSpPr>
        <p:spPr>
          <a:xfrm>
            <a:off x="1017479" y="4498848"/>
            <a:ext cx="13666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Круг  1"/>
          <p:cNvSpPr/>
          <p:nvPr/>
        </p:nvSpPr>
        <p:spPr>
          <a:xfrm>
            <a:off x="7891011" y="935144"/>
            <a:ext cx="6116557" cy="611712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 sz="21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0489" y="873885"/>
            <a:ext cx="6177600" cy="617837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2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5" y="864157"/>
            <a:ext cx="8681918" cy="69437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ru-RU" sz="4400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Результат и</a:t>
            </a:r>
            <a:r>
              <a:rPr lang="en-US" sz="4400" b="1" dirty="0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зменения </a:t>
            </a: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 </a:t>
            </a:r>
            <a:r>
              <a:rPr lang="en-US" sz="4400" b="1" dirty="0" err="1" smtClean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подростков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2037994" y="2252783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6" name="Text 4"/>
          <p:cNvSpPr/>
          <p:nvPr/>
        </p:nvSpPr>
        <p:spPr>
          <a:xfrm>
            <a:off x="2191227" y="2294453"/>
            <a:ext cx="193358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2760108" y="2252782"/>
            <a:ext cx="2777490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Самопознание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2760108" y="2733200"/>
            <a:ext cx="4444008" cy="1333024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Подростки глубже поймут свои сильные и слабые стороны, раскроют свои таланты и способности, определят свои интересы и предпочтения.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426287" y="2252783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0" name="Text 8"/>
          <p:cNvSpPr/>
          <p:nvPr/>
        </p:nvSpPr>
        <p:spPr>
          <a:xfrm>
            <a:off x="7579519" y="2294453"/>
            <a:ext cx="193358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8148401" y="2252782"/>
            <a:ext cx="3374827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Расширение кругозора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8148399" y="2733200"/>
            <a:ext cx="4444008" cy="1666280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Проект откроет им двери в мир знаний, предоставив информацию о различных областях, возможностях для образования, развития и будущей карьеры.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2037994" y="4871563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4" name="Text 12"/>
          <p:cNvSpPr/>
          <p:nvPr/>
        </p:nvSpPr>
        <p:spPr>
          <a:xfrm>
            <a:off x="2191227" y="4913233"/>
            <a:ext cx="193358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2760108" y="4871562"/>
            <a:ext cx="4444008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Развитие социальных навыков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2760108" y="5433920"/>
            <a:ext cx="4444008" cy="1666280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Они научатся эффективной коммуникации, работе в команде, построению отношений и конструктивному разрешению конфликтов.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7426287" y="4871563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8" name="Text 16"/>
          <p:cNvSpPr/>
          <p:nvPr/>
        </p:nvSpPr>
        <p:spPr>
          <a:xfrm>
            <a:off x="7579519" y="4913233"/>
            <a:ext cx="193358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4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8148399" y="4871561"/>
            <a:ext cx="3424118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Здоровый образ жизни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8148399" y="5351978"/>
            <a:ext cx="4444008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Проект привьет им понимание важности физической активности, правильного питания и отказа от вредных привычек.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5" y="829390"/>
            <a:ext cx="8907422" cy="69437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Задачи Подросткового Центра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2037993" y="1968103"/>
            <a:ext cx="5166122" cy="2938224"/>
          </a:xfrm>
          <a:prstGeom prst="roundRect">
            <a:avLst>
              <a:gd name="adj" fmla="val 4537"/>
            </a:avLst>
          </a:prstGeom>
          <a:solidFill>
            <a:srgbClr val="E1DBD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4" y="2190274"/>
            <a:ext cx="3843099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Организационные задачи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2260164" y="2670692"/>
            <a:ext cx="4721781" cy="1666280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Создание инфраструктуры центра, формирование команды специалистов, разработка программ и мероприятий, привлечение финансирования, информирование общественности.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7426285" y="1968103"/>
            <a:ext cx="5166122" cy="2938224"/>
          </a:xfrm>
          <a:prstGeom prst="roundRect">
            <a:avLst>
              <a:gd name="adj" fmla="val 4537"/>
            </a:avLst>
          </a:prstGeom>
          <a:solidFill>
            <a:srgbClr val="E1DBD0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7" y="2190275"/>
            <a:ext cx="4721781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Психолого-педагогические задачи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7648457" y="3017877"/>
            <a:ext cx="4721781" cy="1666280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Диагностика психологического состояния подростков, проведение консультаций, развитие социальных навыков, профилактика асоциального поведения, развитие творческих способностей.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2037993" y="5128499"/>
            <a:ext cx="5166122" cy="2503942"/>
          </a:xfrm>
          <a:prstGeom prst="roundRect">
            <a:avLst>
              <a:gd name="adj" fmla="val 5869"/>
            </a:avLst>
          </a:prstGeom>
          <a:solidFill>
            <a:srgbClr val="E1DBD0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4" y="5350669"/>
            <a:ext cx="4721781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Социально-педагогические задачи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2260164" y="6178272"/>
            <a:ext cx="4721781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Формирование активной жизненной позиции, развитие лидерских качеств, профориентация </a:t>
            </a:r>
            <a:r>
              <a:rPr lang="ru-RU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подростков</a:t>
            </a:r>
            <a:r>
              <a:rPr lang="ru-RU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досуг и приятное времяпровождение молодежи.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7426285" y="5128499"/>
            <a:ext cx="5166122" cy="2503942"/>
          </a:xfrm>
          <a:prstGeom prst="roundRect">
            <a:avLst>
              <a:gd name="adj" fmla="val 5869"/>
            </a:avLst>
          </a:prstGeom>
          <a:solidFill>
            <a:srgbClr val="E1DBD0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7" y="5350669"/>
            <a:ext cx="4721781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Физкультурно-оздоровительные задачи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7648457" y="6178272"/>
            <a:ext cx="4721781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Приобщение подростков к спорту и здоровому образу жизни, пропаганда здорового образа жизни.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94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549844" y="552807"/>
            <a:ext cx="9530715" cy="125396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4937"/>
              </a:lnSpc>
            </a:pPr>
            <a:r>
              <a:rPr lang="en-US" sz="4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Принципы работы Подросткового Центра</a:t>
            </a:r>
            <a:endParaRPr lang="en-US" sz="4000" dirty="0"/>
          </a:p>
        </p:txBody>
      </p:sp>
      <p:sp>
        <p:nvSpPr>
          <p:cNvPr id="5" name="Shape 3"/>
          <p:cNvSpPr/>
          <p:nvPr/>
        </p:nvSpPr>
        <p:spPr>
          <a:xfrm>
            <a:off x="2549843" y="2433638"/>
            <a:ext cx="451366" cy="451366"/>
          </a:xfrm>
          <a:prstGeom prst="roundRect">
            <a:avLst>
              <a:gd name="adj" fmla="val 26672"/>
            </a:avLst>
          </a:prstGeom>
          <a:solidFill>
            <a:srgbClr val="E1DBD0"/>
          </a:solidFill>
          <a:ln/>
        </p:spPr>
      </p:sp>
      <p:sp>
        <p:nvSpPr>
          <p:cNvPr id="6" name="Text 4"/>
          <p:cNvSpPr/>
          <p:nvPr/>
        </p:nvSpPr>
        <p:spPr>
          <a:xfrm>
            <a:off x="2688194" y="2508766"/>
            <a:ext cx="174546" cy="300990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370"/>
              </a:lnSpc>
            </a:pPr>
            <a:r>
              <a:rPr lang="en-US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201829" y="2433639"/>
            <a:ext cx="2391133" cy="62698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468"/>
              </a:lnSpc>
            </a:pPr>
            <a:r>
              <a:rPr lang="en-US" sz="2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Участие молодежи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3201829" y="3180994"/>
            <a:ext cx="2391133" cy="1504355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370"/>
              </a:lnSpc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Подростки должны активно участвовать в планировании и осуществлении программы.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93581" y="2433638"/>
            <a:ext cx="451366" cy="451366"/>
          </a:xfrm>
          <a:prstGeom prst="roundRect">
            <a:avLst>
              <a:gd name="adj" fmla="val 26672"/>
            </a:avLst>
          </a:prstGeom>
          <a:solidFill>
            <a:srgbClr val="E1DBD0"/>
          </a:solidFill>
          <a:ln/>
        </p:spPr>
      </p:sp>
      <p:sp>
        <p:nvSpPr>
          <p:cNvPr id="10" name="Text 8"/>
          <p:cNvSpPr/>
          <p:nvPr/>
        </p:nvSpPr>
        <p:spPr>
          <a:xfrm>
            <a:off x="5931933" y="2508766"/>
            <a:ext cx="174546" cy="300990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370"/>
              </a:lnSpc>
            </a:pPr>
            <a:r>
              <a:rPr lang="en-US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445568" y="2433639"/>
            <a:ext cx="2391133" cy="940475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468"/>
              </a:lnSpc>
            </a:pPr>
            <a:r>
              <a:rPr lang="en-US" sz="2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Создание безопасной среды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445568" y="3494485"/>
            <a:ext cx="2391133" cy="2106097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370"/>
              </a:lnSpc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Все сотрудники и участники должны придерживаться правил поведения, гарантирующих безопасность и уважение.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9037320" y="2433638"/>
            <a:ext cx="451366" cy="451366"/>
          </a:xfrm>
          <a:prstGeom prst="roundRect">
            <a:avLst>
              <a:gd name="adj" fmla="val 26672"/>
            </a:avLst>
          </a:prstGeom>
          <a:solidFill>
            <a:srgbClr val="E1DBD0"/>
          </a:solidFill>
          <a:ln/>
        </p:spPr>
      </p:sp>
      <p:sp>
        <p:nvSpPr>
          <p:cNvPr id="14" name="Text 12"/>
          <p:cNvSpPr/>
          <p:nvPr/>
        </p:nvSpPr>
        <p:spPr>
          <a:xfrm>
            <a:off x="9175671" y="2508766"/>
            <a:ext cx="174546" cy="300990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370"/>
              </a:lnSpc>
            </a:pPr>
            <a:r>
              <a:rPr lang="en-US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9689306" y="2433639"/>
            <a:ext cx="2391133" cy="31349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468"/>
              </a:lnSpc>
            </a:pPr>
            <a:r>
              <a:rPr lang="en-US" sz="2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Инклюзивность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9689306" y="2867501"/>
            <a:ext cx="2391133" cy="180522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370"/>
              </a:lnSpc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Программа должна быть доступна для всех подростков независимо от их происхождения, способностей или убеждений.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549843" y="6026825"/>
            <a:ext cx="451366" cy="451366"/>
          </a:xfrm>
          <a:prstGeom prst="roundRect">
            <a:avLst>
              <a:gd name="adj" fmla="val 26672"/>
            </a:avLst>
          </a:prstGeom>
          <a:solidFill>
            <a:srgbClr val="E1DBD0"/>
          </a:solidFill>
          <a:ln/>
        </p:spPr>
      </p:sp>
      <p:sp>
        <p:nvSpPr>
          <p:cNvPr id="18" name="Text 16"/>
          <p:cNvSpPr/>
          <p:nvPr/>
        </p:nvSpPr>
        <p:spPr>
          <a:xfrm>
            <a:off x="2688194" y="6101954"/>
            <a:ext cx="174546" cy="300990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370"/>
              </a:lnSpc>
            </a:pPr>
            <a:r>
              <a:rPr lang="en-US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4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3201829" y="6026826"/>
            <a:ext cx="4013122" cy="62698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468"/>
              </a:lnSpc>
            </a:pPr>
            <a:r>
              <a:rPr lang="en-US" sz="2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Совместная работа с сообществом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3201829" y="6774180"/>
            <a:ext cx="4013122" cy="902614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370"/>
              </a:lnSpc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Центр должен сотрудничать с другими организациями и учреждениями для обеспечения поддержки подростков.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415570" y="6026825"/>
            <a:ext cx="451366" cy="451366"/>
          </a:xfrm>
          <a:prstGeom prst="roundRect">
            <a:avLst>
              <a:gd name="adj" fmla="val 26672"/>
            </a:avLst>
          </a:prstGeom>
          <a:solidFill>
            <a:srgbClr val="E1DBD0"/>
          </a:solidFill>
          <a:ln/>
        </p:spPr>
      </p:sp>
      <p:sp>
        <p:nvSpPr>
          <p:cNvPr id="22" name="Text 20"/>
          <p:cNvSpPr/>
          <p:nvPr/>
        </p:nvSpPr>
        <p:spPr>
          <a:xfrm>
            <a:off x="7553921" y="6101954"/>
            <a:ext cx="174546" cy="300990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370"/>
              </a:lnSpc>
            </a:pPr>
            <a:r>
              <a:rPr lang="en-US" sz="2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5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8067556" y="6026825"/>
            <a:ext cx="3445550" cy="31349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468"/>
              </a:lnSpc>
            </a:pPr>
            <a:r>
              <a:rPr lang="en-US" sz="2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Оценивание и улучшение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8067557" y="6460689"/>
            <a:ext cx="4013122" cy="1203484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370"/>
              </a:lnSpc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Программа должна регулярно оцениваться для обеспечения ее эффективности и постоянного улучшения.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50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13964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1918073" y="392822"/>
            <a:ext cx="9440822" cy="69437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Партнерство и финансирование</a:t>
            </a:r>
            <a:endParaRPr lang="en-US" sz="4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567" y="136664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38584" y="2114259"/>
            <a:ext cx="2777490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Партнерство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138584" y="2601800"/>
            <a:ext cx="5110520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Сотрудничество с местными школами</a:t>
            </a:r>
            <a:r>
              <a:rPr lang="en-US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ru-RU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поликлиникой,</a:t>
            </a:r>
            <a:r>
              <a:rPr lang="en-US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общественными организациями и спонсорами для получения ресурсов и поддержки.</a:t>
            </a:r>
            <a:endParaRPr lang="en-US" sz="1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412" y="136664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92956" y="2246159"/>
            <a:ext cx="2777490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Финансирование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6492956" y="2686182"/>
            <a:ext cx="5110638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Поиск финансирования через </a:t>
            </a:r>
            <a:r>
              <a:rPr lang="ru-RU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гранты,</a:t>
            </a:r>
            <a:r>
              <a:rPr lang="ru-RU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программы, </a:t>
            </a:r>
            <a:r>
              <a:rPr lang="en-US" sz="170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пожертвования, </a:t>
            </a: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 также краудфандинговые компании.</a:t>
            </a:r>
            <a:endParaRPr lang="en-US" sz="17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80" y="4114800"/>
            <a:ext cx="7704944" cy="38160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839" y="4114800"/>
            <a:ext cx="3621887" cy="38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68906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1401485" y="257563"/>
            <a:ext cx="7161253" cy="69437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Ожидаемые результаты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1531749" y="1168736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6" name="Text 4"/>
          <p:cNvSpPr/>
          <p:nvPr/>
        </p:nvSpPr>
        <p:spPr>
          <a:xfrm>
            <a:off x="1685041" y="1252080"/>
            <a:ext cx="193358" cy="33325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624"/>
              </a:lnSpc>
            </a:pPr>
            <a:r>
              <a:rPr lang="en-US" sz="2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2191227" y="1263885"/>
            <a:ext cx="2966680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Чувство сообщества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2250912" y="1763387"/>
            <a:ext cx="4444008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Подростки, которые чувствуют себя частью сообщества и имеют положительное самовосприятие.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6866567" y="1264449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0" name="Text 8"/>
          <p:cNvSpPr/>
          <p:nvPr/>
        </p:nvSpPr>
        <p:spPr>
          <a:xfrm>
            <a:off x="7009916" y="1278379"/>
            <a:ext cx="193358" cy="33325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624"/>
              </a:lnSpc>
            </a:pPr>
            <a:r>
              <a:rPr lang="en-US" sz="2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676198" y="1264449"/>
            <a:ext cx="2777490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Развитие навыков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7315200" y="1889458"/>
            <a:ext cx="4444008" cy="1333024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Подростки, которые обладают социальными и эмоциональными навыками и способны решать проблемы.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1531749" y="2938103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4" name="Text 12"/>
          <p:cNvSpPr/>
          <p:nvPr/>
        </p:nvSpPr>
        <p:spPr>
          <a:xfrm>
            <a:off x="1638020" y="3016551"/>
            <a:ext cx="193358" cy="33325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624"/>
              </a:lnSpc>
            </a:pPr>
            <a:r>
              <a:rPr lang="en-US" sz="2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2250912" y="3059431"/>
            <a:ext cx="3900250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Вовлеченность в развитие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2298785" y="3565770"/>
            <a:ext cx="4444008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Подростки, которые вовлечены в конструктивные занятия и имеют возможности для личностного роста.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6866567" y="2960038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8" name="Text 16"/>
          <p:cNvSpPr/>
          <p:nvPr/>
        </p:nvSpPr>
        <p:spPr>
          <a:xfrm>
            <a:off x="7009916" y="3066396"/>
            <a:ext cx="193358" cy="33325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624"/>
              </a:lnSpc>
            </a:pPr>
            <a:r>
              <a:rPr lang="en-US" sz="2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4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7453245" y="2989449"/>
            <a:ext cx="4444008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Снижение проблемного поведения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7279907" y="3683822"/>
            <a:ext cx="4444008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Снижение проблемного поведения и антисоциальной деятельности среди подростков.</a:t>
            </a:r>
            <a:endParaRPr lang="en-US" sz="17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399" y="5078187"/>
            <a:ext cx="4555840" cy="29554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274" y="5078187"/>
            <a:ext cx="5771310" cy="29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67094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67094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094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18793" y="285911"/>
            <a:ext cx="9475470" cy="124777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4913"/>
              </a:lnSpc>
            </a:pPr>
            <a:r>
              <a:rPr lang="ru-RU" sz="4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Программа развития</a:t>
            </a:r>
          </a:p>
          <a:p>
            <a:pPr>
              <a:lnSpc>
                <a:spcPts val="4913"/>
              </a:lnSpc>
            </a:pPr>
            <a:r>
              <a:rPr lang="en-US" sz="4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Подросткового Центра</a:t>
            </a:r>
            <a:endParaRPr lang="en-US" sz="4000" dirty="0"/>
          </a:p>
        </p:txBody>
      </p:sp>
      <p:sp>
        <p:nvSpPr>
          <p:cNvPr id="14" name="Text 11"/>
          <p:cNvSpPr/>
          <p:nvPr/>
        </p:nvSpPr>
        <p:spPr>
          <a:xfrm>
            <a:off x="4618792" y="4622602"/>
            <a:ext cx="173712" cy="29944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358"/>
              </a:lnSpc>
            </a:pPr>
            <a:endParaRPr lang="en-US" sz="2400" dirty="0"/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281566903"/>
              </p:ext>
            </p:extLst>
          </p:nvPr>
        </p:nvGraphicFramePr>
        <p:xfrm>
          <a:off x="4350425" y="1941519"/>
          <a:ext cx="7397173" cy="596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34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89378" y="929165"/>
            <a:ext cx="7594045" cy="9991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3934"/>
              </a:lnSpc>
            </a:pPr>
            <a:r>
              <a:rPr lang="en-US" sz="31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Измерение успеха: Оценка результатов Подросткового центра</a:t>
            </a:r>
            <a:endParaRPr lang="en-US" sz="3100" dirty="0"/>
          </a:p>
        </p:txBody>
      </p:sp>
      <p:sp>
        <p:nvSpPr>
          <p:cNvPr id="6" name="Shape 3"/>
          <p:cNvSpPr/>
          <p:nvPr/>
        </p:nvSpPr>
        <p:spPr>
          <a:xfrm>
            <a:off x="1913217" y="2168129"/>
            <a:ext cx="31909" cy="4233148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2109015" y="2511744"/>
            <a:ext cx="559475" cy="31909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1749327" y="2347913"/>
            <a:ext cx="359688" cy="359688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1872556" y="2407802"/>
            <a:ext cx="113109" cy="23979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1888"/>
              </a:lnSpc>
            </a:pPr>
            <a:r>
              <a:rPr lang="en-US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2808446" y="2327910"/>
            <a:ext cx="1998346" cy="249674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1967"/>
              </a:lnSpc>
            </a:pPr>
            <a:r>
              <a:rPr lang="en-US" sz="16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Анкетирование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2808446" y="2673430"/>
            <a:ext cx="6474976" cy="71937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888"/>
              </a:lnSpc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Проведение начального опроса и последующих опросов среди подростков, посещающих центр, для оценки изменений в их психологическом состоянии, уровне суицидальных мыслей, зависимостях и социальной адаптации.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2109015" y="4055984"/>
            <a:ext cx="559475" cy="31909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1749327" y="3892153"/>
            <a:ext cx="359688" cy="359688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1856484" y="3952042"/>
            <a:ext cx="145374" cy="23979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1888"/>
              </a:lnSpc>
            </a:pPr>
            <a:r>
              <a:rPr lang="en-US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2808446" y="3872151"/>
            <a:ext cx="1998346" cy="249674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1967"/>
              </a:lnSpc>
            </a:pPr>
            <a:r>
              <a:rPr lang="en-US" sz="16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Наблюдение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2808446" y="4217670"/>
            <a:ext cx="6474976" cy="71937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888"/>
              </a:lnSpc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Систематическое наблюдение за поведением и эмоциональным состоянием подростков со стороны педагогов и специалистов центра для выявления позитивных изменений.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2109015" y="5600226"/>
            <a:ext cx="559475" cy="31909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1749327" y="5436394"/>
            <a:ext cx="359688" cy="359688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1856839" y="5496283"/>
            <a:ext cx="144542" cy="23979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1888"/>
              </a:lnSpc>
            </a:pPr>
            <a:r>
              <a:rPr lang="en-US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dirty="0"/>
          </a:p>
        </p:txBody>
      </p:sp>
      <p:sp>
        <p:nvSpPr>
          <p:cNvPr id="20" name="Text 17"/>
          <p:cNvSpPr/>
          <p:nvPr/>
        </p:nvSpPr>
        <p:spPr>
          <a:xfrm>
            <a:off x="2808447" y="5416391"/>
            <a:ext cx="2303502" cy="249674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1967"/>
              </a:lnSpc>
            </a:pPr>
            <a:r>
              <a:rPr lang="en-US" sz="16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Оценка деятельности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2808446" y="5761912"/>
            <a:ext cx="6474976" cy="479584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888"/>
              </a:lnSpc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Анализ статистических данных о посещаемости, участии в программах и проектах, а также обратной связи от подростков и их родителей.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1689378" y="6581062"/>
            <a:ext cx="7594045" cy="71937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888"/>
              </a:lnSpc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Используя эти методы, </a:t>
            </a:r>
            <a:r>
              <a:rPr lang="ru-RU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</a:t>
            </a: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одростковый центр сможет эффективно измерить достижение поставленных целей и оценить влияние своей работы на жизнь и благополучие подростков в Мариуполе.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362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>
                <a:solidFill>
                  <a:schemeClr val="tx1"/>
                </a:solidFill>
              </a:rPr>
              <a:t>Добро.Центр</a:t>
            </a:r>
            <a:r>
              <a:rPr lang="ru-RU" sz="6000" dirty="0" smtClean="0">
                <a:solidFill>
                  <a:schemeClr val="tx1"/>
                </a:solidFill>
              </a:rPr>
              <a:t> в Мариуполе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340" y="2416629"/>
            <a:ext cx="3760531" cy="49239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052" y="2302329"/>
            <a:ext cx="3678662" cy="5038271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63" y="209550"/>
            <a:ext cx="1496008" cy="85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0200" y="209550"/>
            <a:ext cx="1201337" cy="13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spcAft>
                <a:spcPts val="300"/>
              </a:spcAft>
            </a:pPr>
            <a:r>
              <a:rPr lang="ru-RU" sz="4800" b="1" dirty="0">
                <a:solidFill>
                  <a:srgbClr val="0070C0"/>
                </a:solidFill>
                <a:latin typeface="Trebuchet MS"/>
                <a:ea typeface="+mn-ea"/>
                <a:cs typeface="+mn-cs"/>
              </a:rPr>
              <a:t>МИРА И ДОБРА ВСЕМ!</a:t>
            </a:r>
            <a:endParaRPr lang="ru-RU" sz="4800" dirty="0">
              <a:solidFill>
                <a:srgbClr val="0070C0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4370" y="6666753"/>
            <a:ext cx="12410022" cy="965834"/>
          </a:xfrm>
        </p:spPr>
        <p:txBody>
          <a:bodyPr/>
          <a:lstStyle/>
          <a:p>
            <a:r>
              <a:rPr lang="ru-RU" sz="2400" dirty="0" smtClean="0"/>
              <a:t>Донецкая Народная Республика, город Мариуполь, ул. Киевская, 78. </a:t>
            </a:r>
          </a:p>
          <a:p>
            <a:r>
              <a:rPr lang="ru-RU" sz="1800" dirty="0" smtClean="0"/>
              <a:t>Коваленко Алла Александровна +79497142735 </a:t>
            </a:r>
            <a:r>
              <a:rPr lang="en-US" sz="1800" dirty="0" smtClean="0"/>
              <a:t>kamamak@mail.ru</a:t>
            </a:r>
            <a:endParaRPr lang="ru-RU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4027">
            <a:off x="3554394" y="952995"/>
            <a:ext cx="7483719" cy="407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7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-7621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897718"/>
            <a:ext cx="7477602" cy="95821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7545"/>
              </a:lnSpc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Целевая группа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636473" y="2628938"/>
            <a:ext cx="7871050" cy="99976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ru-RU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- Подростки и молодежь 11-18 лет </a:t>
            </a:r>
          </a:p>
          <a:p>
            <a:pPr>
              <a:lnSpc>
                <a:spcPts val="2624"/>
              </a:lnSpc>
            </a:pPr>
            <a:r>
              <a:rPr lang="ru-RU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- Подростки группы развития ( подростки, которым необходимо место для свободного досуга, нацеленные на повышение социальных навыков, самоопределение)</a:t>
            </a:r>
          </a:p>
          <a:p>
            <a:pPr>
              <a:lnSpc>
                <a:spcPts val="2624"/>
              </a:lnSpc>
            </a:pPr>
            <a:r>
              <a:rPr lang="ru-RU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- Подростки группы помощи (подростки, находящиеся в состоянии стресса, испытывающие психологические сложности, проходящие через подростковые кризисы и конфликты)</a:t>
            </a:r>
          </a:p>
          <a:p>
            <a:pPr>
              <a:lnSpc>
                <a:spcPts val="2624"/>
              </a:lnSpc>
            </a:pPr>
            <a:r>
              <a:rPr lang="ru-RU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- Подростки группы риска (подростки, проявляющие различные формы девиантного поведения, подростки, находящиеся в трудной жизненной ситуации)</a:t>
            </a:r>
          </a:p>
          <a:p>
            <a:pPr>
              <a:lnSpc>
                <a:spcPts val="2624"/>
              </a:lnSpc>
            </a:pPr>
            <a:r>
              <a:rPr lang="ru-RU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- Родители и члены семьи подростков</a:t>
            </a:r>
          </a:p>
          <a:p>
            <a:pPr marL="285736" indent="-285736">
              <a:lnSpc>
                <a:spcPts val="2624"/>
              </a:lnSpc>
              <a:buFontTx/>
              <a:buChar char="-"/>
            </a:pPr>
            <a:endParaRPr lang="ru-RU" sz="1700" dirty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471" y="178230"/>
            <a:ext cx="5005954" cy="7787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938" y="566674"/>
            <a:ext cx="6623221" cy="646027"/>
          </a:xfrm>
        </p:spPr>
        <p:txBody>
          <a:bodyPr/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ИССЛЕДОВАНИЕ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70938" y="1212701"/>
            <a:ext cx="6244176" cy="66311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900" dirty="0">
                <a:solidFill>
                  <a:srgbClr val="0070C0"/>
                </a:solidFill>
              </a:rPr>
              <a:t>Что НАМ нужно узнать про целевую группу и проблему?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1. Возраст Целевой группы.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2. Как целевая группа оценивает состояние организации досуга в нашем районе.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3.Какая проблема в районе у подростков?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4. Какие мероприятия проводятся для подростков в районе, и проводится ли что то?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5.Какие организации, клубы, секции существуют в районе?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1900" dirty="0">
                <a:solidFill>
                  <a:srgbClr val="0070C0"/>
                </a:solidFill>
              </a:rPr>
              <a:t>Какие вопросы мы  зададим целевой группе (или близким к ней людям), чтобы получить нужную нам информацию о проблеме?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1. Возраст целевой группы.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2. Как целевая группа оценивает организацию досуга в районе для подростков.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3. Какие организации, клубы, секции есть в районе для подростков.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4.Какие мероприятия проводятся с подростками?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5. Необходимо ли создать Подростковый центр в районе?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1900" dirty="0">
                <a:solidFill>
                  <a:srgbClr val="0070C0"/>
                </a:solidFill>
              </a:rPr>
              <a:t>Выводы по результатам исследования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1900" dirty="0">
                <a:solidFill>
                  <a:srgbClr val="0070C0"/>
                </a:solidFill>
              </a:rPr>
              <a:t>Сколько интервью нам  удалось провести?</a:t>
            </a:r>
          </a:p>
          <a:p>
            <a:endParaRPr lang="ru-RU" sz="1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3958888" y="7743825"/>
            <a:ext cx="500061" cy="3000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812" y="1344529"/>
            <a:ext cx="4031774" cy="3586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812" y="4930691"/>
            <a:ext cx="4117499" cy="1044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812" y="5978007"/>
            <a:ext cx="4117499" cy="1212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07" y="566673"/>
            <a:ext cx="3862342" cy="2357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07" y="2924357"/>
            <a:ext cx="3862342" cy="25769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313" y="5468001"/>
            <a:ext cx="3770638" cy="10145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07" y="6419361"/>
            <a:ext cx="3862342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742532" y="258605"/>
            <a:ext cx="7779187" cy="69437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Проблема целевой группы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284146" y="1172466"/>
            <a:ext cx="10554414" cy="1333024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Подростки Мариуполя (11-18 лет) столкнулись с тяжелейшими испытаниями, связанными с боевыми действиями и разрушением города. Они пережили страх, потерю близких, лишения и травматический опыт. В результате, многие из них испытывают психологические проблемы, такие как посттравматический стресс, тревожность, депрессия и агрессия.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284146" y="2763996"/>
            <a:ext cx="10554414" cy="1333024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Кроме того, подростки сталкиваются с социальной дезадаптацией: нарушением коммуникативных навыков, изоляцией и трудностями в установлении контактов со сверстниками. Также, из-за разрушения инфраструктуры города, у них отсутствуют возможности для развития и досуга, а доступ к образованию и культуре ограничен.</a:t>
            </a:r>
            <a:endParaRPr lang="en-US" sz="1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560" y="455511"/>
            <a:ext cx="3462728" cy="4086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682" y="4689924"/>
            <a:ext cx="2545032" cy="3329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6" y="4689924"/>
            <a:ext cx="4766905" cy="33298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53" y="4689924"/>
            <a:ext cx="5027397" cy="332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368277"/>
            <a:ext cx="14630400" cy="8617148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08126" y="2329568"/>
            <a:ext cx="3888462" cy="48601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3827"/>
              </a:lnSpc>
            </a:pPr>
            <a:r>
              <a:rPr lang="en-US" sz="30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Решение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2508127" y="3117381"/>
            <a:ext cx="3020566" cy="4837132"/>
          </a:xfrm>
          <a:prstGeom prst="roundRect">
            <a:avLst>
              <a:gd name="adj" fmla="val 3956"/>
            </a:avLst>
          </a:prstGeom>
          <a:solidFill>
            <a:srgbClr val="E1DBD0"/>
          </a:solidFill>
          <a:ln/>
        </p:spPr>
      </p:sp>
      <p:sp>
        <p:nvSpPr>
          <p:cNvPr id="7" name="Text 4"/>
          <p:cNvSpPr/>
          <p:nvPr/>
        </p:nvSpPr>
        <p:spPr>
          <a:xfrm>
            <a:off x="3111452" y="3211278"/>
            <a:ext cx="3179582" cy="729020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914"/>
              </a:lnSpc>
            </a:pPr>
            <a:r>
              <a:rPr lang="en-US" sz="1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Восстановление психологического благополучия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091138" y="4045001"/>
            <a:ext cx="2236802" cy="3032165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837"/>
              </a:lnSpc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Групповые занятия с психологом помогут преодолеть травматический опыт, научиться управлять эмоциями и развить навыки позитивного мышления. Индивидуальные консультации позволят решить личные проблемы и получить поддержку в сложных ситуациях.</a:t>
            </a:r>
            <a:endParaRPr lang="en-US" sz="1300" dirty="0"/>
          </a:p>
        </p:txBody>
      </p:sp>
      <p:sp>
        <p:nvSpPr>
          <p:cNvPr id="17" name="Shape 3"/>
          <p:cNvSpPr/>
          <p:nvPr/>
        </p:nvSpPr>
        <p:spPr>
          <a:xfrm>
            <a:off x="6110360" y="3092322"/>
            <a:ext cx="3020566" cy="4837132"/>
          </a:xfrm>
          <a:prstGeom prst="roundRect">
            <a:avLst>
              <a:gd name="adj" fmla="val 3956"/>
            </a:avLst>
          </a:prstGeom>
          <a:solidFill>
            <a:srgbClr val="E1DBD0"/>
          </a:solidFill>
          <a:ln/>
        </p:spPr>
      </p:sp>
      <p:sp>
        <p:nvSpPr>
          <p:cNvPr id="18" name="Shape 3"/>
          <p:cNvSpPr/>
          <p:nvPr/>
        </p:nvSpPr>
        <p:spPr>
          <a:xfrm>
            <a:off x="9896842" y="3096555"/>
            <a:ext cx="3020566" cy="4798228"/>
          </a:xfrm>
          <a:prstGeom prst="roundRect">
            <a:avLst>
              <a:gd name="adj" fmla="val 3956"/>
            </a:avLst>
          </a:prstGeom>
          <a:solidFill>
            <a:srgbClr val="E1DBD0"/>
          </a:solidFill>
          <a:ln/>
        </p:spPr>
      </p:sp>
      <p:sp>
        <p:nvSpPr>
          <p:cNvPr id="13" name="Text 10"/>
          <p:cNvSpPr/>
          <p:nvPr/>
        </p:nvSpPr>
        <p:spPr>
          <a:xfrm>
            <a:off x="10164481" y="3270760"/>
            <a:ext cx="2860325" cy="48601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914"/>
              </a:lnSpc>
            </a:pPr>
            <a:r>
              <a:rPr lang="en-US" sz="1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Реализация потенциала</a:t>
            </a:r>
            <a:endParaRPr lang="en-US" sz="1600" b="1" dirty="0"/>
          </a:p>
        </p:txBody>
      </p:sp>
      <p:sp>
        <p:nvSpPr>
          <p:cNvPr id="14" name="Text 11"/>
          <p:cNvSpPr/>
          <p:nvPr/>
        </p:nvSpPr>
        <p:spPr>
          <a:xfrm>
            <a:off x="10479644" y="3868106"/>
            <a:ext cx="2229998" cy="3498652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837"/>
              </a:lnSpc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Творческие мастерские помогут развить художественные, музыкальные, театральные и другие способности. Спортивные секции обеспечат физическое развитие и пропаганду здорового образа жизни. Образовательные курсы позволят получить новые знания и навыки, а также помогут с выбором профессии.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6506652" y="3188931"/>
            <a:ext cx="2429406" cy="729020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914"/>
              </a:lnSpc>
            </a:pPr>
            <a:r>
              <a:rPr lang="en-US" sz="16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Развитие социальных навыков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605543" y="3902777"/>
            <a:ext cx="2231624" cy="396513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837"/>
              </a:lnSpc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Тематические клубы по интересам объединят подростков с общими увлечениями, помогут найти друзей и единомышленников. Командные игры и соревнования научат взаимодействию, развитию лидерских качеств и умению работать в коллективе. Волонтерские проекты помогут подросткам почувствовать себя нужными и полезными обществу.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3307198" y="465060"/>
            <a:ext cx="6540938" cy="527209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4153"/>
              </a:lnSpc>
            </a:pPr>
            <a:r>
              <a:rPr lang="en-US" sz="33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Изменения у целевой группы</a:t>
            </a:r>
            <a:endParaRPr lang="en-US" sz="33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201" y="1329692"/>
            <a:ext cx="2503170" cy="1546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3"/>
          <p:cNvSpPr/>
          <p:nvPr/>
        </p:nvSpPr>
        <p:spPr>
          <a:xfrm>
            <a:off x="3307201" y="3087530"/>
            <a:ext cx="2503170" cy="527447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076"/>
              </a:lnSpc>
            </a:pPr>
            <a:r>
              <a:rPr lang="en-US" sz="17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Психологическое благополучие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3307201" y="3716179"/>
            <a:ext cx="2503170" cy="3289102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993"/>
              </a:lnSpc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Игровые активности и занятия с психологом помогут подросткам справиться с негативными эмоциями, пережить травматический опыт и научиться управлять своим эмоциональным состоянием. Успехи в играх и творческих занятиях, а также поддержка со стороны сверстников и взрослых, помогут подросткам поверить в свои силы и возможности.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6063496" y="3087650"/>
            <a:ext cx="2503290" cy="527447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076"/>
              </a:lnSpc>
            </a:pPr>
            <a:r>
              <a:rPr lang="en-US" sz="17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Социальная адаптация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6063496" y="3716298"/>
            <a:ext cx="2503290" cy="379511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993"/>
              </a:lnSpc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Игровые активности и групповые занятия помогут подросткам научиться эффективно общаться, слушать и понимать других, выражать свои мысли и чувства. В Центре подростки смогут найти новых друзей и единомышленников, а участие в командных играх и проектах научит их взаимодействию, распределению ролей и ответственности, достижению общих целей.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912" y="1329690"/>
            <a:ext cx="2503290" cy="154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7"/>
          <p:cNvSpPr/>
          <p:nvPr/>
        </p:nvSpPr>
        <p:spPr>
          <a:xfrm>
            <a:off x="8819912" y="3087650"/>
            <a:ext cx="2503290" cy="527447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076"/>
              </a:lnSpc>
            </a:pPr>
            <a:r>
              <a:rPr lang="en-US" sz="17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Самореализация и развитие</a:t>
            </a:r>
            <a:endParaRPr lang="en-US" sz="1700" dirty="0"/>
          </a:p>
        </p:txBody>
      </p:sp>
      <p:sp>
        <p:nvSpPr>
          <p:cNvPr id="13" name="Text 8"/>
          <p:cNvSpPr/>
          <p:nvPr/>
        </p:nvSpPr>
        <p:spPr>
          <a:xfrm>
            <a:off x="8819912" y="3716298"/>
            <a:ext cx="2503290" cy="404812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1993"/>
              </a:lnSpc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Творческие мастерские помогут подросткам развить свои таланты и способности, научат самовыражению и креативному мышлению. Спортивные секции способствуют физическому развитию, укреплению здоровья и пропаганде здорового образа жизни. Образовательные курсы помогут подросткам расширить свой кругозор и получить новые знания и навыки, которые пригодятся им в будущем.</a:t>
            </a:r>
            <a:endParaRPr lang="en-US" sz="13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217" y="1329691"/>
            <a:ext cx="2384117" cy="1516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5" y="1243133"/>
            <a:ext cx="7053739" cy="69437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Исцеление и Адаптация</a:t>
            </a:r>
            <a:endParaRPr lang="en-US" sz="4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549" y="2470787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4" y="3159444"/>
            <a:ext cx="3295888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Исцеление от травм войны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2037994" y="3987046"/>
            <a:ext cx="3295888" cy="266604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Мы видим, как подростки, пережившие ужасы войны, постепенно освобождаются от страха, тревоги и ночных кошмаров. Улыбки возвращаются на их лица, а в глазах появляется надежда и блеск.</a:t>
            </a:r>
            <a:endParaRPr lang="en-US" sz="1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042" y="2470787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8" y="3153704"/>
            <a:ext cx="3296006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Преодоление социальной изоляции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5667138" y="3972451"/>
            <a:ext cx="3296006" cy="29993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Замкнутые и одинокие подростки находят друзей и единомышленников в Центре. Они учатся общаться, работать в команде и поддерживать друг друга, формируя чувство сообщества и принадлежности.</a:t>
            </a:r>
            <a:endParaRPr lang="en-US" sz="17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95" y="2470787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89045" y="3107410"/>
            <a:ext cx="3296006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Раскрытие потенциала</a:t>
            </a:r>
            <a:endParaRPr lang="en-US" sz="2100" dirty="0"/>
          </a:p>
        </p:txBody>
      </p:sp>
      <p:sp>
        <p:nvSpPr>
          <p:cNvPr id="13" name="Text 8"/>
          <p:cNvSpPr/>
          <p:nvPr/>
        </p:nvSpPr>
        <p:spPr>
          <a:xfrm>
            <a:off x="9296400" y="3853817"/>
            <a:ext cx="3296006" cy="29993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Подростки с увлечением занимаются в творческих мастерских, спортивных секциях и образовательных курсах. Они развивают свои таланты и способности, открывая для себя новые возможности и строя планы на будущее.</a:t>
            </a:r>
            <a:endParaRPr lang="en-US" sz="17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098" y="224708"/>
            <a:ext cx="3661905" cy="2731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404269"/>
            <a:ext cx="12410021" cy="920678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ea typeface="Lato"/>
              </a:rPr>
              <a:t>ПЛАН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3225" y="1324947"/>
            <a:ext cx="6810302" cy="6568752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>
                <a:solidFill>
                  <a:srgbClr val="7030A0"/>
                </a:solidFill>
                <a:ea typeface="Lato"/>
              </a:rPr>
              <a:t>1. Исследование и анализ:</a:t>
            </a:r>
          </a:p>
          <a:p>
            <a:r>
              <a:rPr lang="ru-RU" sz="4100" dirty="0">
                <a:ea typeface="Lato"/>
              </a:rPr>
              <a:t>- Провести исследование среди подростков и их родителей, чтобы понять потребности и ожидания целевой аудитории.</a:t>
            </a:r>
          </a:p>
          <a:p>
            <a:r>
              <a:rPr lang="ru-RU" sz="4100" dirty="0">
                <a:ea typeface="Lato"/>
              </a:rPr>
              <a:t>- Проанализировать существующие подобные центры и программы для выявления лучших практик.</a:t>
            </a:r>
          </a:p>
          <a:p>
            <a:r>
              <a:rPr lang="ru-RU" sz="4200" dirty="0">
                <a:solidFill>
                  <a:srgbClr val="7030A0"/>
                </a:solidFill>
                <a:ea typeface="Lato"/>
              </a:rPr>
              <a:t>2. Разработка </a:t>
            </a:r>
            <a:r>
              <a:rPr lang="ru-RU" sz="4200" dirty="0">
                <a:solidFill>
                  <a:srgbClr val="7030A0"/>
                </a:solidFill>
                <a:ea typeface="Lato"/>
                <a:cs typeface="Latha" panose="020B0604020202020204" pitchFamily="34" charset="0"/>
              </a:rPr>
              <a:t>концепции</a:t>
            </a:r>
            <a:r>
              <a:rPr lang="ru-RU" sz="4200" dirty="0">
                <a:solidFill>
                  <a:srgbClr val="7030A0"/>
                </a:solidFill>
                <a:ea typeface="Lato"/>
              </a:rPr>
              <a:t> и бизнес-плана:</a:t>
            </a:r>
          </a:p>
          <a:p>
            <a:r>
              <a:rPr lang="ru-RU" sz="4100" dirty="0">
                <a:ea typeface="Lato"/>
              </a:rPr>
              <a:t>- Создать подробную концепцию Подросткового центра, определить основные цели, задачи и целевую аудиторию.</a:t>
            </a:r>
          </a:p>
          <a:p>
            <a:r>
              <a:rPr lang="ru-RU" sz="4100" dirty="0">
                <a:ea typeface="Lato"/>
              </a:rPr>
              <a:t>- Разработать бизнес-план, включающий финансовые расчеты, маркетинговые стратегии и операционные планы.</a:t>
            </a:r>
          </a:p>
          <a:p>
            <a:r>
              <a:rPr lang="ru-RU" sz="4200" dirty="0">
                <a:solidFill>
                  <a:srgbClr val="7030A0"/>
                </a:solidFill>
                <a:ea typeface="Lato"/>
              </a:rPr>
              <a:t>3. Поиск финансирования:</a:t>
            </a:r>
          </a:p>
          <a:p>
            <a:r>
              <a:rPr lang="ru-RU" sz="4100" dirty="0">
                <a:ea typeface="Lato"/>
              </a:rPr>
              <a:t>- Искать финансовую поддержку у государственных органов, частных инвесторов, спонсоров или грантов.</a:t>
            </a:r>
          </a:p>
          <a:p>
            <a:r>
              <a:rPr lang="ru-RU" sz="4100" dirty="0">
                <a:ea typeface="Lato"/>
              </a:rPr>
              <a:t>- Разработать презентацию проекта для привлечения потенциальных инвесторов.</a:t>
            </a:r>
          </a:p>
          <a:p>
            <a:r>
              <a:rPr lang="ru-RU" sz="4200" dirty="0">
                <a:solidFill>
                  <a:srgbClr val="7030A0"/>
                </a:solidFill>
                <a:ea typeface="Lato"/>
              </a:rPr>
              <a:t>4. Поиск помещения и оборудование:</a:t>
            </a:r>
          </a:p>
          <a:p>
            <a:r>
              <a:rPr lang="ru-RU" sz="4100" dirty="0">
                <a:ea typeface="Lato"/>
              </a:rPr>
              <a:t>- Найти подходящее помещение для центра, учитывая его доступность, безопасность и удобство.</a:t>
            </a:r>
          </a:p>
          <a:p>
            <a:r>
              <a:rPr lang="ru-RU" sz="4100" dirty="0">
                <a:ea typeface="Lato"/>
              </a:rPr>
              <a:t>- Приобрести необходимое оборудование для проведения различных игровых и образовательных мероприятий.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432242" y="1324947"/>
            <a:ext cx="6086246" cy="656875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solidFill>
                  <a:srgbClr val="7030A0"/>
                </a:solidFill>
                <a:ea typeface="Lato"/>
              </a:rPr>
              <a:t>5. Найм персонала:</a:t>
            </a:r>
          </a:p>
          <a:p>
            <a:r>
              <a:rPr lang="ru-RU" sz="2000" dirty="0">
                <a:ea typeface="Lato"/>
              </a:rPr>
              <a:t>- Провести набор квалифицированного персонала, включая педагогов, аниматоров, администраторов и т.д.</a:t>
            </a:r>
          </a:p>
          <a:p>
            <a:r>
              <a:rPr lang="ru-RU" sz="2000" dirty="0">
                <a:ea typeface="Lato"/>
              </a:rPr>
              <a:t>- Обеспечить персоналу обучение по работе с подростками и организации игровых мероприятий.</a:t>
            </a:r>
          </a:p>
          <a:p>
            <a:r>
              <a:rPr lang="ru-RU" sz="2200" dirty="0">
                <a:solidFill>
                  <a:srgbClr val="7030A0"/>
                </a:solidFill>
                <a:ea typeface="Lato"/>
              </a:rPr>
              <a:t>6. Разработка программы:</a:t>
            </a:r>
          </a:p>
          <a:p>
            <a:r>
              <a:rPr lang="ru-RU" sz="2000" dirty="0">
                <a:ea typeface="Lato"/>
              </a:rPr>
              <a:t>- Создать разнообразные программы и мероприятия для подростков, учитывая их интересы, потребности и развивающие задачи.</a:t>
            </a:r>
          </a:p>
          <a:p>
            <a:r>
              <a:rPr lang="ru-RU" sz="2000" dirty="0">
                <a:ea typeface="Lato"/>
              </a:rPr>
              <a:t>- Внедрить элементы игровой деятельности для привлечения аудитории.</a:t>
            </a:r>
          </a:p>
          <a:p>
            <a:r>
              <a:rPr lang="ru-RU" sz="2200" dirty="0">
                <a:solidFill>
                  <a:srgbClr val="7030A0"/>
                </a:solidFill>
                <a:ea typeface="Lato"/>
              </a:rPr>
              <a:t>7. Маркетинг и продвижение:</a:t>
            </a:r>
          </a:p>
          <a:p>
            <a:r>
              <a:rPr lang="ru-RU" sz="2000" dirty="0">
                <a:ea typeface="Lato"/>
              </a:rPr>
              <a:t>- Разработать маркетинговую стратегию для привлечения целевой аудитории.</a:t>
            </a:r>
          </a:p>
          <a:p>
            <a:r>
              <a:rPr lang="ru-RU" sz="2000" dirty="0">
                <a:ea typeface="Lato"/>
              </a:rPr>
              <a:t>- Провести рекламные кампании в социальных сетях, школах, районных сообществах и других местах, где могут быть заинтересованные лица.</a:t>
            </a:r>
          </a:p>
          <a:p>
            <a:r>
              <a:rPr lang="ru-RU" sz="2200" dirty="0">
                <a:solidFill>
                  <a:srgbClr val="7030A0"/>
                </a:solidFill>
                <a:ea typeface="Lato"/>
              </a:rPr>
              <a:t>8. Запуск и оценка:</a:t>
            </a:r>
          </a:p>
          <a:p>
            <a:r>
              <a:rPr lang="ru-RU" sz="2000" dirty="0">
                <a:ea typeface="Lato"/>
              </a:rPr>
              <a:t>- Запустить Подростковый центр с торжественным открытием.</a:t>
            </a:r>
          </a:p>
          <a:p>
            <a:r>
              <a:rPr lang="ru-RU" sz="2000" dirty="0">
                <a:ea typeface="Lato"/>
              </a:rPr>
              <a:t>- Провести оценку эффективности программ и мероприятий, собирать обратную связь от посетителей для дальнейшего улучшения.</a:t>
            </a:r>
          </a:p>
          <a:p>
            <a:endParaRPr lang="ru-RU" sz="2000" dirty="0"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843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676863" y="444340"/>
            <a:ext cx="7425928" cy="69437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Возрождение Мариуполя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621023" y="1342399"/>
            <a:ext cx="10554414" cy="1333024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Мы с гордостью наблюдаем, как подростки, прошедшие через наш проект, становятся активными участниками восстановления и развития города. Они вносят свой бесценный вклад в создание нового, лучшего будущего для Мариуполя. Подростковый центр - это не просто место для досуга, а настоящий островок надежды и возможностей для подростков нашего города.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621023" y="2806463"/>
            <a:ext cx="7238630" cy="1867579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624"/>
              </a:lnSpc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Здесь они могут исцелиться от травм войны, найти друзей, развить свой потенциал и стать полноценными, активными членами общества. Мы верим, что именно эти молодые люди станут движущей силой возрождения Мариуполя, вдыхая в него новую жизнь и энергию.</a:t>
            </a:r>
            <a:endParaRPr lang="en-US" sz="1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1030" y="1505034"/>
            <a:ext cx="3034666" cy="5714204"/>
          </a:xfrm>
          <a:prstGeom prst="rect">
            <a:avLst/>
          </a:prstGeom>
          <a:effectLst>
            <a:glow rad="101600">
              <a:schemeClr val="accent4">
                <a:lumMod val="20000"/>
                <a:lumOff val="80000"/>
                <a:alpha val="60000"/>
              </a:schemeClr>
            </a:glow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47" y="2953062"/>
            <a:ext cx="3299290" cy="4870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63" y="4497048"/>
            <a:ext cx="6736043" cy="3326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3FC553-E924-46C0-8914-6A77C6272987}:256"/>
  <p:tag name="GENSWF_SLIDE_TITLE" val="Временная шкала - начало"/>
  <p:tag name="ISPRING_SLIDE_INDENT_LEVEL" val="0"/>
  <p:tag name="ISPRING_CUSTOM_TIMING_USED" val="0"/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202</TotalTime>
  <Words>1650</Words>
  <Application>Microsoft Office PowerPoint</Application>
  <PresentationFormat>Произвольный</PresentationFormat>
  <Paragraphs>170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Создание Подросткового центра «ЛегендариУМ» </vt:lpstr>
      <vt:lpstr>Презентация PowerPoint</vt:lpstr>
      <vt:lpstr>ИССЛЕДОВАНИЕ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Добро.Центр в Мариуполе</vt:lpstr>
      <vt:lpstr>МИРА И ДОБРА ВСЕМ!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25</cp:revision>
  <dcterms:created xsi:type="dcterms:W3CDTF">2024-06-06T16:56:48Z</dcterms:created>
  <dcterms:modified xsi:type="dcterms:W3CDTF">2024-07-18T14:06:15Z</dcterms:modified>
</cp:coreProperties>
</file>