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04" y="-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E0671-B986-4806-8285-093CEE28BFB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E2486F-2116-4C62-A1B0-3FC75DCC9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850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533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234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46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27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52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44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92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71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0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0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10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68ADF-ADF9-4941-9379-E532C628235B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C5787-0B23-44B5-ADFB-31EA7009E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30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2370271"/>
            <a:ext cx="6408712" cy="2304256"/>
          </a:xfrm>
          <a:prstGeom prst="rect">
            <a:avLst/>
          </a:prstGeom>
          <a:ln>
            <a:noFill/>
          </a:ln>
          <a:effectLst>
            <a:softEdge rad="8001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251520" y="195486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Государственное бюджетное учреждение Республики Марий Эл "Йошкар-Олинский дом-интернат для престарелых и инвалидов "Сосновая роща"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21227"/>
            <a:ext cx="1373104" cy="1830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5594" y="1008455"/>
            <a:ext cx="8688894" cy="2304256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  <a:t>ПРОЕКТ</a:t>
            </a:r>
            <a:b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  <a:t>«МИЛОСЕРДИЕ </a:t>
            </a:r>
            <a: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  <a:t>БЕЗ ГРАНИЦ»</a:t>
            </a:r>
            <a:b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Gabriola" pitchFamily="82" charset="0"/>
                <a:cs typeface="Arial" pitchFamily="34" charset="0"/>
              </a:rPr>
              <a:t>Забота в деталях: комплексная программа активизации и паллиативной поддержки</a:t>
            </a:r>
            <a:r>
              <a:rPr lang="ru-RU" sz="3600" b="1" dirty="0" smtClean="0">
                <a:solidFill>
                  <a:srgbClr val="7030A0"/>
                </a:solidFill>
                <a:latin typeface="+mn-lt"/>
                <a:cs typeface="Arial" pitchFamily="34" charset="0"/>
              </a:rPr>
              <a:t>. </a:t>
            </a:r>
            <a:endParaRPr lang="ru-RU" sz="3600" b="1" dirty="0">
              <a:solidFill>
                <a:srgbClr val="7030A0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5236" y="4168738"/>
            <a:ext cx="7488832" cy="712879"/>
          </a:xfrm>
        </p:spPr>
        <p:txBody>
          <a:bodyPr>
            <a:normAutofit/>
          </a:bodyPr>
          <a:lstStyle/>
          <a:p>
            <a:pPr algn="r"/>
            <a:r>
              <a:rPr lang="ru-RU" sz="1600" b="1" dirty="0" smtClean="0">
                <a:solidFill>
                  <a:srgbClr val="7030A0"/>
                </a:solidFill>
              </a:rPr>
              <a:t>Старшая медицинская сестра </a:t>
            </a:r>
            <a:endParaRPr lang="ru-RU" sz="1600" b="1" dirty="0" smtClean="0">
              <a:solidFill>
                <a:srgbClr val="7030A0"/>
              </a:solidFill>
            </a:endParaRPr>
          </a:p>
          <a:p>
            <a:pPr algn="r"/>
            <a:r>
              <a:rPr lang="ru-RU" sz="1600" b="1" dirty="0" smtClean="0">
                <a:solidFill>
                  <a:srgbClr val="7030A0"/>
                </a:solidFill>
              </a:rPr>
              <a:t>отделения </a:t>
            </a:r>
            <a:r>
              <a:rPr lang="ru-RU" sz="1600" b="1" dirty="0" smtClean="0">
                <a:solidFill>
                  <a:srgbClr val="7030A0"/>
                </a:solidFill>
              </a:rPr>
              <a:t>интенсивного ухода </a:t>
            </a:r>
            <a:r>
              <a:rPr lang="ru-RU" sz="1600" b="1" dirty="0">
                <a:solidFill>
                  <a:srgbClr val="7030A0"/>
                </a:solidFill>
              </a:rPr>
              <a:t>(</a:t>
            </a:r>
            <a:r>
              <a:rPr lang="ru-RU" sz="1600" b="1" dirty="0" smtClean="0">
                <a:solidFill>
                  <a:srgbClr val="7030A0"/>
                </a:solidFill>
              </a:rPr>
              <a:t>милосердия): </a:t>
            </a:r>
            <a:r>
              <a:rPr lang="ru-RU" sz="1600" b="1" dirty="0" err="1" smtClean="0">
                <a:solidFill>
                  <a:srgbClr val="7030A0"/>
                </a:solidFill>
              </a:rPr>
              <a:t>В.В.Киндякова</a:t>
            </a:r>
            <a:r>
              <a:rPr lang="ru-RU" sz="1600" b="1" dirty="0" smtClean="0">
                <a:solidFill>
                  <a:srgbClr val="7030A0"/>
                </a:solidFill>
              </a:rPr>
              <a:t> </a:t>
            </a:r>
            <a:endParaRPr lang="ru-RU" sz="1600" b="1" dirty="0">
              <a:solidFill>
                <a:srgbClr val="7030A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7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10" y="3867894"/>
            <a:ext cx="2359489" cy="1050169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87367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99542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Место реализации проекта 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43044"/>
            <a:ext cx="8568952" cy="712879"/>
          </a:xfrm>
        </p:spPr>
        <p:txBody>
          <a:bodyPr>
            <a:normAutofit/>
          </a:bodyPr>
          <a:lstStyle/>
          <a:p>
            <a:pPr algn="just"/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Государственное бюджетное учреждение Республики Марий Эл "Йошкар-Олинский дом-интернат для престарелых и инвалидов "Сосновая роща"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173686"/>
            <a:ext cx="3718535" cy="24790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251520" y="1059582"/>
            <a:ext cx="86870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живописном уголке Йошкар-Олы, где воздух наполнен ароматом хвои и тишиной, расположился уютный островок заботы — дом-интернат для престарелых и инвалидов «Сосновая роща». Сегодня это не просто место проживания, а современное пространство, где каждый день наполнен теплом, вниманием и уважением к старшему поколению.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5548" y="2108357"/>
            <a:ext cx="4584396" cy="260968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Благодаря масштабной реконструкции в рамках национального проекта «Демография» учреждение преобразилось до неузнаваемости. Создана атмосфера, максимально приближенная к домашней: уютные холлы с камином и аквариумом, современные жилые комнаты с удобной мебелью и продуманным дизайном. Мы стремились к тому, чтобы наши подопечные чувствовали себя не в казенных стенах, а в заботливых объятиях родного дома .</a:t>
            </a:r>
          </a:p>
          <a:p>
            <a:pPr algn="just"/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«Сосновая роща» — это территория активного долголетия. </a:t>
            </a:r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</a:t>
            </a:r>
            <a:r>
              <a:rPr lang="ru-RU" sz="11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искренне верим, что золотой возраст должен быть ярким, насыщенным и </a:t>
            </a:r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счастливым.</a:t>
            </a:r>
            <a:endParaRPr lang="ru-RU" sz="11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9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08504" cy="720079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Отделение интенсивного ухода (Милосердия)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699542"/>
            <a:ext cx="5328592" cy="3816424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Отделение интенсивного ухода (милосердия): </a:t>
            </a:r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Там, где тишина говорит громче 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слов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каждом доме есть самое теплое место. В «Сосновой роще» это отделение милосердия. Оно создано для тех, кто в силу возраста или болезни не может обслуживать себя самостоятельно, кто нуждается в круглосуточной опеке и особом </a:t>
            </a:r>
            <a:r>
              <a:rPr lang="ru-RU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внимании.</a:t>
            </a:r>
            <a:endParaRPr lang="ru-RU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Здесь время течет иначе — медленнее и бережнее. Главное, что мы дарим своим подопечным, — это чувство защищенности и собственного достоинства. В отделении царит атмосфера абсолютного принятия: каждое </a:t>
            </a:r>
            <a:r>
              <a:rPr lang="ru-RU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прикосновение помощницы по уходу </a:t>
            </a:r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наполнено заботой, каждый взгляд медсестры согрет участием, каждое слово психолога вселяет </a:t>
            </a:r>
            <a:r>
              <a:rPr lang="ru-RU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спокойствие.</a:t>
            </a:r>
            <a:endParaRPr lang="ru-RU" sz="12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Наши жители не слышат здесь громких звуков и суеты. Вместо этого они чувствуют тепло умелых рук, которые помогают им совершить утренний туалет, аккуратно кормят с ложечки, поправляют подушку и меняют положение в кровати, чтобы не допустить пролежней. Отделение оснащено современными средствами ухода: функциональными кроватями и </a:t>
            </a:r>
            <a:r>
              <a:rPr lang="ru-RU" sz="12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противопролежневыми</a:t>
            </a:r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системами.</a:t>
            </a:r>
          </a:p>
          <a:p>
            <a:pPr algn="just"/>
            <a:r>
              <a:rPr lang="ru-RU" sz="12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Наше отделение это место, </a:t>
            </a:r>
            <a:r>
              <a:rPr lang="ru-RU" sz="12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где профессионализм встречается с добротой. </a:t>
            </a:r>
            <a:r>
              <a:rPr lang="ru-RU" sz="12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знаем, что милосердие — это не просто громкое слово, это ежедневный труд и бесконечная нежность к тем, кто доверил нам свою жизнь .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47614"/>
            <a:ext cx="3600400" cy="3001834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361844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1713"/>
            <a:ext cx="9144000" cy="595821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Актуальность проекта «Милосердие без границ»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555526"/>
            <a:ext cx="8964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«Милосердие без границ» — это не про лекарства. Это про руки, которые помнят тепло. Про системный уход, который превращает </a:t>
            </a:r>
            <a:r>
              <a:rPr lang="ru-RU" sz="14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доживание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 жизнь. Про женскую силу, меняющую систему изнутри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можем не отменить старость. Но мы можем сделать её достойной.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1656" y="1635646"/>
            <a:ext cx="59025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отделениях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интенсивного ухода (милосердия) 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России — тысячи лежачих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пациентов.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15–25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% страдают от пролежней, 40–60% — от контрактур, каждый второй — от депрессии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Персонал работает на износ: текучесть кадров достигает 50% в год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Родственники испытывают вину и беспомощность, не умеют помогать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Решение: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Системная немедикаментозная профилактика: пассивная гимнастика, «паспорт кожи», контроль питания, вовлечение семьи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Главное: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не лечим — мы возвращаем достоинство через ежедневную заботу в деталях.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996" y="1779662"/>
            <a:ext cx="3707609" cy="2845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1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4417"/>
            <a:ext cx="9108504" cy="57606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Гипотеза проекта 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55526"/>
            <a:ext cx="8496944" cy="712879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Наша гипотеза проста: достоинство не требует денег. Оно требует системы. И мы эту систему создаём.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8935" y="2355726"/>
            <a:ext cx="59338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снижению </a:t>
            </a:r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пролежней и контрактур на 30–50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%;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улучшению психоэмоционального состояния пациентов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снижению выгорания и текучести персонала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повышению удовлетворённости родственников</a:t>
            </a:r>
            <a:r>
              <a:rPr lang="ru-RU" sz="1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ru-RU" sz="1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Потому что 95% осложнений у лежачих больных предотвращаются не лекарствами, а качественным ежедневным уходом.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68" y="1955530"/>
            <a:ext cx="3157285" cy="3157285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323528" y="1347614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7030A0"/>
                </a:solidFill>
              </a:rPr>
              <a:t>Внедрив в </a:t>
            </a:r>
            <a:r>
              <a:rPr lang="ru-RU" b="1" dirty="0">
                <a:solidFill>
                  <a:srgbClr val="7030A0"/>
                </a:solidFill>
              </a:rPr>
              <a:t>отделении </a:t>
            </a:r>
            <a:r>
              <a:rPr lang="ru-RU" b="1" dirty="0" smtClean="0">
                <a:solidFill>
                  <a:srgbClr val="7030A0"/>
                </a:solidFill>
              </a:rPr>
              <a:t>интенсивного ухода (милосердия</a:t>
            </a:r>
            <a:r>
              <a:rPr lang="ru-RU" b="1" dirty="0">
                <a:solidFill>
                  <a:srgbClr val="7030A0"/>
                </a:solidFill>
              </a:rPr>
              <a:t>)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системную немедикаментозную программу (ежедневная пассивная гимнастика, «паспорт кожи», контроль питания и вовлечение родственников), то это приведёт к:</a:t>
            </a:r>
          </a:p>
        </p:txBody>
      </p:sp>
    </p:spTree>
    <p:extLst>
      <p:ext uri="{BB962C8B-B14F-4D97-AF65-F5344CB8AC3E}">
        <p14:creationId xmlns:p14="http://schemas.microsoft.com/office/powerpoint/2010/main" val="276472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0605"/>
            <a:ext cx="9144000" cy="524921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Целевая аудитория проекта 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995686"/>
            <a:ext cx="456249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Маломобильные 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 полностью обездвиженные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пациенты.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Пожилые 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люди (65+) и инвалиды молодого возраста с тяжёлыми неврологическими заболеваниями (инсульты, рассеянный склероз, болезнь Паркинсона, деменция, последствия травм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Люди 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когнитивными нарушениями разной степени (от лёгкого снижения памяти до тяжёлой деменции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Пациенты</a:t>
            </a: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нуждающиеся в паллиативной помощи (в том числе с онкологией в терминальной стадии</a:t>
            </a:r>
            <a:r>
              <a:rPr lang="ru-RU" sz="1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627534"/>
            <a:ext cx="8712968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b="1" dirty="0">
                <a:solidFill>
                  <a:srgbClr val="7030A0"/>
                </a:solidFill>
                <a:cs typeface="Arial" pitchFamily="34" charset="0"/>
              </a:rPr>
              <a:t>Целевая аудитория проекта — не просто «лежачие пациенты». Это треугольник </a:t>
            </a:r>
            <a:r>
              <a:rPr lang="ru-RU" b="1" dirty="0" smtClean="0">
                <a:solidFill>
                  <a:srgbClr val="7030A0"/>
                </a:solidFill>
                <a:cs typeface="Arial" pitchFamily="34" charset="0"/>
              </a:rPr>
              <a:t>«ПАЦИЕНТ — ПЕРСОНАЛ — СЕМЬЯ». Изменяя </a:t>
            </a:r>
            <a:r>
              <a:rPr lang="ru-RU" b="1" dirty="0">
                <a:solidFill>
                  <a:srgbClr val="7030A0"/>
                </a:solidFill>
                <a:cs typeface="Arial" pitchFamily="34" charset="0"/>
              </a:rPr>
              <a:t>подход к одной вершине, мы неизбежно меняем состояние двух других. Проект создаёт экосистему заботы, где каждому участнику возвращается его человеческое достоинство.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27784" y="2210378"/>
            <a:ext cx="1440160" cy="4042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ПАЦИЕНТ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4048" y="3877295"/>
            <a:ext cx="1615300" cy="4042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ПЕРСОНАЛ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236296" y="3877295"/>
            <a:ext cx="1615300" cy="40428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СЕМЬЯ</a:t>
            </a:r>
            <a:endParaRPr lang="ru-RU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 стрелкой 11"/>
          <p:cNvCxnSpPr>
            <a:stCxn id="8" idx="2"/>
            <a:endCxn id="9" idx="0"/>
          </p:cNvCxnSpPr>
          <p:nvPr/>
        </p:nvCxnSpPr>
        <p:spPr>
          <a:xfrm flipH="1">
            <a:off x="5811698" y="2614660"/>
            <a:ext cx="1136166" cy="12626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8" idx="2"/>
            <a:endCxn id="11" idx="0"/>
          </p:cNvCxnSpPr>
          <p:nvPr/>
        </p:nvCxnSpPr>
        <p:spPr>
          <a:xfrm>
            <a:off x="6947864" y="2614660"/>
            <a:ext cx="1096082" cy="12626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9" idx="3"/>
            <a:endCxn id="11" idx="1"/>
          </p:cNvCxnSpPr>
          <p:nvPr/>
        </p:nvCxnSpPr>
        <p:spPr>
          <a:xfrm>
            <a:off x="6619348" y="4079436"/>
            <a:ext cx="61694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6619348" y="4079436"/>
            <a:ext cx="616948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1" idx="0"/>
            <a:endCxn id="8" idx="2"/>
          </p:cNvCxnSpPr>
          <p:nvPr/>
        </p:nvCxnSpPr>
        <p:spPr>
          <a:xfrm flipH="1" flipV="1">
            <a:off x="6947864" y="2614660"/>
            <a:ext cx="1096082" cy="12626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>
            <a:stCxn id="9" idx="0"/>
            <a:endCxn id="8" idx="2"/>
          </p:cNvCxnSpPr>
          <p:nvPr/>
        </p:nvCxnSpPr>
        <p:spPr>
          <a:xfrm flipV="1">
            <a:off x="5811698" y="2614660"/>
            <a:ext cx="1136166" cy="126263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7" name="Равнобедренный треугольник 1036"/>
          <p:cNvSpPr/>
          <p:nvPr/>
        </p:nvSpPr>
        <p:spPr>
          <a:xfrm>
            <a:off x="6012159" y="2736760"/>
            <a:ext cx="1872209" cy="1068067"/>
          </a:xfrm>
          <a:prstGeom prst="triangle">
            <a:avLst>
              <a:gd name="adj" fmla="val 4963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АУДИТОРИЯ ПРОЕКТА </a:t>
            </a:r>
            <a:endParaRPr lang="ru-RU" sz="9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3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4417"/>
            <a:ext cx="9108504" cy="57606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Цифры и факты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68341"/>
              </p:ext>
            </p:extLst>
          </p:nvPr>
        </p:nvGraphicFramePr>
        <p:xfrm>
          <a:off x="323528" y="1131590"/>
          <a:ext cx="4536504" cy="369590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68152"/>
                <a:gridCol w="3168352"/>
              </a:tblGrid>
              <a:tr h="268510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КОГО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200" marR="80333" marT="50208" marB="502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РЕЗУЛЬТАТ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333" marR="80333" marT="50208" marB="50208" anchor="ctr"/>
                </a:tc>
              </a:tr>
              <a:tr h="915953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ПАЦИЕНТЫ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200" marR="80333" marT="50208" marB="50208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СНИЖЕНИЕ ПРОЛЕЖНЕЙ НА 30%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ОХВАТ ЕЖЕДНЕВНОЙ ГИМНАСТИКОЙ — 80% ЛЕЖАЧИХ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УЛУЧШЕНИЕ АППЕТИТА И НАСТРОЕНИЯ У 70%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333" marR="48200" marT="50208" marB="50208" anchor="ctr"/>
                </a:tc>
              </a:tr>
              <a:tr h="87453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ПЕРСОНАЛ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200" marR="80333" marT="50208" marB="50208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ОБУЧЕНЫ 100% МЕДСЕСТЁР И САНИТАРОК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СНИЖЕНИЕ ТРАВМ СПИНЫ НА 20%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УДОВЛЕТВОРЁННОСТЬ ТРУДОМ ВЫРОСЛА С 2,8 ДО 3,8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333" marR="48200" marT="50208" marB="50208" anchor="ctr"/>
                </a:tc>
              </a:tr>
              <a:tr h="915953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РОДСТВЕННИКИ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200" marR="80333" marT="50208" marB="50208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ОБУЧЕНЫ УХОДУ 30+ СЕМЕЙ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СНИЖЕНИЕ КОНФЛИКТОВ С ПЕРСОНАЛОМ НА 50%</a:t>
                      </a:r>
                    </a:p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УЧАСТИЕ В «ВКУСНЫХ ДНЯХ» — РЕГУЛЯРНО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333" marR="48200" marT="50208" marB="50208" anchor="ctr"/>
                </a:tc>
              </a:tr>
              <a:tr h="720955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УЧРЕЖДЕНИЕ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8200" marR="80333" marT="50208" marB="50208" anchor="ctr"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ü"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ВНЕДРЕНЫ 3 НОВЫХ СТАНДАРТА УХОДА</a:t>
                      </a:r>
                      <a:b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000" b="1" dirty="0" smtClean="0">
                          <a:solidFill>
                            <a:srgbClr val="7030A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ГОТОВЫЙ ПАКЕТ МЕТОДИК ДЛЯ ТИРАЖИРОВАНИЯ</a:t>
                      </a:r>
                      <a:endParaRPr lang="ru-RU" sz="1000" b="1" dirty="0">
                        <a:solidFill>
                          <a:srgbClr val="7030A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0333" marR="48200" marT="50208" marB="50208" anchor="ctr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1520" y="627534"/>
            <a:ext cx="46085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После 3 месяцев пилотного этапа: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76056" y="1275606"/>
            <a:ext cx="374441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Мы планируем доказать, что системный немедикаментозный уход работает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Кожа станет чище — пролежней станет на треть меньше уже через 3 месяца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Тело останется подвижным — 80% лежачих пациентов будут ежедневно получать гимнастику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Персонал перестанет выгорать — обучим всех, снизим травматизм, вернём радость работы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Родственники станут союзниками — научатся помогать и перестанут бояться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05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1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496" y="51470"/>
            <a:ext cx="9108504" cy="576064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 каждым выздоровлением — женские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руки</a:t>
            </a:r>
            <a:endParaRPr lang="ru-RU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" t="18510" r="828" b="18740"/>
          <a:stretch/>
        </p:blipFill>
        <p:spPr>
          <a:xfrm>
            <a:off x="1183265" y="1779662"/>
            <a:ext cx="6497515" cy="2736304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95536" y="555526"/>
            <a:ext cx="4392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b="1" dirty="0" smtClean="0">
                <a:solidFill>
                  <a:srgbClr val="7030A0"/>
                </a:solidFill>
              </a:rPr>
              <a:t>24 часа в сутки</a:t>
            </a:r>
            <a:endParaRPr lang="ru-RU" b="1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solidFill>
                  <a:srgbClr val="7030A0"/>
                </a:solidFill>
              </a:rPr>
              <a:t>7 дней в </a:t>
            </a:r>
            <a:r>
              <a:rPr lang="ru-RU" b="1" dirty="0" smtClean="0">
                <a:solidFill>
                  <a:srgbClr val="7030A0"/>
                </a:solidFill>
              </a:rPr>
              <a:t>неделю</a:t>
            </a:r>
            <a:endParaRPr lang="ru-RU" b="1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solidFill>
                  <a:srgbClr val="7030A0"/>
                </a:solidFill>
              </a:rPr>
              <a:t>365 дней в </a:t>
            </a:r>
            <a:r>
              <a:rPr lang="ru-RU" b="1" dirty="0" smtClean="0">
                <a:solidFill>
                  <a:srgbClr val="7030A0"/>
                </a:solidFill>
              </a:rPr>
              <a:t>году</a:t>
            </a:r>
            <a:endParaRPr lang="ru-RU" b="1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solidFill>
                  <a:srgbClr val="7030A0"/>
                </a:solidFill>
              </a:rPr>
              <a:t>Мы там, где нас </a:t>
            </a:r>
            <a:r>
              <a:rPr lang="ru-RU" b="1" dirty="0" smtClean="0">
                <a:solidFill>
                  <a:srgbClr val="7030A0"/>
                </a:solidFill>
              </a:rPr>
              <a:t>ждут</a:t>
            </a:r>
            <a:endParaRPr lang="ru-RU" b="1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solidFill>
                  <a:srgbClr val="7030A0"/>
                </a:solidFill>
              </a:rPr>
              <a:t>Мы делаем то, что нельзя купить</a:t>
            </a:r>
            <a:r>
              <a:rPr lang="ru-RU" b="1" dirty="0" smtClean="0">
                <a:solidFill>
                  <a:srgbClr val="7030A0"/>
                </a:solidFill>
              </a:rPr>
              <a:t>.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99992" y="3939902"/>
            <a:ext cx="4536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solidFill>
                  <a:srgbClr val="7030A0"/>
                </a:solidFill>
              </a:rPr>
              <a:t>«Милосердие без границ»</a:t>
            </a:r>
          </a:p>
          <a:p>
            <a:pPr algn="r"/>
            <a:r>
              <a:rPr lang="ru-RU" b="1" dirty="0">
                <a:solidFill>
                  <a:srgbClr val="7030A0"/>
                </a:solidFill>
              </a:rPr>
              <a:t>Комплексная программа активизации и паллиативной </a:t>
            </a:r>
            <a:r>
              <a:rPr lang="ru-RU" b="1" dirty="0" smtClean="0">
                <a:solidFill>
                  <a:srgbClr val="7030A0"/>
                </a:solidFill>
              </a:rPr>
              <a:t>поддержки.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96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874</Words>
  <Application>Microsoft Office PowerPoint</Application>
  <PresentationFormat>Экран (16:9)</PresentationFormat>
  <Paragraphs>76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ПРОЕКТ «МИЛОСЕРДИЕ БЕЗ ГРАНИЦ» Забота в деталях: комплексная программа активизации и паллиативной поддержки. </vt:lpstr>
      <vt:lpstr>Место реализации проекта </vt:lpstr>
      <vt:lpstr>Отделение интенсивного ухода (Милосердия)</vt:lpstr>
      <vt:lpstr>Актуальность проекта «Милосердие без границ»</vt:lpstr>
      <vt:lpstr>Гипотеза проекта </vt:lpstr>
      <vt:lpstr>Целевая аудитория проекта </vt:lpstr>
      <vt:lpstr>Цифры и факты</vt:lpstr>
      <vt:lpstr>За каждым выздоровлением — женские руки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17</cp:revision>
  <dcterms:created xsi:type="dcterms:W3CDTF">2026-02-13T08:01:16Z</dcterms:created>
  <dcterms:modified xsi:type="dcterms:W3CDTF">2026-02-14T08:35:34Z</dcterms:modified>
</cp:coreProperties>
</file>