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3" r:id="rId9"/>
    <p:sldId id="266" r:id="rId10"/>
    <p:sldId id="267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Oswald" pitchFamily="2" charset="-52"/>
      <p:regular r:id="rId18"/>
      <p:bold r:id="rId19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E87"/>
    <a:srgbClr val="651C39"/>
    <a:srgbClr val="B9D04A"/>
    <a:srgbClr val="D7E498"/>
    <a:srgbClr val="A23694"/>
    <a:srgbClr val="86345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 showGuides="1">
      <p:cViewPr>
        <p:scale>
          <a:sx n="100" d="100"/>
          <a:sy n="100" d="100"/>
        </p:scale>
        <p:origin x="954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font" Target="fonts/font2.fntdata" /><Relationship Id="rId18" Type="http://schemas.openxmlformats.org/officeDocument/2006/relationships/font" Target="fonts/font7.fntdata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font" Target="fonts/font1.fntdata" /><Relationship Id="rId17" Type="http://schemas.openxmlformats.org/officeDocument/2006/relationships/font" Target="fonts/font6.fntdata" /><Relationship Id="rId2" Type="http://schemas.openxmlformats.org/officeDocument/2006/relationships/slide" Target="slides/slide1.xml" /><Relationship Id="rId16" Type="http://schemas.openxmlformats.org/officeDocument/2006/relationships/font" Target="fonts/font5.fntdata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font" Target="fonts/font4.fntdata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font" Target="fonts/font8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font" Target="fonts/font3.fntdata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05.03.2026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05.03.2026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05.03.2026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05.03.2026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05.03.2026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05.03.2026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05.03.2026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05.03.2026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05.03.2026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05.03.2026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05.03.2026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x-none" smtClean="0"/>
              <a:t>05.03.2026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jpe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C2C3183-3BA4-DC45-A563-EB07D8457435}"/>
              </a:ext>
            </a:extLst>
          </p:cNvPr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322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4" y="1399852"/>
            <a:ext cx="4001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Oswald" pitchFamily="2" charset="-52"/>
              </a:rPr>
              <a:t>Всероссийский конкурсный отбор проектов </a:t>
            </a:r>
            <a:br>
              <a:rPr lang="en-US" dirty="0">
                <a:solidFill>
                  <a:schemeClr val="bg1"/>
                </a:solidFill>
                <a:latin typeface="Oswald" pitchFamily="2" charset="-52"/>
              </a:rPr>
            </a:br>
            <a:r>
              <a:rPr lang="ru-RU" dirty="0">
                <a:solidFill>
                  <a:schemeClr val="bg1"/>
                </a:solidFill>
                <a:latin typeface="Oswald" pitchFamily="2" charset="-52"/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665214" y="2223398"/>
            <a:ext cx="1099382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700"/>
              </a:lnSpc>
            </a:pPr>
            <a:r>
              <a:rPr lang="mul" sz="4800" dirty="0">
                <a:solidFill>
                  <a:schemeClr val="bg1"/>
                </a:solidFill>
                <a:latin typeface="Oswald" pitchFamily="2" charset="-52"/>
              </a:rPr>
              <a:t>Физкультурно-оздоровительный проект</a:t>
            </a:r>
            <a:endParaRPr lang="LID4096" sz="4800" dirty="0">
              <a:solidFill>
                <a:schemeClr val="bg1"/>
              </a:solidFill>
              <a:latin typeface="Oswald" pitchFamily="2" charset="-52"/>
            </a:endParaRPr>
          </a:p>
          <a:p>
            <a:pPr algn="ctr">
              <a:lnSpc>
                <a:spcPts val="5700"/>
              </a:lnSpc>
            </a:pPr>
            <a:r>
              <a:rPr lang="mul" sz="4800" dirty="0">
                <a:solidFill>
                  <a:schemeClr val="bg1"/>
                </a:solidFill>
                <a:latin typeface="Oswald" pitchFamily="2" charset="-52"/>
              </a:rPr>
              <a:t>“Лада”</a:t>
            </a:r>
            <a:endParaRPr lang="ru-RU" sz="4800" dirty="0">
              <a:solidFill>
                <a:schemeClr val="bg1"/>
              </a:solidFill>
              <a:latin typeface="Oswald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971331" y="5220027"/>
            <a:ext cx="10789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Oswald" pitchFamily="2" charset="-52"/>
              </a:rPr>
              <a:t>РУКОВОДИТЕЛЬ КОМАНДЫ:  </a:t>
            </a:r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ИВАНОВА АЛЕКСАНДРА ГЕННАДЬЕВНА</a:t>
            </a:r>
            <a:r>
              <a:rPr lang="ru-RU" dirty="0">
                <a:solidFill>
                  <a:schemeClr val="bg1"/>
                </a:solidFill>
                <a:latin typeface="Oswald" pitchFamily="2" charset="-52"/>
              </a:rPr>
              <a:t>, </a:t>
            </a:r>
            <a:br>
              <a:rPr lang="ru-RU" dirty="0">
                <a:solidFill>
                  <a:schemeClr val="bg1"/>
                </a:solidFill>
                <a:latin typeface="Oswald" pitchFamily="2" charset="-52"/>
              </a:rPr>
            </a:br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ООО “ФИТНЕС ХОЛДИНГ”, </a:t>
            </a:r>
            <a:r>
              <a:rPr lang="LID4096" dirty="0">
                <a:solidFill>
                  <a:schemeClr val="bg1"/>
                </a:solidFill>
                <a:latin typeface="Oswald" pitchFamily="2" charset="-52"/>
              </a:rPr>
              <a:t>старший</a:t>
            </a:r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 тренер, </a:t>
            </a:r>
            <a:r>
              <a:rPr lang="LID4096" dirty="0">
                <a:solidFill>
                  <a:schemeClr val="bg1"/>
                </a:solidFill>
                <a:latin typeface="Oswald" pitchFamily="2" charset="-52"/>
              </a:rPr>
              <a:t>педагог</a:t>
            </a:r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 по физической культуре, психолог</a:t>
            </a:r>
            <a:br>
              <a:rPr lang="ru-RU" dirty="0">
                <a:solidFill>
                  <a:schemeClr val="bg1"/>
                </a:solidFill>
                <a:latin typeface="Oswald" pitchFamily="2" charset="-52"/>
              </a:rPr>
            </a:br>
            <a:r>
              <a:rPr lang="ru-RU" dirty="0">
                <a:solidFill>
                  <a:schemeClr val="bg1"/>
                </a:solidFill>
                <a:latin typeface="Oswald" pitchFamily="2" charset="-52"/>
              </a:rPr>
              <a:t>Россия,</a:t>
            </a:r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 </a:t>
            </a:r>
            <a:r>
              <a:rPr lang="ru-RU" dirty="0">
                <a:solidFill>
                  <a:schemeClr val="bg1"/>
                </a:solidFill>
                <a:latin typeface="Oswald" pitchFamily="2" charset="-52"/>
              </a:rPr>
              <a:t>г. </a:t>
            </a:r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Москва</a:t>
            </a:r>
            <a:endParaRPr lang="ru-RU" dirty="0">
              <a:solidFill>
                <a:schemeClr val="bg1"/>
              </a:solidFill>
              <a:latin typeface="Oswald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665215" y="3967785"/>
            <a:ext cx="109938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Oswald" pitchFamily="2" charset="-52"/>
              </a:rPr>
              <a:t>Номинация «</a:t>
            </a:r>
            <a:r>
              <a:rPr lang="mul" sz="3200" dirty="0">
                <a:solidFill>
                  <a:schemeClr val="bg1"/>
                </a:solidFill>
                <a:latin typeface="Oswald" pitchFamily="2" charset="-52"/>
              </a:rPr>
              <a:t>Профилактика заболеваний как основа здорового общества</a:t>
            </a:r>
            <a:r>
              <a:rPr lang="ru-RU" sz="3200" dirty="0">
                <a:solidFill>
                  <a:schemeClr val="bg1"/>
                </a:solidFill>
                <a:latin typeface="Oswald" pitchFamily="2" charset="-52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47"/>
          <p:cNvSpPr/>
          <p:nvPr/>
        </p:nvSpPr>
        <p:spPr>
          <a:xfrm>
            <a:off x="599090" y="3238911"/>
            <a:ext cx="11329558" cy="3329530"/>
          </a:xfrm>
          <a:prstGeom prst="roundRect">
            <a:avLst>
              <a:gd name="adj" fmla="val 3743"/>
            </a:avLst>
          </a:prstGeom>
          <a:solidFill>
            <a:schemeClr val="bg1"/>
          </a:solidFill>
          <a:ln w="3175" cap="flat" cmpd="sng" algn="ctr">
            <a:noFill/>
            <a:prstDash val="solid"/>
            <a:miter lim="800000"/>
          </a:ln>
          <a:effectLst>
            <a:outerShdw blurRad="139700" dist="889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pPr marL="447675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itchFamily="2" charset="-52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圆角矩形 47"/>
          <p:cNvSpPr/>
          <p:nvPr/>
        </p:nvSpPr>
        <p:spPr>
          <a:xfrm>
            <a:off x="516084" y="1219200"/>
            <a:ext cx="11412564" cy="1949221"/>
          </a:xfrm>
          <a:prstGeom prst="roundRect">
            <a:avLst>
              <a:gd name="adj" fmla="val 3743"/>
            </a:avLst>
          </a:prstGeom>
          <a:solidFill>
            <a:schemeClr val="bg1"/>
          </a:solidFill>
          <a:ln w="3175" cap="flat" cmpd="sng" algn="ctr">
            <a:noFill/>
            <a:prstDash val="solid"/>
            <a:miter lim="800000"/>
          </a:ln>
          <a:effectLst>
            <a:outerShdw blurRad="139700" dist="889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pPr marL="447675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itchFamily="2" charset="-52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12802-D0DB-8349-B613-80C69CA111E6}"/>
              </a:ext>
            </a:extLst>
          </p:cNvPr>
          <p:cNvSpPr txBox="1"/>
          <p:nvPr/>
        </p:nvSpPr>
        <p:spPr>
          <a:xfrm>
            <a:off x="599090" y="588577"/>
            <a:ext cx="248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Oswald" pitchFamily="2" charset="-52"/>
              </a:rPr>
              <a:t>Команда проекта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E1AB8-A27C-0540-B40E-DDBEBC322F07}"/>
              </a:ext>
            </a:extLst>
          </p:cNvPr>
          <p:cNvSpPr txBox="1"/>
          <p:nvPr/>
        </p:nvSpPr>
        <p:spPr>
          <a:xfrm>
            <a:off x="2758665" y="1857156"/>
            <a:ext cx="9684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ul" sz="1400" b="1" dirty="0">
                <a:latin typeface="Oswald" pitchFamily="2" charset="-52"/>
              </a:rPr>
              <a:t>ИВАНОВА АЛЕКСАНДРА ГЕННАДЬЕВНА</a:t>
            </a:r>
            <a:endParaRPr lang="LID4096" sz="1400" b="1" dirty="0">
              <a:latin typeface="Oswald" pitchFamily="2" charset="-52"/>
            </a:endParaRPr>
          </a:p>
          <a:p>
            <a:r>
              <a:rPr lang="mul" sz="1400" dirty="0">
                <a:latin typeface="Oswald" pitchFamily="2" charset="-52"/>
              </a:rPr>
              <a:t>Старший тренер, педагог по физической культуре, психолог ООО “ФИТНЕС ХОЛДИНГ”, г. Москва; </a:t>
            </a:r>
            <a:endParaRPr lang="LID4096" sz="1400" dirty="0">
              <a:latin typeface="Oswald" pitchFamily="2" charset="-52"/>
            </a:endParaRPr>
          </a:p>
          <a:p>
            <a:r>
              <a:rPr lang="mul" sz="1400" dirty="0">
                <a:latin typeface="Oswald" pitchFamily="2" charset="-52"/>
              </a:rPr>
              <a:t>сфера интересов –здоровый образ жизни, семейная психология, кризисгая психология, спортивная медицина; </a:t>
            </a:r>
            <a:endParaRPr lang="LID4096" sz="1400" dirty="0">
              <a:latin typeface="Oswald" pitchFamily="2" charset="-52"/>
            </a:endParaRPr>
          </a:p>
          <a:p>
            <a:r>
              <a:rPr lang="mul" sz="1400" dirty="0">
                <a:latin typeface="Oswald" pitchFamily="2" charset="-52"/>
              </a:rPr>
              <a:t>1990 г. р., РФ, г. Москва</a:t>
            </a:r>
            <a:endParaRPr lang="ru-RU" sz="1400" dirty="0">
              <a:latin typeface="Oswald" pitchFamily="2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E9F1C1-09E7-8348-AB0E-43361AEC3573}"/>
              </a:ext>
            </a:extLst>
          </p:cNvPr>
          <p:cNvSpPr txBox="1"/>
          <p:nvPr/>
        </p:nvSpPr>
        <p:spPr>
          <a:xfrm>
            <a:off x="2827897" y="4539002"/>
            <a:ext cx="32681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ID4096" sz="1400" b="1" dirty="0">
                <a:latin typeface="Oswald" pitchFamily="2" charset="-52"/>
              </a:rPr>
              <a:t>ПРОСВЕТЛВА</a:t>
            </a:r>
            <a:r>
              <a:rPr lang="mul" sz="1400" b="1" dirty="0">
                <a:latin typeface="Oswald" pitchFamily="2" charset="-52"/>
              </a:rPr>
              <a:t> </a:t>
            </a:r>
            <a:endParaRPr lang="LID4096" sz="1400" b="1" dirty="0">
              <a:latin typeface="Oswald" pitchFamily="2" charset="-52"/>
            </a:endParaRPr>
          </a:p>
          <a:p>
            <a:r>
              <a:rPr lang="mul" sz="1400" b="1" dirty="0">
                <a:latin typeface="Oswald" pitchFamily="2" charset="-52"/>
              </a:rPr>
              <a:t>НАДЕЖДА ЮРЬЕВНА</a:t>
            </a:r>
            <a:br>
              <a:rPr lang="ru-RU" sz="1400" dirty="0">
                <a:latin typeface="Oswald" pitchFamily="2" charset="-52"/>
              </a:rPr>
            </a:br>
            <a:r>
              <a:rPr lang="mul" sz="1400" dirty="0">
                <a:latin typeface="Oswald" pitchFamily="2" charset="-52"/>
              </a:rPr>
              <a:t>тренер групповых программ, </a:t>
            </a:r>
            <a:r>
              <a:rPr lang="LID4096" sz="1400" dirty="0">
                <a:latin typeface="Oswald" pitchFamily="2" charset="-52"/>
              </a:rPr>
              <a:t>персональный</a:t>
            </a:r>
            <a:r>
              <a:rPr lang="mul" sz="1400" dirty="0">
                <a:latin typeface="Oswald" pitchFamily="2" charset="-52"/>
              </a:rPr>
              <a:t> тренер тренажерного зала, нутрициолог ООО “ФИТНЕС ХОЛДИНГ”;</a:t>
            </a:r>
            <a:br>
              <a:rPr lang="ru-RU" sz="1400" dirty="0">
                <a:latin typeface="Oswald" pitchFamily="2" charset="-52"/>
              </a:rPr>
            </a:br>
            <a:r>
              <a:rPr lang="ru-RU" sz="1400" dirty="0">
                <a:latin typeface="Oswald" pitchFamily="2" charset="-52"/>
              </a:rPr>
              <a:t>19</a:t>
            </a:r>
            <a:r>
              <a:rPr lang="mul" sz="1400" dirty="0">
                <a:latin typeface="Oswald" pitchFamily="2" charset="-52"/>
              </a:rPr>
              <a:t>9</a:t>
            </a:r>
            <a:r>
              <a:rPr lang="ru-RU" sz="1400" dirty="0">
                <a:latin typeface="Oswald" pitchFamily="2" charset="-52"/>
              </a:rPr>
              <a:t>1 г.р., РФ, г. </a:t>
            </a:r>
            <a:r>
              <a:rPr lang="mul" sz="1400" dirty="0">
                <a:latin typeface="Oswald" pitchFamily="2" charset="-52"/>
              </a:rPr>
              <a:t>Москва</a:t>
            </a:r>
            <a:endParaRPr lang="ru-RU" sz="1400" dirty="0">
              <a:latin typeface="Oswald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5AE49-FCC8-D949-836F-A74AD3355702}"/>
              </a:ext>
            </a:extLst>
          </p:cNvPr>
          <p:cNvSpPr txBox="1"/>
          <p:nvPr/>
        </p:nvSpPr>
        <p:spPr>
          <a:xfrm>
            <a:off x="8622843" y="4312309"/>
            <a:ext cx="31434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ul" sz="1400" b="1" dirty="0">
                <a:latin typeface="Oswald" pitchFamily="2" charset="-52"/>
              </a:rPr>
              <a:t>РЕБРОВА </a:t>
            </a:r>
            <a:endParaRPr lang="LID4096" sz="1400" b="1" dirty="0">
              <a:latin typeface="Oswald" pitchFamily="2" charset="-52"/>
            </a:endParaRPr>
          </a:p>
          <a:p>
            <a:r>
              <a:rPr lang="mul" sz="1400" b="1" dirty="0">
                <a:latin typeface="Oswald" pitchFamily="2" charset="-52"/>
              </a:rPr>
              <a:t>ЕКАТЕРИНА АЛЕКСАНДРОВНА</a:t>
            </a:r>
            <a:endParaRPr lang="LID4096" sz="1400" b="1" dirty="0">
              <a:latin typeface="Oswald" pitchFamily="2" charset="-52"/>
            </a:endParaRPr>
          </a:p>
          <a:p>
            <a:r>
              <a:rPr lang="mul" sz="1400" dirty="0">
                <a:latin typeface="Oswald" pitchFamily="2" charset="-52"/>
              </a:rPr>
              <a:t>Врач-невролог, врач спортивной медицины и ЛФК, персональный тренер ООО “ФИТНЕС ХОЛДИНГ”, член </a:t>
            </a:r>
            <a:r>
              <a:rPr lang="LID4096" sz="1400" dirty="0">
                <a:latin typeface="Oswald" pitchFamily="2" charset="-52"/>
              </a:rPr>
              <a:t>Российской</a:t>
            </a:r>
            <a:r>
              <a:rPr lang="mul" sz="1400" dirty="0">
                <a:latin typeface="Oswald" pitchFamily="2" charset="-52"/>
              </a:rPr>
              <a:t> ассоциации по спортивной медицине и реабилитации;</a:t>
            </a:r>
            <a:br>
              <a:rPr lang="ru-RU" sz="1400" dirty="0">
                <a:latin typeface="Oswald" pitchFamily="2" charset="-52"/>
              </a:rPr>
            </a:br>
            <a:r>
              <a:rPr lang="ru-RU" sz="1400" dirty="0">
                <a:latin typeface="Oswald" pitchFamily="2" charset="-52"/>
              </a:rPr>
              <a:t>19</a:t>
            </a:r>
            <a:r>
              <a:rPr lang="mul" sz="1400" dirty="0">
                <a:latin typeface="Oswald" pitchFamily="2" charset="-52"/>
              </a:rPr>
              <a:t>89</a:t>
            </a:r>
            <a:r>
              <a:rPr lang="ru-RU" sz="1400" dirty="0">
                <a:latin typeface="Oswald" pitchFamily="2" charset="-52"/>
              </a:rPr>
              <a:t>г.р., РФ, г.</a:t>
            </a:r>
            <a:r>
              <a:rPr lang="mul" sz="1400" dirty="0">
                <a:latin typeface="Oswald" pitchFamily="2" charset="-52"/>
              </a:rPr>
              <a:t> </a:t>
            </a:r>
            <a:r>
              <a:rPr lang="LID4096" sz="1400" dirty="0">
                <a:latin typeface="Oswald" pitchFamily="2" charset="-52"/>
              </a:rPr>
              <a:t>Орел</a:t>
            </a:r>
            <a:endParaRPr lang="ru-RU" sz="1400" dirty="0">
              <a:latin typeface="Oswald" pitchFamily="2" charset="-5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A5C35F-2BAF-3D4B-ACCF-DC530FD2EB68}"/>
              </a:ext>
            </a:extLst>
          </p:cNvPr>
          <p:cNvSpPr txBox="1"/>
          <p:nvPr/>
        </p:nvSpPr>
        <p:spPr>
          <a:xfrm>
            <a:off x="2715171" y="1283221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A72E87"/>
                </a:solidFill>
                <a:latin typeface="Oswald" pitchFamily="2" charset="-52"/>
              </a:rPr>
              <a:t>Руководитель проекта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8F5C6B-9DA1-054C-BDF6-066529B98D57}"/>
              </a:ext>
            </a:extLst>
          </p:cNvPr>
          <p:cNvSpPr txBox="1"/>
          <p:nvPr/>
        </p:nvSpPr>
        <p:spPr>
          <a:xfrm>
            <a:off x="516084" y="3539900"/>
            <a:ext cx="11340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B9D04A"/>
                </a:solidFill>
                <a:latin typeface="Oswald" pitchFamily="2" charset="-52"/>
              </a:rPr>
              <a:t>Ключевые члены команды</a:t>
            </a: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97C46E67-78A0-C4BD-8DCD-6E8039ED0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09" y="1155240"/>
            <a:ext cx="1854464" cy="1854464"/>
          </a:xfrm>
          <a:prstGeom prst="rect">
            <a:avLst/>
          </a:prstGeom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54A173BB-BC53-5860-965A-B725965E9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0" y="4352278"/>
            <a:ext cx="1955538" cy="1955538"/>
          </a:xfrm>
          <a:prstGeom prst="rect">
            <a:avLst/>
          </a:prstGeom>
        </p:spPr>
      </p:pic>
      <p:pic>
        <p:nvPicPr>
          <p:cNvPr id="10" name="Рисунок 17">
            <a:extLst>
              <a:ext uri="{FF2B5EF4-FFF2-40B4-BE49-F238E27FC236}">
                <a16:creationId xmlns:a16="http://schemas.microsoft.com/office/drawing/2014/main" id="{7A0294F1-59AC-C9DF-FACD-75FF5A7655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294" y="4297859"/>
            <a:ext cx="1867280" cy="186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599090" y="588577"/>
            <a:ext cx="312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Oswald" pitchFamily="2" charset="-52"/>
              </a:rPr>
              <a:t>Актуальность проекта</a:t>
            </a: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9F6E69A9-5301-7B4E-92FA-1F8457768E3C}"/>
              </a:ext>
            </a:extLst>
          </p:cNvPr>
          <p:cNvSpPr/>
          <p:nvPr/>
        </p:nvSpPr>
        <p:spPr>
          <a:xfrm>
            <a:off x="704193" y="1659467"/>
            <a:ext cx="10731062" cy="4510105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1798370" y="1947782"/>
            <a:ext cx="9338190" cy="120032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Оздоровительный фитнес, как способ профилактики различных заболеваний (ОДА, сердечно-сосудистых, гормональных и т.п.)  и предупредить преждевременное старение у женщин возрастом от 30 до 45 лет, работающих в государственных бюджетных учреждениях.</a:t>
            </a:r>
            <a:endParaRPr lang="LID4096" dirty="0">
              <a:solidFill>
                <a:schemeClr val="bg1"/>
              </a:solidFill>
              <a:latin typeface="Oswald" pitchFamily="2" charset="-52"/>
            </a:endParaRPr>
          </a:p>
          <a:p>
            <a:endParaRPr lang="ru-RU" dirty="0">
              <a:solidFill>
                <a:schemeClr val="bg1"/>
              </a:solidFill>
              <a:latin typeface="Oswald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DE830-45A8-874C-AFAB-3F5290048970}"/>
              </a:ext>
            </a:extLst>
          </p:cNvPr>
          <p:cNvSpPr txBox="1"/>
          <p:nvPr/>
        </p:nvSpPr>
        <p:spPr>
          <a:xfrm>
            <a:off x="1719749" y="3124870"/>
            <a:ext cx="9338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Формирование и </a:t>
            </a:r>
            <a:r>
              <a:rPr lang="LID4096" dirty="0">
                <a:solidFill>
                  <a:schemeClr val="bg1"/>
                </a:solidFill>
                <a:latin typeface="Oswald" pitchFamily="2" charset="-52"/>
              </a:rPr>
              <a:t>поддержание</a:t>
            </a:r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 привычки к регулярным физическим нагрузкам и здоровому образу жизни, </a:t>
            </a:r>
            <a:r>
              <a:rPr lang="LID4096" dirty="0">
                <a:solidFill>
                  <a:schemeClr val="bg1"/>
                </a:solidFill>
                <a:latin typeface="Oswald" pitchFamily="2" charset="-52"/>
              </a:rPr>
              <a:t>оптимизация</a:t>
            </a:r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 </a:t>
            </a:r>
            <a:r>
              <a:rPr lang="LID4096" dirty="0">
                <a:solidFill>
                  <a:schemeClr val="bg1"/>
                </a:solidFill>
                <a:latin typeface="Oswald" pitchFamily="2" charset="-52"/>
              </a:rPr>
              <a:t>физических</a:t>
            </a:r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 нагрузок для успешного совмещение работы и досуговых оздоровительных мероприятий у женщин возрастом от 30 до 45 лет, </a:t>
            </a:r>
            <a:r>
              <a:rPr lang="LID4096" dirty="0">
                <a:solidFill>
                  <a:schemeClr val="bg1"/>
                </a:solidFill>
                <a:latin typeface="Oswald" pitchFamily="2" charset="-52"/>
              </a:rPr>
              <a:t>работающих</a:t>
            </a:r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 в государственных бюджетных учреждениях.</a:t>
            </a:r>
            <a:endParaRPr lang="ru-RU" dirty="0">
              <a:solidFill>
                <a:schemeClr val="bg1"/>
              </a:solidFill>
              <a:latin typeface="Oswald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6765F-582D-8346-8EDF-C67D0745B7AB}"/>
              </a:ext>
            </a:extLst>
          </p:cNvPr>
          <p:cNvSpPr txBox="1"/>
          <p:nvPr/>
        </p:nvSpPr>
        <p:spPr>
          <a:xfrm>
            <a:off x="1719749" y="4516341"/>
            <a:ext cx="9338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Формат фитнес-тура позволяет не только сменить обстановку и улучшить физическую форму, но и провести время активно и полезно, познакомиться с единомышленниками. А так же прекрасные природные условия, свежий воздух, здоровое питание и разнообразные активности способствуют восстановлению энергии и снятию стресса.</a:t>
            </a:r>
            <a:endParaRPr lang="ru-RU" dirty="0">
              <a:solidFill>
                <a:schemeClr val="bg1"/>
              </a:solidFill>
              <a:latin typeface="Oswald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985500" y="1868313"/>
            <a:ext cx="622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Oswald" pitchFamily="2" charset="-52"/>
              </a:rPr>
              <a:t>1</a:t>
            </a:r>
            <a:r>
              <a:rPr lang="ru-RU" sz="5400" b="1" dirty="0">
                <a:solidFill>
                  <a:schemeClr val="bg1"/>
                </a:solidFill>
                <a:latin typeface="Oswald" pitchFamily="2" charset="-52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F2911-A4F6-6F4B-94D7-5D790B8B48F4}"/>
              </a:ext>
            </a:extLst>
          </p:cNvPr>
          <p:cNvSpPr txBox="1"/>
          <p:nvPr/>
        </p:nvSpPr>
        <p:spPr>
          <a:xfrm>
            <a:off x="1010901" y="3136288"/>
            <a:ext cx="708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Oswald" pitchFamily="2" charset="-52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AB43A-6FF0-EC46-A91F-70C0BBFB8398}"/>
              </a:ext>
            </a:extLst>
          </p:cNvPr>
          <p:cNvSpPr txBox="1"/>
          <p:nvPr/>
        </p:nvSpPr>
        <p:spPr>
          <a:xfrm>
            <a:off x="1010901" y="4613109"/>
            <a:ext cx="708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Oswald" pitchFamily="2" charset="-52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47"/>
          <p:cNvSpPr/>
          <p:nvPr/>
        </p:nvSpPr>
        <p:spPr>
          <a:xfrm>
            <a:off x="490038" y="1185038"/>
            <a:ext cx="4939306" cy="707886"/>
          </a:xfrm>
          <a:prstGeom prst="roundRect">
            <a:avLst>
              <a:gd name="adj" fmla="val 3743"/>
            </a:avLst>
          </a:prstGeom>
          <a:solidFill>
            <a:schemeClr val="bg1"/>
          </a:solidFill>
          <a:ln w="3175" cap="flat" cmpd="sng" algn="ctr">
            <a:noFill/>
            <a:prstDash val="solid"/>
            <a:miter lim="800000"/>
          </a:ln>
          <a:effectLst>
            <a:outerShdw blurRad="139700" dist="889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pPr marL="447675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BD64A8"/>
              </a:solidFill>
              <a:effectLst/>
              <a:uLnTx/>
              <a:uFillTx/>
              <a:latin typeface="Oswald" pitchFamily="2" charset="-52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BFE4FB-DBD4-3046-8961-57C86C99613F}"/>
              </a:ext>
            </a:extLst>
          </p:cNvPr>
          <p:cNvSpPr txBox="1"/>
          <p:nvPr/>
        </p:nvSpPr>
        <p:spPr>
          <a:xfrm>
            <a:off x="4636928" y="532865"/>
            <a:ext cx="2815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Oswald" pitchFamily="2" charset="-52"/>
              </a:rPr>
              <a:t>Целевая аудитория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3FE0D1-C6A5-C04E-AEFC-D4902E28A74D}"/>
              </a:ext>
            </a:extLst>
          </p:cNvPr>
          <p:cNvSpPr txBox="1"/>
          <p:nvPr/>
        </p:nvSpPr>
        <p:spPr>
          <a:xfrm>
            <a:off x="630391" y="1185038"/>
            <a:ext cx="1107157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A72E87"/>
              </a:buClr>
              <a:buFont typeface="Arial" panose="020B0604020202020204" pitchFamily="34" charset="0"/>
              <a:buChar char="•"/>
            </a:pPr>
            <a:r>
              <a:rPr lang="mul" dirty="0">
                <a:latin typeface="Oswald" pitchFamily="2" charset="-52"/>
              </a:rPr>
              <a:t>Женщины возрастом от 30 до 45 лет, работающие в государственных бюджетных учреждениях</a:t>
            </a:r>
            <a:endParaRPr lang="LID4096" dirty="0">
              <a:latin typeface="Oswald" pitchFamily="2" charset="-52"/>
            </a:endParaRPr>
          </a:p>
          <a:p>
            <a:pPr algn="ctr">
              <a:buClr>
                <a:srgbClr val="A72E87"/>
              </a:buClr>
            </a:pPr>
            <a:r>
              <a:rPr lang="mul" dirty="0">
                <a:latin typeface="Oswald" pitchFamily="2" charset="-52"/>
              </a:rPr>
              <a:t> (от 20 до 30 человек в одном фитнес-туре)</a:t>
            </a:r>
            <a:endParaRPr lang="LID4096" dirty="0">
              <a:solidFill>
                <a:schemeClr val="bg1"/>
              </a:solidFill>
              <a:latin typeface="Oswald" pitchFamily="2" charset="-52"/>
            </a:endParaRPr>
          </a:p>
        </p:txBody>
      </p:sp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9FD66DF3-404E-E0A7-32FB-BF79428AE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284" y="1966165"/>
            <a:ext cx="5260482" cy="4158954"/>
          </a:xfrm>
          <a:prstGeom prst="rect">
            <a:avLst/>
          </a:prstGeom>
        </p:spPr>
      </p:pic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D734E7C2-70E5-7F52-6A60-81540F651921}"/>
              </a:ext>
            </a:extLst>
          </p:cNvPr>
          <p:cNvSpPr/>
          <p:nvPr/>
        </p:nvSpPr>
        <p:spPr>
          <a:xfrm>
            <a:off x="897898" y="3395504"/>
            <a:ext cx="2061793" cy="923330"/>
          </a:xfrm>
          <a:prstGeom prst="rightArrow">
            <a:avLst>
              <a:gd name="adj1" fmla="val 64740"/>
              <a:gd name="adj2" fmla="val 92379"/>
            </a:avLst>
          </a:prstGeom>
          <a:solidFill>
            <a:srgbClr val="A72E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D9C88-5035-B741-9EF2-4D25C8FCEB64}"/>
              </a:ext>
            </a:extLst>
          </p:cNvPr>
          <p:cNvSpPr txBox="1"/>
          <p:nvPr/>
        </p:nvSpPr>
        <p:spPr>
          <a:xfrm>
            <a:off x="599090" y="588577"/>
            <a:ext cx="4782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Oswald" pitchFamily="2" charset="-52"/>
              </a:rPr>
              <a:t>Стадия проекта. Зрелость проекта</a:t>
            </a:r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id="{A17177B6-1C68-8E47-9657-8BC211F975BA}"/>
              </a:ext>
            </a:extLst>
          </p:cNvPr>
          <p:cNvSpPr/>
          <p:nvPr/>
        </p:nvSpPr>
        <p:spPr>
          <a:xfrm>
            <a:off x="733245" y="1329968"/>
            <a:ext cx="239283" cy="239283"/>
          </a:xfrm>
          <a:prstGeom prst="ellipse">
            <a:avLst/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4978" y="1989699"/>
            <a:ext cx="27093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swald" pitchFamily="2" charset="-52"/>
              </a:rPr>
              <a:t>продумана архитектура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59042" y="2748865"/>
            <a:ext cx="23310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swald" pitchFamily="2" charset="-52"/>
              </a:rPr>
              <a:t>разработан логотип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71660" y="3508031"/>
            <a:ext cx="2109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swald" pitchFamily="2" charset="-52"/>
              </a:rPr>
              <a:t>собрана команда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73680" y="1230333"/>
            <a:ext cx="2566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ul" sz="2400" dirty="0"/>
              <a:t>ИДЕЯ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71660" y="4257510"/>
            <a:ext cx="21900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swald" pitchFamily="2" charset="-52"/>
              </a:rPr>
              <a:t>понятны ресурсы</a:t>
            </a:r>
          </a:p>
        </p:txBody>
      </p:sp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07F727C4-D833-5108-E97A-7B7195A70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506" y="1890712"/>
            <a:ext cx="68389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0987B-83B4-AA46-BFCD-AB6618EC16FA}"/>
              </a:ext>
            </a:extLst>
          </p:cNvPr>
          <p:cNvSpPr txBox="1"/>
          <p:nvPr/>
        </p:nvSpPr>
        <p:spPr>
          <a:xfrm>
            <a:off x="599090" y="588577"/>
            <a:ext cx="234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Oswald" pitchFamily="2" charset="-52"/>
              </a:rPr>
              <a:t>Миссия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C69FB-0247-0B45-B74E-CC7C827B27CE}"/>
              </a:ext>
            </a:extLst>
          </p:cNvPr>
          <p:cNvSpPr txBox="1"/>
          <p:nvPr/>
        </p:nvSpPr>
        <p:spPr>
          <a:xfrm>
            <a:off x="1420962" y="1293686"/>
            <a:ext cx="9984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kern="100" dirty="0">
                <a:solidFill>
                  <a:srgbClr val="000000"/>
                </a:solidFill>
                <a:latin typeface="Oswald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СВОЕВРЕМЕННАЯ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Oswald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 ПРОФИЛАКТИКА</a:t>
            </a:r>
            <a:r>
              <a:rPr lang="mul" sz="1800" kern="100" dirty="0">
                <a:solidFill>
                  <a:srgbClr val="000000"/>
                </a:solidFill>
                <a:effectLst/>
                <a:latin typeface="Oswald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Oswald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КОРРЕКЦИЯ </a:t>
            </a:r>
            <a:r>
              <a:rPr lang="mul" sz="1800" kern="100" dirty="0">
                <a:solidFill>
                  <a:srgbClr val="000000"/>
                </a:solidFill>
                <a:effectLst/>
                <a:latin typeface="Oswald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ФИЗИОЛОГИЧЕСКИХ НАРУШЕНИЙ, ПРЕДУПРЕЖДЕНИЕ </a:t>
            </a:r>
            <a:r>
              <a:rPr lang="LID4096" sz="1800" kern="100" dirty="0">
                <a:solidFill>
                  <a:srgbClr val="000000"/>
                </a:solidFill>
                <a:effectLst/>
                <a:latin typeface="Oswald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ПРЕЖДЕВРЕМЕННОГО</a:t>
            </a:r>
            <a:r>
              <a:rPr lang="mul" sz="1800" kern="100" dirty="0">
                <a:solidFill>
                  <a:srgbClr val="000000"/>
                </a:solidFill>
                <a:effectLst/>
                <a:latin typeface="Oswald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 СТАРЕНИЯ У ЖЕНЩИН СРЕДНЕГО ВОЗРАСТА</a:t>
            </a:r>
            <a:endParaRPr lang="ru-RU" sz="1800" kern="100" dirty="0">
              <a:solidFill>
                <a:srgbClr val="000000"/>
              </a:solidFill>
              <a:effectLst/>
              <a:latin typeface="Oswald" pitchFamily="2" charset="-52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8B6A2-483B-5041-9AAB-37FF081A67F6}"/>
              </a:ext>
            </a:extLst>
          </p:cNvPr>
          <p:cNvSpPr txBox="1"/>
          <p:nvPr/>
        </p:nvSpPr>
        <p:spPr>
          <a:xfrm>
            <a:off x="657571" y="2853091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n w="18415" cmpd="sng">
                  <a:solidFill>
                    <a:srgbClr val="A72E8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1</a:t>
            </a:r>
            <a:r>
              <a:rPr lang="ru-RU" sz="5400" dirty="0">
                <a:ln w="18415" cmpd="sng">
                  <a:solidFill>
                    <a:srgbClr val="A72E8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ED018C-C8C8-FC47-9904-8EE67C111AE9}"/>
              </a:ext>
            </a:extLst>
          </p:cNvPr>
          <p:cNvSpPr txBox="1"/>
          <p:nvPr/>
        </p:nvSpPr>
        <p:spPr>
          <a:xfrm>
            <a:off x="657571" y="4000210"/>
            <a:ext cx="644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 w="18415" cmpd="sng">
                  <a:solidFill>
                    <a:srgbClr val="A72E8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3663EC-3DC1-1547-9D13-5F13AA9CB760}"/>
              </a:ext>
            </a:extLst>
          </p:cNvPr>
          <p:cNvSpPr txBox="1"/>
          <p:nvPr/>
        </p:nvSpPr>
        <p:spPr>
          <a:xfrm>
            <a:off x="657571" y="5159561"/>
            <a:ext cx="644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 w="18415" cmpd="sng">
                  <a:solidFill>
                    <a:srgbClr val="A72E8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A1142-CF42-E546-891A-29A412372602}"/>
              </a:ext>
            </a:extLst>
          </p:cNvPr>
          <p:cNvSpPr txBox="1"/>
          <p:nvPr/>
        </p:nvSpPr>
        <p:spPr>
          <a:xfrm>
            <a:off x="5959428" y="2892011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n w="18415" cmpd="sng">
                  <a:solidFill>
                    <a:srgbClr val="B9D04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1</a:t>
            </a:r>
            <a:r>
              <a:rPr lang="ru-RU" sz="5400" dirty="0">
                <a:ln w="18415" cmpd="sng">
                  <a:solidFill>
                    <a:srgbClr val="B9D04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7FB12-663E-BB45-B0AE-A412BADB16B3}"/>
              </a:ext>
            </a:extLst>
          </p:cNvPr>
          <p:cNvSpPr txBox="1"/>
          <p:nvPr/>
        </p:nvSpPr>
        <p:spPr>
          <a:xfrm>
            <a:off x="5959428" y="3972810"/>
            <a:ext cx="644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 w="18415" cmpd="sng">
                  <a:solidFill>
                    <a:srgbClr val="B9D04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AF7BDC-95D7-3642-91FF-A8B00E650BBC}"/>
              </a:ext>
            </a:extLst>
          </p:cNvPr>
          <p:cNvSpPr txBox="1"/>
          <p:nvPr/>
        </p:nvSpPr>
        <p:spPr>
          <a:xfrm>
            <a:off x="5959428" y="5159561"/>
            <a:ext cx="644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 w="18415" cmpd="sng">
                  <a:solidFill>
                    <a:srgbClr val="B9D04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A06FC8-20DC-1442-B6F9-1D752E470FFA}"/>
              </a:ext>
            </a:extLst>
          </p:cNvPr>
          <p:cNvSpPr txBox="1"/>
          <p:nvPr/>
        </p:nvSpPr>
        <p:spPr>
          <a:xfrm>
            <a:off x="599090" y="2271580"/>
            <a:ext cx="2340000" cy="523220"/>
          </a:xfrm>
          <a:prstGeom prst="rect">
            <a:avLst/>
          </a:prstGeom>
          <a:solidFill>
            <a:srgbClr val="A72E87"/>
          </a:solidFill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Oswald" pitchFamily="2" charset="-52"/>
              </a:rPr>
              <a:t>ЦЕЛИ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AEF22A-80F6-934F-814E-7A34502A8484}"/>
              </a:ext>
            </a:extLst>
          </p:cNvPr>
          <p:cNvSpPr txBox="1"/>
          <p:nvPr/>
        </p:nvSpPr>
        <p:spPr>
          <a:xfrm>
            <a:off x="1334476" y="2944477"/>
            <a:ext cx="4351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Oswald" pitchFamily="2" charset="-52"/>
              </a:rPr>
              <a:t>Улучшение </a:t>
            </a:r>
            <a:r>
              <a:rPr lang="mul" dirty="0">
                <a:latin typeface="Oswald" pitchFamily="2" charset="-52"/>
              </a:rPr>
              <a:t>физических показателей: выносливости, ловкости, гибкости, координации.</a:t>
            </a:r>
            <a:endParaRPr lang="ru-RU" dirty="0">
              <a:latin typeface="Oswald" pitchFamily="2" charset="-5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A45BA0-D4B1-6C43-A815-242F5EBF451D}"/>
              </a:ext>
            </a:extLst>
          </p:cNvPr>
          <p:cNvSpPr txBox="1"/>
          <p:nvPr/>
        </p:nvSpPr>
        <p:spPr>
          <a:xfrm>
            <a:off x="1334476" y="4000210"/>
            <a:ext cx="420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Oswald" pitchFamily="2" charset="-52"/>
              </a:rPr>
              <a:t>Профилактика возрастных изменений: замедление процессов старения </a:t>
            </a:r>
            <a:r>
              <a:rPr lang="mul" dirty="0">
                <a:latin typeface="Oswald" pitchFamily="2" charset="-52"/>
              </a:rPr>
              <a:t>организма,</a:t>
            </a:r>
            <a:r>
              <a:rPr lang="ru-RU" dirty="0">
                <a:latin typeface="Oswald" pitchFamily="2" charset="-52"/>
              </a:rPr>
              <a:t> снижение риска </a:t>
            </a:r>
            <a:r>
              <a:rPr lang="mul" dirty="0">
                <a:latin typeface="Oswald" pitchFamily="2" charset="-52"/>
              </a:rPr>
              <a:t>появления избыточного веса.</a:t>
            </a:r>
            <a:endParaRPr lang="LID4096" dirty="0">
              <a:latin typeface="Oswald" pitchFamily="2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02AC18-941A-574F-8D29-652E047DEC2E}"/>
              </a:ext>
            </a:extLst>
          </p:cNvPr>
          <p:cNvSpPr txBox="1"/>
          <p:nvPr/>
        </p:nvSpPr>
        <p:spPr>
          <a:xfrm>
            <a:off x="1334476" y="5058077"/>
            <a:ext cx="39557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Oswald" pitchFamily="2" charset="-52"/>
              </a:rPr>
              <a:t>Поддержание активной социальной жизни </a:t>
            </a:r>
            <a:r>
              <a:rPr lang="mul" dirty="0">
                <a:latin typeface="Oswald" pitchFamily="2" charset="-52"/>
              </a:rPr>
              <a:t>женщин среднего возраста, возможность разнообразить досуг и </a:t>
            </a:r>
            <a:r>
              <a:rPr lang="LID4096" dirty="0">
                <a:latin typeface="Oswald" pitchFamily="2" charset="-52"/>
              </a:rPr>
              <a:t>попробовать</a:t>
            </a:r>
            <a:r>
              <a:rPr lang="mul" dirty="0">
                <a:latin typeface="Oswald" pitchFamily="2" charset="-52"/>
              </a:rPr>
              <a:t> физические активности </a:t>
            </a:r>
            <a:r>
              <a:rPr lang="LID4096" dirty="0">
                <a:latin typeface="Oswald" pitchFamily="2" charset="-52"/>
              </a:rPr>
              <a:t>различной</a:t>
            </a:r>
            <a:r>
              <a:rPr lang="mul" dirty="0">
                <a:latin typeface="Oswald" pitchFamily="2" charset="-52"/>
              </a:rPr>
              <a:t> направленности.</a:t>
            </a:r>
            <a:endParaRPr lang="LID4096" dirty="0">
              <a:latin typeface="Oswald" pitchFamily="2" charset="-5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C083BC-A197-F644-8276-D16BE958C6FF}"/>
              </a:ext>
            </a:extLst>
          </p:cNvPr>
          <p:cNvSpPr txBox="1"/>
          <p:nvPr/>
        </p:nvSpPr>
        <p:spPr>
          <a:xfrm>
            <a:off x="6669845" y="2998664"/>
            <a:ext cx="5202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Oswald" pitchFamily="2" charset="-52"/>
              </a:rPr>
              <a:t>Ознакомить участников с </a:t>
            </a:r>
            <a:r>
              <a:rPr lang="mul" dirty="0">
                <a:latin typeface="Oswald" pitchFamily="2" charset="-52"/>
              </a:rPr>
              <a:t>физическими нагрузками различной направленности, основами здорового питания и психологией отношений.</a:t>
            </a:r>
            <a:endParaRPr lang="ru-RU" dirty="0">
              <a:latin typeface="Oswald" pitchFamily="2" charset="-5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142D69-389E-FA41-B6F5-C90265FC495B}"/>
              </a:ext>
            </a:extLst>
          </p:cNvPr>
          <p:cNvSpPr txBox="1"/>
          <p:nvPr/>
        </p:nvSpPr>
        <p:spPr>
          <a:xfrm>
            <a:off x="6669845" y="4091866"/>
            <a:ext cx="4754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ul" dirty="0">
                <a:latin typeface="Oswald" pitchFamily="2" charset="-52"/>
              </a:rPr>
              <a:t>Обучить, скорректировать</a:t>
            </a:r>
            <a:r>
              <a:rPr lang="ru-RU" dirty="0">
                <a:latin typeface="Oswald" pitchFamily="2" charset="-52"/>
              </a:rPr>
              <a:t> участников </a:t>
            </a:r>
            <a:r>
              <a:rPr lang="mul" dirty="0">
                <a:latin typeface="Oswald" pitchFamily="2" charset="-52"/>
              </a:rPr>
              <a:t>правильной технике выполнения упражнений в оздоровительном фитнесе</a:t>
            </a:r>
            <a:r>
              <a:rPr lang="ru-RU" dirty="0">
                <a:latin typeface="Oswald" pitchFamily="2" charset="-52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4AFA8E-9E92-48E1-9C2D-31BE6CD86F69}"/>
              </a:ext>
            </a:extLst>
          </p:cNvPr>
          <p:cNvSpPr txBox="1"/>
          <p:nvPr/>
        </p:nvSpPr>
        <p:spPr>
          <a:xfrm>
            <a:off x="6669845" y="5311409"/>
            <a:ext cx="51260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Oswald" pitchFamily="2" charset="-52"/>
              </a:rPr>
              <a:t>Проанализировать и провести оценку эффективности регулярных </a:t>
            </a:r>
            <a:r>
              <a:rPr lang="mul" dirty="0">
                <a:latin typeface="Oswald" pitchFamily="2" charset="-52"/>
              </a:rPr>
              <a:t>занятий оздоровительным фитнесом</a:t>
            </a:r>
            <a:br>
              <a:rPr lang="ru-RU" dirty="0">
                <a:latin typeface="Oswald" pitchFamily="2" charset="-52"/>
              </a:rPr>
            </a:br>
            <a:r>
              <a:rPr lang="ru-RU" dirty="0">
                <a:latin typeface="Oswald" pitchFamily="2" charset="-52"/>
              </a:rPr>
              <a:t>и их влияние на </a:t>
            </a:r>
            <a:r>
              <a:rPr lang="LID4096" dirty="0">
                <a:latin typeface="Oswald" pitchFamily="2" charset="-52"/>
              </a:rPr>
              <a:t>физиологические</a:t>
            </a:r>
            <a:r>
              <a:rPr lang="mul" dirty="0">
                <a:latin typeface="Oswald" pitchFamily="2" charset="-52"/>
              </a:rPr>
              <a:t> показатели</a:t>
            </a:r>
            <a:r>
              <a:rPr lang="ru-RU" dirty="0">
                <a:latin typeface="Oswald" pitchFamily="2" charset="-52"/>
              </a:rPr>
              <a:t> и качество </a:t>
            </a:r>
            <a:r>
              <a:rPr lang="mul" dirty="0">
                <a:latin typeface="Oswald" pitchFamily="2" charset="-52"/>
              </a:rPr>
              <a:t>жизни.</a:t>
            </a:r>
            <a:endParaRPr lang="ru-RU" dirty="0">
              <a:latin typeface="Oswald" pitchFamily="2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062" y="1286295"/>
            <a:ext cx="744586" cy="661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6011330" y="2271580"/>
            <a:ext cx="2340000" cy="523220"/>
          </a:xfrm>
          <a:prstGeom prst="rect">
            <a:avLst/>
          </a:prstGeom>
          <a:solidFill>
            <a:srgbClr val="B9D04A"/>
          </a:solidFill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Oswald" pitchFamily="2" charset="-52"/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90254-2E86-BE45-BDF3-C531AFA98911}"/>
              </a:ext>
            </a:extLst>
          </p:cNvPr>
          <p:cNvSpPr txBox="1"/>
          <p:nvPr/>
        </p:nvSpPr>
        <p:spPr>
          <a:xfrm>
            <a:off x="5366082" y="394688"/>
            <a:ext cx="19094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Oswald" pitchFamily="2" charset="-52"/>
              </a:rPr>
              <a:t>Суть проекта</a:t>
            </a:r>
          </a:p>
          <a:p>
            <a:endParaRPr lang="ru-RU" sz="2800" dirty="0">
              <a:solidFill>
                <a:srgbClr val="A72E88"/>
              </a:solidFill>
              <a:latin typeface="Oswald" pitchFamily="2" charset="-52"/>
            </a:endParaRPr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1324378" y="1136324"/>
            <a:ext cx="9780423" cy="2292676"/>
          </a:xfrm>
          <a:prstGeom prst="roundRect">
            <a:avLst>
              <a:gd name="adj" fmla="val 9240"/>
            </a:avLst>
          </a:prstGeom>
          <a:solidFill>
            <a:srgbClr val="A72E88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Oswald" pitchFamily="2" charset="-52"/>
              </a:rPr>
              <a:t>ПРОЕКТ ПО </a:t>
            </a:r>
            <a:r>
              <a:rPr lang="mul" sz="2000" b="1" dirty="0">
                <a:latin typeface="Oswald" pitchFamily="2" charset="-52"/>
              </a:rPr>
              <a:t>ФОРМИРОВАНИЮ И ПОДДЕРЖАНИЮ ЗДОРОВОГО ОБРАЗА ЖИЗНИ ЧЕРЕЗ ОЗДОРОВИТЕЛЬНЫЙ ФИТНЕС У ЖЕНЩИН СРЕДНЕГО ВОЗРАСТА</a:t>
            </a:r>
            <a:endParaRPr lang="ru-RU" sz="2000" b="1" dirty="0">
              <a:latin typeface="Oswald" pitchFamily="2" charset="-52"/>
            </a:endParaRPr>
          </a:p>
          <a:p>
            <a:pPr algn="ctr"/>
            <a:r>
              <a:rPr lang="ru-RU" sz="1600" dirty="0">
                <a:latin typeface="Oswald" pitchFamily="2" charset="-52"/>
              </a:rPr>
              <a:t>В рамках проекта выделены две формы работы</a:t>
            </a:r>
          </a:p>
          <a:p>
            <a:pPr algn="ctr"/>
            <a:endParaRPr lang="ru-RU" sz="1600" dirty="0">
              <a:latin typeface="Oswald" pitchFamily="2" charset="-52"/>
            </a:endParaRPr>
          </a:p>
          <a:p>
            <a:pPr algn="ctr"/>
            <a:endParaRPr lang="ru-RU" sz="1600" dirty="0">
              <a:latin typeface="Oswald" pitchFamily="2" charset="-52"/>
            </a:endParaRPr>
          </a:p>
          <a:p>
            <a:endParaRPr lang="ru-RU" sz="1600" dirty="0">
              <a:latin typeface="Oswald" pitchFamily="2" charset="-52"/>
            </a:endParaRPr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id="{BEB46AAA-30A5-DB41-83AD-72BC9CB91D2F}"/>
              </a:ext>
            </a:extLst>
          </p:cNvPr>
          <p:cNvSpPr/>
          <p:nvPr/>
        </p:nvSpPr>
        <p:spPr>
          <a:xfrm>
            <a:off x="1334424" y="3911203"/>
            <a:ext cx="9770377" cy="2561899"/>
          </a:xfrm>
          <a:prstGeom prst="roundRect">
            <a:avLst>
              <a:gd name="adj" fmla="val 11468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Oswald" pitchFamily="2" charset="-52"/>
              </a:rPr>
              <a:t>МЕРОПРИЯТИЯ ПРОЕКТА</a:t>
            </a:r>
          </a:p>
          <a:p>
            <a:pPr algn="ctr"/>
            <a:endParaRPr lang="ru-RU" b="1" dirty="0">
              <a:latin typeface="Oswald" pitchFamily="2" charset="-52"/>
            </a:endParaRPr>
          </a:p>
          <a:p>
            <a:pPr algn="ctr"/>
            <a:r>
              <a:rPr lang="ru-RU" sz="1400" b="1" dirty="0">
                <a:latin typeface="Oswald" pitchFamily="2" charset="-52"/>
              </a:rPr>
              <a:t> </a:t>
            </a:r>
          </a:p>
          <a:p>
            <a:pPr algn="ctr"/>
            <a:endParaRPr lang="ru-RU" sz="1400" b="1" dirty="0">
              <a:latin typeface="Oswald" pitchFamily="2" charset="-52"/>
            </a:endParaRPr>
          </a:p>
          <a:p>
            <a:pPr algn="ctr"/>
            <a:endParaRPr lang="ru-RU" sz="1400" b="1" dirty="0">
              <a:latin typeface="Oswald" pitchFamily="2" charset="-52"/>
            </a:endParaRPr>
          </a:p>
          <a:p>
            <a:pPr algn="ctr"/>
            <a:endParaRPr lang="ru-RU" sz="1400" b="1" dirty="0">
              <a:latin typeface="Oswald" pitchFamily="2" charset="-52"/>
            </a:endParaRPr>
          </a:p>
          <a:p>
            <a:pPr algn="ctr"/>
            <a:endParaRPr lang="ru-RU" sz="1400" b="1" dirty="0">
              <a:latin typeface="Oswald" pitchFamily="2" charset="-52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77639" y="2476388"/>
            <a:ext cx="4542162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A72E87"/>
                </a:solidFill>
                <a:latin typeface="Oswald" pitchFamily="2" charset="-52"/>
              </a:rPr>
              <a:t>1.</a:t>
            </a:r>
            <a:r>
              <a:rPr lang="ru-RU" sz="2800" b="1" dirty="0">
                <a:solidFill>
                  <a:srgbClr val="A72E87"/>
                </a:solidFill>
                <a:latin typeface="Oswald" pitchFamily="2" charset="-52"/>
              </a:rPr>
              <a:t> </a:t>
            </a:r>
            <a:endParaRPr lang="ru-RU" dirty="0">
              <a:latin typeface="Oswald" pitchFamily="2" charset="-52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19613" y="2443997"/>
            <a:ext cx="4597400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A72E87"/>
                </a:solidFill>
                <a:latin typeface="Oswald" pitchFamily="2" charset="-52"/>
              </a:rPr>
              <a:t>2.</a:t>
            </a:r>
            <a:r>
              <a:rPr lang="ru-RU" dirty="0">
                <a:latin typeface="Oswald" pitchFamily="2" charset="-52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37183" y="2451511"/>
            <a:ext cx="386250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mul" dirty="0">
                <a:solidFill>
                  <a:srgbClr val="A72E87"/>
                </a:solidFill>
                <a:latin typeface="Oswald" pitchFamily="2" charset="-52"/>
              </a:rPr>
              <a:t>Теоретическая часть и диагностика</a:t>
            </a:r>
            <a:r>
              <a:rPr lang="ru-RU" dirty="0">
                <a:solidFill>
                  <a:srgbClr val="A72E87"/>
                </a:solidFill>
                <a:latin typeface="Oswald" pitchFamily="2" charset="-52"/>
              </a:rPr>
              <a:t> </a:t>
            </a:r>
            <a:br>
              <a:rPr lang="ru-RU" dirty="0">
                <a:solidFill>
                  <a:srgbClr val="A72E87"/>
                </a:solidFill>
                <a:latin typeface="Oswald" pitchFamily="2" charset="-52"/>
              </a:rPr>
            </a:br>
            <a:r>
              <a:rPr lang="ru-RU" dirty="0">
                <a:latin typeface="Oswald" pitchFamily="2" charset="-52"/>
              </a:rPr>
              <a:t>для участников </a:t>
            </a:r>
            <a:r>
              <a:rPr lang="mul" dirty="0">
                <a:latin typeface="Oswald" pitchFamily="2" charset="-52"/>
              </a:rPr>
              <a:t>целевой аудитории</a:t>
            </a:r>
            <a:endParaRPr lang="ru-RU" dirty="0">
              <a:latin typeface="Oswald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03337" y="2450114"/>
            <a:ext cx="346714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mul" dirty="0">
                <a:solidFill>
                  <a:srgbClr val="A72E87"/>
                </a:solidFill>
                <a:latin typeface="Oswald" pitchFamily="2" charset="-52"/>
              </a:rPr>
              <a:t>Практическая часть</a:t>
            </a:r>
            <a:endParaRPr lang="ru-RU" dirty="0">
              <a:solidFill>
                <a:srgbClr val="A72E87"/>
              </a:solidFill>
              <a:latin typeface="Oswald" pitchFamily="2" charset="-52"/>
            </a:endParaRPr>
          </a:p>
          <a:p>
            <a:pPr>
              <a:lnSpc>
                <a:spcPts val="2000"/>
              </a:lnSpc>
            </a:pPr>
            <a:r>
              <a:rPr lang="ru-RU" dirty="0">
                <a:latin typeface="Oswald" pitchFamily="2" charset="-52"/>
              </a:rPr>
              <a:t>для участников целевой группы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19801" y="4947294"/>
            <a:ext cx="4597400" cy="548521"/>
          </a:xfrm>
          <a:prstGeom prst="roundRect">
            <a:avLst>
              <a:gd name="adj" fmla="val 8423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93675" indent="-193675">
              <a:buClr>
                <a:srgbClr val="A72E87"/>
              </a:buClr>
              <a:buFont typeface="Arial" panose="020B0604020202020204" pitchFamily="34" charset="0"/>
              <a:buChar char="•"/>
            </a:pPr>
            <a:r>
              <a:rPr lang="mul" sz="1400" dirty="0">
                <a:latin typeface="Oswald" pitchFamily="2" charset="-52"/>
              </a:rPr>
              <a:t>Проведение групповых тренировок различной </a:t>
            </a:r>
            <a:r>
              <a:rPr lang="LID4096" sz="1400" dirty="0">
                <a:latin typeface="Oswald" pitchFamily="2" charset="-52"/>
              </a:rPr>
              <a:t>направленности</a:t>
            </a:r>
            <a:r>
              <a:rPr lang="mul" sz="1400" dirty="0">
                <a:latin typeface="Oswald" pitchFamily="2" charset="-52"/>
              </a:rPr>
              <a:t> (проведение занятий 2 раза в день).</a:t>
            </a:r>
            <a:endParaRPr lang="ru-RU" sz="1400" dirty="0">
              <a:latin typeface="Oswald" pitchFamily="2" charset="-52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77639" y="4682523"/>
            <a:ext cx="4245850" cy="1693307"/>
          </a:xfrm>
          <a:prstGeom prst="roundRect">
            <a:avLst>
              <a:gd name="adj" fmla="val 10892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93675" indent="-193675">
              <a:buClr>
                <a:srgbClr val="A72E87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Oswald" pitchFamily="2" charset="-52"/>
              </a:rPr>
              <a:t>вводное и итоговое </a:t>
            </a:r>
            <a:r>
              <a:rPr lang="mul" sz="1400" dirty="0">
                <a:latin typeface="Oswald" pitchFamily="2" charset="-52"/>
              </a:rPr>
              <a:t>фитнес-</a:t>
            </a:r>
            <a:r>
              <a:rPr lang="ru-RU" sz="1400" dirty="0">
                <a:latin typeface="Oswald" pitchFamily="2" charset="-52"/>
              </a:rPr>
              <a:t>тестирование </a:t>
            </a:r>
            <a:r>
              <a:rPr lang="LID4096" sz="1400" dirty="0">
                <a:latin typeface="Oswald" pitchFamily="2" charset="-52"/>
              </a:rPr>
              <a:t>физиологических</a:t>
            </a:r>
            <a:r>
              <a:rPr lang="mul" sz="1400" dirty="0">
                <a:latin typeface="Oswald" pitchFamily="2" charset="-52"/>
              </a:rPr>
              <a:t> показателей;</a:t>
            </a:r>
            <a:endParaRPr lang="ru-RU" sz="1400" dirty="0">
              <a:latin typeface="Oswald" pitchFamily="2" charset="-52"/>
            </a:endParaRPr>
          </a:p>
          <a:p>
            <a:pPr marL="193675" indent="-193675">
              <a:buClr>
                <a:srgbClr val="A72E87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Oswald" pitchFamily="2" charset="-52"/>
              </a:rPr>
              <a:t>Теоретические групповые </a:t>
            </a:r>
            <a:r>
              <a:rPr lang="mul" sz="1400" dirty="0">
                <a:latin typeface="Oswald" pitchFamily="2" charset="-52"/>
              </a:rPr>
              <a:t>занятия (основы нутрициологии, психологии отношений);</a:t>
            </a:r>
            <a:endParaRPr lang="LID4096" sz="1400" dirty="0">
              <a:latin typeface="Oswald" pitchFamily="2" charset="-52"/>
            </a:endParaRPr>
          </a:p>
          <a:p>
            <a:pPr marL="193675" indent="-193675">
              <a:buClr>
                <a:srgbClr val="A72E87"/>
              </a:buClr>
              <a:buFont typeface="Arial" panose="020B0604020202020204" pitchFamily="34" charset="0"/>
              <a:buChar char="•"/>
            </a:pPr>
            <a:r>
              <a:rPr lang="mul" sz="1400" dirty="0">
                <a:latin typeface="Oswald" pitchFamily="2" charset="-52"/>
              </a:rPr>
              <a:t>Конструирование по тематическим вопросам;</a:t>
            </a:r>
            <a:endParaRPr lang="LID4096" sz="1400" dirty="0">
              <a:latin typeface="Oswald" pitchFamily="2" charset="-52"/>
            </a:endParaRPr>
          </a:p>
          <a:p>
            <a:pPr marL="193675" indent="-193675">
              <a:buClr>
                <a:srgbClr val="A72E87"/>
              </a:buClr>
              <a:buFont typeface="Arial" panose="020B0604020202020204" pitchFamily="34" charset="0"/>
              <a:buChar char="•"/>
            </a:pPr>
            <a:r>
              <a:rPr lang="mul" sz="1400" dirty="0">
                <a:latin typeface="Oswald" pitchFamily="2" charset="-52"/>
              </a:rPr>
              <a:t>Подготовка </a:t>
            </a:r>
            <a:r>
              <a:rPr lang="LID4096" sz="1400" dirty="0">
                <a:latin typeface="Oswald" pitchFamily="2" charset="-52"/>
              </a:rPr>
              <a:t>индивидуальных</a:t>
            </a:r>
            <a:r>
              <a:rPr lang="mul" sz="1400" dirty="0">
                <a:latin typeface="Oswald" pitchFamily="2" charset="-52"/>
              </a:rPr>
              <a:t> рекомендаций по питанию и физическим нагрузкам.</a:t>
            </a:r>
            <a:endParaRPr lang="LID4096" sz="1400" dirty="0">
              <a:latin typeface="Oswa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8475A-0C6F-9641-A042-B188E420BA4B}"/>
              </a:ext>
            </a:extLst>
          </p:cNvPr>
          <p:cNvSpPr txBox="1"/>
          <p:nvPr/>
        </p:nvSpPr>
        <p:spPr>
          <a:xfrm>
            <a:off x="599090" y="588577"/>
            <a:ext cx="7763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ul" sz="2800" dirty="0">
                <a:solidFill>
                  <a:srgbClr val="A72E88"/>
                </a:solidFill>
                <a:latin typeface="Oswald" pitchFamily="2" charset="-52"/>
              </a:rPr>
              <a:t>Механика пректа</a:t>
            </a:r>
            <a:endParaRPr lang="ru-RU" sz="2800" dirty="0">
              <a:solidFill>
                <a:srgbClr val="A72E88"/>
              </a:solidFill>
              <a:latin typeface="Oswald" pitchFamily="2" charset="-52"/>
            </a:endParaRP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C4169BAA-4B12-B14F-A2F9-009A19F16532}"/>
              </a:ext>
            </a:extLst>
          </p:cNvPr>
          <p:cNvSpPr/>
          <p:nvPr/>
        </p:nvSpPr>
        <p:spPr>
          <a:xfrm>
            <a:off x="588578" y="2922954"/>
            <a:ext cx="3339635" cy="1151084"/>
          </a:xfrm>
          <a:prstGeom prst="roundRect">
            <a:avLst>
              <a:gd name="adj" fmla="val 598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r>
              <a:rPr lang="mul" dirty="0">
                <a:latin typeface="Oswald" pitchFamily="2" charset="-52"/>
              </a:rPr>
              <a:t>Проект рассчитан на 2 месяца</a:t>
            </a:r>
            <a:endParaRPr lang="LID4096" dirty="0">
              <a:latin typeface="Oswald" pitchFamily="2" charset="-52"/>
            </a:endParaRPr>
          </a:p>
          <a:p>
            <a:pPr algn="ctr"/>
            <a:r>
              <a:rPr lang="mul" dirty="0">
                <a:latin typeface="Oswald" pitchFamily="2" charset="-52"/>
              </a:rPr>
              <a:t>(июля по август 2026 г.)</a:t>
            </a:r>
            <a:endParaRPr lang="ru-RU" dirty="0">
              <a:latin typeface="Oswald" pitchFamily="2" charset="-52"/>
            </a:endParaRPr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444AD552-A7DD-B541-B481-B576E7BAE03B}"/>
              </a:ext>
            </a:extLst>
          </p:cNvPr>
          <p:cNvSpPr/>
          <p:nvPr/>
        </p:nvSpPr>
        <p:spPr>
          <a:xfrm>
            <a:off x="4424730" y="1444526"/>
            <a:ext cx="7102586" cy="1917368"/>
          </a:xfrm>
          <a:prstGeom prst="roundRect">
            <a:avLst>
              <a:gd name="adj" fmla="val 10328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mul" b="1" dirty="0">
                <a:latin typeface="Oswald" pitchFamily="2" charset="-52"/>
              </a:rPr>
              <a:t>1 месяц:</a:t>
            </a:r>
            <a:endParaRPr lang="LID4096" b="1" dirty="0">
              <a:latin typeface="Oswald" pitchFamily="2" charset="-52"/>
            </a:endParaRPr>
          </a:p>
          <a:p>
            <a:pPr marL="285750" indent="-285750">
              <a:buFontTx/>
              <a:buChar char="-"/>
            </a:pPr>
            <a:r>
              <a:rPr lang="mul" dirty="0">
                <a:latin typeface="Oswald" pitchFamily="2" charset="-52"/>
              </a:rPr>
              <a:t>сбор желающих принять участие (женщины, работающие в государственных бюджетных учреждениях, возрастом 30-45 лет);</a:t>
            </a:r>
            <a:endParaRPr lang="LID4096" dirty="0">
              <a:latin typeface="Oswald" pitchFamily="2" charset="-52"/>
            </a:endParaRPr>
          </a:p>
          <a:p>
            <a:pPr marL="285750" indent="-285750">
              <a:buFontTx/>
              <a:buChar char="-"/>
            </a:pPr>
            <a:r>
              <a:rPr lang="mul" dirty="0">
                <a:latin typeface="Oswald" pitchFamily="2" charset="-52"/>
              </a:rPr>
              <a:t>подготовка места проведения (база отдыха на территории Российской Федерации)</a:t>
            </a:r>
            <a:endParaRPr lang="LID4096" dirty="0">
              <a:latin typeface="Oswald" pitchFamily="2" charset="-52"/>
            </a:endParaRPr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6925F8D5-4A90-3449-9C15-AFA3927AC4E0}"/>
              </a:ext>
            </a:extLst>
          </p:cNvPr>
          <p:cNvSpPr/>
          <p:nvPr/>
        </p:nvSpPr>
        <p:spPr>
          <a:xfrm>
            <a:off x="4481067" y="4262214"/>
            <a:ext cx="7102586" cy="2149302"/>
          </a:xfrm>
          <a:prstGeom prst="roundRect">
            <a:avLst>
              <a:gd name="adj" fmla="val 856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mul" b="1" dirty="0">
                <a:latin typeface="Oswald" pitchFamily="2" charset="-52"/>
              </a:rPr>
              <a:t>2 месяц:</a:t>
            </a:r>
            <a:endParaRPr lang="LID4096" b="1" dirty="0">
              <a:latin typeface="Oswald" pitchFamily="2" charset="-52"/>
            </a:endParaRPr>
          </a:p>
          <a:p>
            <a:pPr marL="285750" indent="-285750">
              <a:buFontTx/>
              <a:buChar char="-"/>
            </a:pPr>
            <a:r>
              <a:rPr lang="mul" dirty="0">
                <a:latin typeface="Oswald" pitchFamily="2" charset="-52"/>
              </a:rPr>
              <a:t>п</a:t>
            </a:r>
            <a:r>
              <a:rPr lang="LID4096" dirty="0">
                <a:latin typeface="Oswald" pitchFamily="2" charset="-52"/>
              </a:rPr>
              <a:t>одготовка</a:t>
            </a:r>
            <a:r>
              <a:rPr lang="mul" dirty="0">
                <a:latin typeface="Oswald" pitchFamily="2" charset="-52"/>
              </a:rPr>
              <a:t> тренерского состава;</a:t>
            </a:r>
            <a:endParaRPr lang="LID4096" dirty="0">
              <a:latin typeface="Oswald" pitchFamily="2" charset="-52"/>
            </a:endParaRPr>
          </a:p>
          <a:p>
            <a:pPr marL="285750" indent="-285750">
              <a:buFontTx/>
              <a:buChar char="-"/>
            </a:pPr>
            <a:r>
              <a:rPr lang="LID4096" dirty="0">
                <a:latin typeface="Oswald" pitchFamily="2" charset="-52"/>
              </a:rPr>
              <a:t>сам</a:t>
            </a:r>
            <a:r>
              <a:rPr lang="mul" dirty="0">
                <a:latin typeface="Oswald" pitchFamily="2" charset="-52"/>
              </a:rPr>
              <a:t> проект (продолжительность тура 10 дней с </a:t>
            </a:r>
            <a:r>
              <a:rPr lang="LID4096" dirty="0">
                <a:latin typeface="Oswald" pitchFamily="2" charset="-52"/>
              </a:rPr>
              <a:t>ежедневными</a:t>
            </a:r>
            <a:r>
              <a:rPr lang="mul" dirty="0">
                <a:latin typeface="Oswald" pitchFamily="2" charset="-52"/>
              </a:rPr>
              <a:t> тренировками различной </a:t>
            </a:r>
            <a:r>
              <a:rPr lang="LID4096" dirty="0">
                <a:latin typeface="Oswald" pitchFamily="2" charset="-52"/>
              </a:rPr>
              <a:t>направленности</a:t>
            </a:r>
            <a:r>
              <a:rPr lang="mul" dirty="0">
                <a:latin typeface="Oswald" pitchFamily="2" charset="-52"/>
              </a:rPr>
              <a:t> – 2 раза в день; </a:t>
            </a:r>
            <a:r>
              <a:rPr lang="LID4096" dirty="0">
                <a:latin typeface="Oswald" pitchFamily="2" charset="-52"/>
              </a:rPr>
              <a:t>фитнес-тестированием</a:t>
            </a:r>
            <a:r>
              <a:rPr lang="mul" dirty="0">
                <a:latin typeface="Oswald" pitchFamily="2" charset="-52"/>
              </a:rPr>
              <a:t> – до/после проекта; лекциями о здоровом образе </a:t>
            </a:r>
            <a:r>
              <a:rPr lang="LID4096" dirty="0">
                <a:latin typeface="Oswald" pitchFamily="2" charset="-52"/>
              </a:rPr>
              <a:t>жизни</a:t>
            </a:r>
            <a:r>
              <a:rPr lang="mul" dirty="0">
                <a:latin typeface="Oswald" pitchFamily="2" charset="-52"/>
              </a:rPr>
              <a:t> – основы нутрициологии, психология отношений, арт-терапия).</a:t>
            </a:r>
            <a:endParaRPr lang="ru-RU" dirty="0">
              <a:latin typeface="Oswa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3292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DB4CB-73D1-2148-924A-D3D1A20C3243}"/>
              </a:ext>
            </a:extLst>
          </p:cNvPr>
          <p:cNvSpPr txBox="1"/>
          <p:nvPr/>
        </p:nvSpPr>
        <p:spPr>
          <a:xfrm>
            <a:off x="599090" y="588577"/>
            <a:ext cx="5307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ul" sz="2800" dirty="0">
                <a:solidFill>
                  <a:srgbClr val="A72E88"/>
                </a:solidFill>
                <a:latin typeface="Oswald" pitchFamily="2" charset="-52"/>
              </a:rPr>
              <a:t>Предполагаемые</a:t>
            </a:r>
            <a:r>
              <a:rPr lang="ru-RU" sz="2800" dirty="0">
                <a:solidFill>
                  <a:srgbClr val="A72E88"/>
                </a:solidFill>
                <a:latin typeface="Oswald" pitchFamily="2" charset="-52"/>
              </a:rPr>
              <a:t> результаты проекта</a:t>
            </a:r>
            <a:r>
              <a:rPr lang="mul" sz="2800" dirty="0">
                <a:solidFill>
                  <a:srgbClr val="A72E88"/>
                </a:solidFill>
                <a:latin typeface="Oswald" pitchFamily="2" charset="-52"/>
              </a:rPr>
              <a:t>:</a:t>
            </a:r>
            <a:endParaRPr lang="ru-RU" sz="2800" dirty="0">
              <a:solidFill>
                <a:srgbClr val="A72E88"/>
              </a:solidFill>
              <a:latin typeface="Oswald" pitchFamily="2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678E1D-1ED6-9A49-824B-A22693BFE844}"/>
              </a:ext>
            </a:extLst>
          </p:cNvPr>
          <p:cNvSpPr txBox="1"/>
          <p:nvPr/>
        </p:nvSpPr>
        <p:spPr>
          <a:xfrm>
            <a:off x="2011679" y="1543203"/>
            <a:ext cx="9591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latin typeface="Oswald" pitchFamily="2" charset="-52"/>
              </a:rPr>
              <a:t>У</a:t>
            </a:r>
            <a:r>
              <a:rPr lang="mul" b="1" dirty="0">
                <a:latin typeface="Oswald" pitchFamily="2" charset="-52"/>
              </a:rPr>
              <a:t>лучшение физических показателей </a:t>
            </a:r>
            <a:r>
              <a:rPr lang="ru-RU" dirty="0">
                <a:latin typeface="Oswald" pitchFamily="2" charset="-52"/>
              </a:rPr>
              <a:t>(</a:t>
            </a:r>
            <a:r>
              <a:rPr lang="mul" dirty="0">
                <a:latin typeface="Oswald" pitchFamily="2" charset="-52"/>
              </a:rPr>
              <a:t>снижение веса, улучшение композиций тела, повышение мобильности в суставах и мышцах, повышение выносливости, силы, ловкости, координации; улучшение работы сердечно-сосудистой системы</a:t>
            </a:r>
            <a:r>
              <a:rPr lang="ru-RU" dirty="0">
                <a:latin typeface="Oswald" pitchFamily="2" charset="-52"/>
              </a:rPr>
              <a:t>)</a:t>
            </a:r>
            <a:endParaRPr lang="ru-RU" sz="2000" dirty="0">
              <a:latin typeface="Oswald" pitchFamily="2" charset="-52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0050" y="1557594"/>
            <a:ext cx="1153510" cy="769526"/>
          </a:xfrm>
          <a:prstGeom prst="roundRect">
            <a:avLst/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Oswald" pitchFamily="2" charset="-52"/>
              </a:rPr>
              <a:t>на</a:t>
            </a:r>
          </a:p>
          <a:p>
            <a:pPr algn="ctr"/>
            <a:r>
              <a:rPr lang="mul" sz="2400" b="1" dirty="0">
                <a:solidFill>
                  <a:schemeClr val="bg1"/>
                </a:solidFill>
                <a:latin typeface="Oswald" pitchFamily="2" charset="-52"/>
              </a:rPr>
              <a:t>20</a:t>
            </a:r>
            <a:r>
              <a:rPr lang="ru-RU" sz="2400" b="1" dirty="0">
                <a:solidFill>
                  <a:schemeClr val="bg1"/>
                </a:solidFill>
                <a:latin typeface="Oswald" pitchFamily="2" charset="-52"/>
              </a:rPr>
              <a:t>%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99090" y="2532498"/>
            <a:ext cx="1153510" cy="769526"/>
          </a:xfrm>
          <a:prstGeom prst="roundRect">
            <a:avLst/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Oswald" pitchFamily="2" charset="-52"/>
              </a:rPr>
              <a:t>на</a:t>
            </a:r>
          </a:p>
          <a:p>
            <a:pPr algn="ctr"/>
            <a:r>
              <a:rPr lang="mul" sz="2400" b="1" dirty="0">
                <a:solidFill>
                  <a:schemeClr val="bg1"/>
                </a:solidFill>
                <a:latin typeface="Oswald" pitchFamily="2" charset="-52"/>
              </a:rPr>
              <a:t>30</a:t>
            </a:r>
            <a:r>
              <a:rPr lang="ru-RU" sz="2400" b="1" dirty="0">
                <a:solidFill>
                  <a:schemeClr val="bg1"/>
                </a:solidFill>
                <a:latin typeface="Oswald" pitchFamily="2" charset="-52"/>
              </a:rPr>
              <a:t>%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99090" y="3568259"/>
            <a:ext cx="1153510" cy="769526"/>
          </a:xfrm>
          <a:prstGeom prst="roundRect">
            <a:avLst/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Oswald" pitchFamily="2" charset="-52"/>
              </a:rPr>
              <a:t>на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Oswald" pitchFamily="2" charset="-52"/>
              </a:rPr>
              <a:t>1</a:t>
            </a:r>
            <a:r>
              <a:rPr lang="mul" sz="2400" b="1" dirty="0">
                <a:solidFill>
                  <a:schemeClr val="bg1"/>
                </a:solidFill>
                <a:latin typeface="Oswald" pitchFamily="2" charset="-52"/>
              </a:rPr>
              <a:t>5</a:t>
            </a:r>
            <a:r>
              <a:rPr lang="ru-RU" sz="2400" b="1" dirty="0">
                <a:solidFill>
                  <a:schemeClr val="bg1"/>
                </a:solidFill>
                <a:latin typeface="Oswald" pitchFamily="2" charset="-52"/>
              </a:rPr>
              <a:t>%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91995" y="4518082"/>
            <a:ext cx="1153510" cy="769526"/>
          </a:xfrm>
          <a:prstGeom prst="roundRect">
            <a:avLst/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ul" sz="1600" dirty="0">
                <a:solidFill>
                  <a:schemeClr val="bg1"/>
                </a:solidFill>
                <a:latin typeface="Oswald" pitchFamily="2" charset="-52"/>
              </a:rPr>
              <a:t>у</a:t>
            </a:r>
            <a:endParaRPr lang="ru-RU" sz="1600" dirty="0">
              <a:solidFill>
                <a:schemeClr val="bg1"/>
              </a:solidFill>
              <a:latin typeface="Oswald" pitchFamily="2" charset="-52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Oswald" pitchFamily="2" charset="-52"/>
              </a:rPr>
              <a:t>1</a:t>
            </a:r>
            <a:r>
              <a:rPr lang="mul" sz="2400" b="1" dirty="0">
                <a:solidFill>
                  <a:schemeClr val="bg1"/>
                </a:solidFill>
                <a:latin typeface="Oswald" pitchFamily="2" charset="-52"/>
              </a:rPr>
              <a:t>5</a:t>
            </a:r>
            <a:r>
              <a:rPr lang="ru-RU" sz="2400" b="1" dirty="0">
                <a:solidFill>
                  <a:schemeClr val="bg1"/>
                </a:solidFill>
                <a:latin typeface="Oswald" pitchFamily="2" charset="-52"/>
              </a:rPr>
              <a:t>%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11679" y="2599752"/>
            <a:ext cx="88975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Oswald" pitchFamily="2" charset="-52"/>
              </a:rPr>
              <a:t>У</a:t>
            </a:r>
            <a:r>
              <a:rPr lang="mul" sz="2000" b="1" dirty="0">
                <a:latin typeface="Oswald" pitchFamily="2" charset="-52"/>
              </a:rPr>
              <a:t>лучшение психоэмоционального состояния </a:t>
            </a:r>
            <a:r>
              <a:rPr lang="mul" sz="2000" dirty="0">
                <a:latin typeface="Oswald" pitchFamily="2" charset="-52"/>
              </a:rPr>
              <a:t>(</a:t>
            </a:r>
            <a:r>
              <a:rPr lang="LID4096" sz="2000" dirty="0">
                <a:latin typeface="Oswald" pitchFamily="2" charset="-52"/>
              </a:rPr>
              <a:t>уменьшение</a:t>
            </a:r>
            <a:r>
              <a:rPr lang="mul" sz="2000" dirty="0">
                <a:latin typeface="Oswald" pitchFamily="2" charset="-52"/>
              </a:rPr>
              <a:t> ощущения стресса, депрессии, тревожности)</a:t>
            </a:r>
            <a:endParaRPr lang="ru-RU" sz="2000" b="1" dirty="0">
              <a:latin typeface="Oswald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25869" y="3789121"/>
            <a:ext cx="8778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Oswald" pitchFamily="2" charset="-52"/>
              </a:rPr>
              <a:t>Повышение качества жизни </a:t>
            </a:r>
            <a:r>
              <a:rPr lang="mul" sz="2000" b="1" dirty="0">
                <a:latin typeface="Oswald" pitchFamily="2" charset="-52"/>
              </a:rPr>
              <a:t>и новизны в </a:t>
            </a:r>
            <a:r>
              <a:rPr lang="LID4096" sz="2000" b="1" dirty="0">
                <a:latin typeface="Oswald" pitchFamily="2" charset="-52"/>
              </a:rPr>
              <a:t>досуговой</a:t>
            </a:r>
            <a:r>
              <a:rPr lang="mul" sz="2000" b="1" dirty="0">
                <a:latin typeface="Oswald" pitchFamily="2" charset="-52"/>
              </a:rPr>
              <a:t> сфере</a:t>
            </a:r>
            <a:endParaRPr lang="LID4096" sz="2000" b="1" dirty="0">
              <a:latin typeface="Oswald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11678" y="4531337"/>
            <a:ext cx="9006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Oswald" pitchFamily="2" charset="-52"/>
              </a:rPr>
              <a:t>Повышение уровня приверженности здоровому образу </a:t>
            </a:r>
            <a:r>
              <a:rPr lang="mul" sz="2000" b="1" dirty="0">
                <a:latin typeface="Oswald" pitchFamily="2" charset="-52"/>
              </a:rPr>
              <a:t>жизни и регулярным физическим нагрузкам </a:t>
            </a:r>
            <a:r>
              <a:rPr lang="LID4096" sz="2000" b="1" dirty="0">
                <a:latin typeface="Oswald" pitchFamily="2" charset="-52"/>
              </a:rPr>
              <a:t>после</a:t>
            </a:r>
            <a:r>
              <a:rPr lang="mul" sz="2000" b="1" dirty="0">
                <a:latin typeface="Oswald" pitchFamily="2" charset="-52"/>
              </a:rPr>
              <a:t> завершения проекта</a:t>
            </a:r>
            <a:r>
              <a:rPr lang="ru-RU" sz="2000" b="1" dirty="0">
                <a:latin typeface="Oswald" pitchFamily="2" charset="-52"/>
              </a:rPr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27856" y="5532130"/>
            <a:ext cx="91744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Oswald" pitchFamily="2" charset="-52"/>
              </a:rPr>
              <a:t>Отсутствие отрицательной динамики </a:t>
            </a:r>
            <a:r>
              <a:rPr lang="mul" sz="2000" b="1" dirty="0">
                <a:latin typeface="Oswald" pitchFamily="2" charset="-52"/>
              </a:rPr>
              <a:t>в </a:t>
            </a:r>
            <a:r>
              <a:rPr lang="LID4096" sz="2000" b="1" dirty="0">
                <a:latin typeface="Oswald" pitchFamily="2" charset="-52"/>
              </a:rPr>
              <a:t>физических</a:t>
            </a:r>
            <a:r>
              <a:rPr lang="mul" sz="2000" b="1" dirty="0">
                <a:latin typeface="Oswald" pitchFamily="2" charset="-52"/>
              </a:rPr>
              <a:t> и </a:t>
            </a:r>
            <a:r>
              <a:rPr lang="LID4096" sz="2000" b="1" dirty="0">
                <a:latin typeface="Oswald" pitchFamily="2" charset="-52"/>
              </a:rPr>
              <a:t>психоэмоциональных</a:t>
            </a:r>
            <a:r>
              <a:rPr lang="mul" sz="2000" b="1" dirty="0">
                <a:latin typeface="Oswald" pitchFamily="2" charset="-52"/>
              </a:rPr>
              <a:t> сферах жизни и деятельности</a:t>
            </a:r>
            <a:endParaRPr lang="ru-RU" sz="2000" b="1" dirty="0">
              <a:latin typeface="Oswald" pitchFamily="2" charset="-52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63031" y="5553843"/>
            <a:ext cx="1153510" cy="769526"/>
          </a:xfrm>
          <a:prstGeom prst="roundRect">
            <a:avLst/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latin typeface="Oswald" pitchFamily="2" charset="-52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536" y="5553843"/>
            <a:ext cx="866500" cy="76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矩形 47"/>
          <p:cNvSpPr/>
          <p:nvPr/>
        </p:nvSpPr>
        <p:spPr>
          <a:xfrm>
            <a:off x="5134570" y="1321594"/>
            <a:ext cx="6374629" cy="4357687"/>
          </a:xfrm>
          <a:prstGeom prst="roundRect">
            <a:avLst>
              <a:gd name="adj" fmla="val 3743"/>
            </a:avLst>
          </a:prstGeom>
          <a:solidFill>
            <a:srgbClr val="A72E87"/>
          </a:solidFill>
          <a:ln w="3175" cap="flat" cmpd="sng" algn="ctr">
            <a:noFill/>
            <a:prstDash val="solid"/>
            <a:miter lim="800000"/>
          </a:ln>
          <a:effectLst>
            <a:outerShdw blurRad="139700" dist="889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pPr marL="447675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itchFamily="2" charset="-52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F3F78-4164-C442-B1F3-0D24135B3721}"/>
              </a:ext>
            </a:extLst>
          </p:cNvPr>
          <p:cNvSpPr txBox="1"/>
          <p:nvPr/>
        </p:nvSpPr>
        <p:spPr>
          <a:xfrm>
            <a:off x="599090" y="588577"/>
            <a:ext cx="1329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Oswald" pitchFamily="2" charset="-52"/>
              </a:rPr>
              <a:t>Ресурсы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FBDE54-120F-D048-86E3-8F4AFF1F5D24}"/>
              </a:ext>
            </a:extLst>
          </p:cNvPr>
          <p:cNvSpPr txBox="1"/>
          <p:nvPr/>
        </p:nvSpPr>
        <p:spPr>
          <a:xfrm>
            <a:off x="1208748" y="1906062"/>
            <a:ext cx="35415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ul" b="1" dirty="0">
                <a:latin typeface="Oswald" pitchFamily="2" charset="-52"/>
              </a:rPr>
              <a:t>Ч</a:t>
            </a:r>
            <a:r>
              <a:rPr lang="ru-RU" b="1" dirty="0" err="1">
                <a:latin typeface="Oswald" pitchFamily="2" charset="-52"/>
              </a:rPr>
              <a:t>еловеческие</a:t>
            </a:r>
            <a:r>
              <a:rPr lang="ru-RU" b="1" dirty="0">
                <a:latin typeface="Oswald" pitchFamily="2" charset="-52"/>
              </a:rPr>
              <a:t> ресурсы: </a:t>
            </a:r>
            <a:endParaRPr lang="LID4096" b="1" dirty="0">
              <a:latin typeface="Oswald" pitchFamily="2" charset="-52"/>
            </a:endParaRPr>
          </a:p>
          <a:p>
            <a:pPr marL="285750" indent="-285750">
              <a:buFontTx/>
              <a:buChar char="-"/>
            </a:pPr>
            <a:r>
              <a:rPr lang="mul" dirty="0">
                <a:latin typeface="Oswald" pitchFamily="2" charset="-52"/>
              </a:rPr>
              <a:t>куратор команды и целевой группы, психолог;</a:t>
            </a:r>
            <a:endParaRPr lang="LID4096" dirty="0">
              <a:latin typeface="Oswald" pitchFamily="2" charset="-52"/>
            </a:endParaRPr>
          </a:p>
          <a:p>
            <a:pPr marL="285750" indent="-285750">
              <a:buFontTx/>
              <a:buChar char="-"/>
            </a:pPr>
            <a:r>
              <a:rPr lang="mul" dirty="0">
                <a:latin typeface="Oswald" pitchFamily="2" charset="-52"/>
              </a:rPr>
              <a:t>тренер по </a:t>
            </a:r>
            <a:r>
              <a:rPr lang="LID4096" dirty="0">
                <a:latin typeface="Oswald" pitchFamily="2" charset="-52"/>
              </a:rPr>
              <a:t>оздоровительному</a:t>
            </a:r>
            <a:r>
              <a:rPr lang="mul" dirty="0">
                <a:latin typeface="Oswald" pitchFamily="2" charset="-52"/>
              </a:rPr>
              <a:t> фитнесу, нутрицилок;</a:t>
            </a:r>
            <a:endParaRPr lang="LID4096" dirty="0">
              <a:latin typeface="Oswald" pitchFamily="2" charset="-52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Oswald" pitchFamily="2" charset="-52"/>
              </a:rPr>
              <a:t> </a:t>
            </a:r>
            <a:r>
              <a:rPr lang="mul" dirty="0">
                <a:latin typeface="Oswald" pitchFamily="2" charset="-52"/>
              </a:rPr>
              <a:t>врач невролог, врач спортивной медицины и ЛФК, </a:t>
            </a:r>
            <a:r>
              <a:rPr lang="LID4096" dirty="0">
                <a:latin typeface="Oswald" pitchFamily="2" charset="-52"/>
              </a:rPr>
              <a:t>персональный</a:t>
            </a:r>
            <a:r>
              <a:rPr lang="mul" dirty="0">
                <a:latin typeface="Oswald" pitchFamily="2" charset="-52"/>
              </a:rPr>
              <a:t> тренер.</a:t>
            </a:r>
            <a:endParaRPr lang="LID4096" dirty="0">
              <a:latin typeface="Oswald" pitchFamily="2" charset="-52"/>
            </a:endParaRPr>
          </a:p>
          <a:p>
            <a:pPr marL="285750" indent="-285750">
              <a:buFontTx/>
              <a:buChar char="-"/>
            </a:pPr>
            <a:endParaRPr lang="LID4096" dirty="0">
              <a:latin typeface="Oswald" pitchFamily="2" charset="-52"/>
            </a:endParaRPr>
          </a:p>
          <a:p>
            <a:pPr marL="285750" indent="-285750">
              <a:buFontTx/>
              <a:buChar char="-"/>
            </a:pPr>
            <a:endParaRPr lang="LID4096" dirty="0">
              <a:latin typeface="Oswald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E612C6-676E-3449-8945-F356D1293AB0}"/>
              </a:ext>
            </a:extLst>
          </p:cNvPr>
          <p:cNvSpPr txBox="1"/>
          <p:nvPr/>
        </p:nvSpPr>
        <p:spPr>
          <a:xfrm>
            <a:off x="1390919" y="4518539"/>
            <a:ext cx="354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ul" b="1" dirty="0">
                <a:latin typeface="Oswald" pitchFamily="2" charset="-52"/>
              </a:rPr>
              <a:t>Оборудование:</a:t>
            </a:r>
            <a:r>
              <a:rPr lang="ru-RU" dirty="0">
                <a:latin typeface="Oswald" pitchFamily="2" charset="-52"/>
              </a:rPr>
              <a:t> </a:t>
            </a:r>
            <a:r>
              <a:rPr lang="mul" dirty="0">
                <a:latin typeface="Oswald" pitchFamily="2" charset="-52"/>
              </a:rPr>
              <a:t>фитнес-резинки, </a:t>
            </a:r>
            <a:r>
              <a:rPr lang="LID4096" dirty="0">
                <a:latin typeface="Oswald" pitchFamily="2" charset="-52"/>
              </a:rPr>
              <a:t>амортизаторы</a:t>
            </a:r>
            <a:r>
              <a:rPr lang="mul" dirty="0">
                <a:latin typeface="Oswald" pitchFamily="2" charset="-52"/>
              </a:rPr>
              <a:t>, тенесные мячики для МФР.</a:t>
            </a:r>
            <a:endParaRPr lang="ru-RU" dirty="0">
              <a:latin typeface="Oswald" pitchFamily="2" charset="-5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420079-B275-4646-8F4E-6B47489956EF}"/>
              </a:ext>
            </a:extLst>
          </p:cNvPr>
          <p:cNvSpPr txBox="1"/>
          <p:nvPr/>
        </p:nvSpPr>
        <p:spPr>
          <a:xfrm>
            <a:off x="7045523" y="1598414"/>
            <a:ext cx="26074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A72E87"/>
                </a:solidFill>
                <a:latin typeface="Oswald" pitchFamily="2" charset="-52"/>
              </a:rPr>
              <a:t>ТРЕБУЕМЫЕ РЕСУРСЫ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3A1142-CF42-E546-891A-29A412372602}"/>
              </a:ext>
            </a:extLst>
          </p:cNvPr>
          <p:cNvSpPr txBox="1"/>
          <p:nvPr/>
        </p:nvSpPr>
        <p:spPr>
          <a:xfrm>
            <a:off x="620218" y="1841662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n w="18415" cmpd="sng">
                  <a:solidFill>
                    <a:srgbClr val="B9D04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1</a:t>
            </a:r>
            <a:r>
              <a:rPr lang="ru-RU" sz="5400" dirty="0">
                <a:ln w="18415" cmpd="sng">
                  <a:solidFill>
                    <a:srgbClr val="B9D04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C7FB12-663E-BB45-B0AE-A412BADB16B3}"/>
              </a:ext>
            </a:extLst>
          </p:cNvPr>
          <p:cNvSpPr txBox="1"/>
          <p:nvPr/>
        </p:nvSpPr>
        <p:spPr>
          <a:xfrm>
            <a:off x="682801" y="4416525"/>
            <a:ext cx="644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 w="18415" cmpd="sng">
                  <a:solidFill>
                    <a:srgbClr val="B9D04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2.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80692" y="2025549"/>
            <a:ext cx="54707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ul" b="1" dirty="0">
                <a:solidFill>
                  <a:schemeClr val="bg1"/>
                </a:solidFill>
                <a:latin typeface="Oswald" pitchFamily="2" charset="-52"/>
              </a:rPr>
              <a:t>Человеческие ресурсы:</a:t>
            </a:r>
            <a:endParaRPr lang="LID4096" b="1" dirty="0">
              <a:solidFill>
                <a:schemeClr val="bg1"/>
              </a:solidFill>
              <a:latin typeface="Oswald" pitchFamily="2" charset="-52"/>
            </a:endParaRPr>
          </a:p>
          <a:p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- </a:t>
            </a:r>
            <a:r>
              <a:rPr lang="LID4096" dirty="0">
                <a:solidFill>
                  <a:schemeClr val="bg1"/>
                </a:solidFill>
                <a:latin typeface="Oswald" pitchFamily="2" charset="-52"/>
              </a:rPr>
              <a:t>поиск</a:t>
            </a:r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 желающих принять участие (женщины, работающие в государственных бюджетных учреждениях </a:t>
            </a:r>
            <a:r>
              <a:rPr lang="LID4096" dirty="0">
                <a:solidFill>
                  <a:schemeClr val="bg1"/>
                </a:solidFill>
                <a:latin typeface="Oswald" pitchFamily="2" charset="-52"/>
              </a:rPr>
              <a:t>возрастом</a:t>
            </a:r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 от 30 до 45 лет – не менее 20 и не более 30 человек).</a:t>
            </a:r>
            <a:endParaRPr lang="LID4096" dirty="0">
              <a:solidFill>
                <a:schemeClr val="bg1"/>
              </a:solidFill>
              <a:latin typeface="Oswald" pitchFamily="2" charset="-52"/>
            </a:endParaRPr>
          </a:p>
          <a:p>
            <a:endParaRPr lang="LID4096" b="1" dirty="0">
              <a:solidFill>
                <a:schemeClr val="bg1"/>
              </a:solidFill>
              <a:latin typeface="Oswald" pitchFamily="2" charset="-52"/>
            </a:endParaRPr>
          </a:p>
          <a:p>
            <a:r>
              <a:rPr lang="LID4096" b="1" dirty="0">
                <a:solidFill>
                  <a:schemeClr val="bg1"/>
                </a:solidFill>
                <a:latin typeface="Oswald" pitchFamily="2" charset="-52"/>
              </a:rPr>
              <a:t>Материальные</a:t>
            </a:r>
            <a:r>
              <a:rPr lang="ru-RU" b="1" dirty="0">
                <a:solidFill>
                  <a:schemeClr val="bg1"/>
                </a:solidFill>
                <a:latin typeface="Oswald" pitchFamily="2" charset="-52"/>
              </a:rPr>
              <a:t> ресурсы: </a:t>
            </a:r>
            <a:endParaRPr lang="LID4096" b="1" dirty="0">
              <a:solidFill>
                <a:schemeClr val="bg1"/>
              </a:solidFill>
              <a:latin typeface="Oswald" pitchFamily="2" charset="-52"/>
            </a:endParaRPr>
          </a:p>
          <a:p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- </a:t>
            </a:r>
            <a:r>
              <a:rPr lang="LID4096" dirty="0">
                <a:solidFill>
                  <a:schemeClr val="bg1"/>
                </a:solidFill>
                <a:latin typeface="Oswald" pitchFamily="2" charset="-52"/>
              </a:rPr>
              <a:t>площадка</a:t>
            </a:r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 для проведения проекта (пансионат, база отдыха, гостиница на территории </a:t>
            </a:r>
            <a:r>
              <a:rPr lang="LID4096" dirty="0">
                <a:solidFill>
                  <a:schemeClr val="bg1"/>
                </a:solidFill>
                <a:latin typeface="Oswald" pitchFamily="2" charset="-52"/>
              </a:rPr>
              <a:t>Российской</a:t>
            </a:r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 федерации, а также рассматриваем </a:t>
            </a:r>
            <a:r>
              <a:rPr lang="LID4096" dirty="0">
                <a:solidFill>
                  <a:schemeClr val="bg1"/>
                </a:solidFill>
                <a:latin typeface="Oswald" pitchFamily="2" charset="-52"/>
              </a:rPr>
              <a:t>площадки</a:t>
            </a:r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 на территории дружественных </a:t>
            </a:r>
            <a:r>
              <a:rPr lang="LID4096" dirty="0">
                <a:solidFill>
                  <a:schemeClr val="bg1"/>
                </a:solidFill>
                <a:latin typeface="Oswald" pitchFamily="2" charset="-52"/>
              </a:rPr>
              <a:t>стран</a:t>
            </a:r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)</a:t>
            </a:r>
            <a:endParaRPr lang="LID4096" dirty="0">
              <a:solidFill>
                <a:schemeClr val="bg1"/>
              </a:solidFill>
              <a:latin typeface="Oswald" pitchFamily="2" charset="-52"/>
            </a:endParaRPr>
          </a:p>
          <a:p>
            <a:r>
              <a:rPr lang="mul" dirty="0">
                <a:solidFill>
                  <a:schemeClr val="bg1"/>
                </a:solidFill>
                <a:latin typeface="Oswald" pitchFamily="2" charset="-52"/>
              </a:rPr>
              <a:t>- оборудование (коврики для занятия фитнесом, гантели, гири и т.д.)</a:t>
            </a:r>
            <a:endParaRPr lang="LID4096" dirty="0">
              <a:solidFill>
                <a:schemeClr val="bg1"/>
              </a:solidFill>
              <a:latin typeface="Oswa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06292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1006</Words>
  <Application>Microsoft Office PowerPoint</Application>
  <PresentationFormat>Широкоэкранный</PresentationFormat>
  <Paragraphs>141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Alexandra.yra777@gmail.com</cp:lastModifiedBy>
  <cp:revision>71</cp:revision>
  <dcterms:created xsi:type="dcterms:W3CDTF">2025-03-26T12:04:55Z</dcterms:created>
  <dcterms:modified xsi:type="dcterms:W3CDTF">2026-03-05T13:38:45Z</dcterms:modified>
</cp:coreProperties>
</file>