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86" r:id="rId7"/>
    <p:sldId id="288" r:id="rId8"/>
    <p:sldId id="299" r:id="rId9"/>
    <p:sldId id="300" r:id="rId10"/>
    <p:sldId id="301" r:id="rId11"/>
    <p:sldId id="302" r:id="rId12"/>
    <p:sldId id="303" r:id="rId13"/>
    <p:sldId id="304" r:id="rId14"/>
    <p:sldId id="29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6202"/>
    <a:srgbClr val="8593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51" autoAdjust="0"/>
    <p:restoredTop sz="95646" autoAdjust="0"/>
  </p:normalViewPr>
  <p:slideViewPr>
    <p:cSldViewPr snapToGrid="0">
      <p:cViewPr varScale="1">
        <p:scale>
          <a:sx n="111" d="100"/>
          <a:sy n="111" d="100"/>
        </p:scale>
        <p:origin x="-74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3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8DCB03DF-958A-419E-93C9-F4DD4206164B}" type="datetime1">
              <a:rPr lang="ru-RU" smtClean="0"/>
              <a:pPr rtl="0"/>
              <a:t>28.02.2025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AFF3A6F-DEFA-45E0-9496-BEE7C2C6F3D0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C3C04E87-AB6C-43AD-B5E7-BB59ED96ADF8}" type="datetime1">
              <a:rPr lang="ru-RU" smtClean="0"/>
              <a:pPr/>
              <a:t>28.02.2025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97DC217-DF71-1A49-B3EA-559F1F43B0F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515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00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89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27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274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274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274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515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515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AC79249-FDC0-364D-A734-AE1DE1605D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13537B6D-42A5-F449-2691-321A167F7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=""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=""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=""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=""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78AD52EA-B01E-8D38-D87A-BF7EB5B58A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=""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=""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=""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ru-RU" sz="28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C10D125-AB73-D276-4947-94204736A3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="" xmlns:a16="http://schemas.microsoft.com/office/drawing/2014/main" id="{6A7F6A3F-E1DD-A246-9A6D-5F9B18BA25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055FD0FC-C8FF-6741-A364-A29CDC6F9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D11C9832-A021-954E-A34F-2988D1189A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9861BC34-DFBF-2D4F-B463-FCFBC08391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=""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=""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C10D125-AB73-D276-4947-94204736A3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="" xmlns:a16="http://schemas.microsoft.com/office/drawing/2014/main" id="{6A7F6A3F-E1DD-A246-9A6D-5F9B18BA25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055FD0FC-C8FF-6741-A364-A29CDC6F9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D11C9832-A021-954E-A34F-2988D1189A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9861BC34-DFBF-2D4F-B463-FCFBC08391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=""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=""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C10D125-AB73-D276-4947-94204736A3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="" xmlns:a16="http://schemas.microsoft.com/office/drawing/2014/main" id="{6A7F6A3F-E1DD-A246-9A6D-5F9B18BA25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055FD0FC-C8FF-6741-A364-A29CDC6F94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D11C9832-A021-954E-A34F-2988D1189A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9861BC34-DFBF-2D4F-B463-FCFBC08391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=""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=""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ru-RU" sz="32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CEDB282-8288-C81F-52B5-048A3E80C9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=""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5FBCE6F-2AA9-31FE-8148-33B4807355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олилиния 22">
              <a:extLst>
                <a:ext uri="{FF2B5EF4-FFF2-40B4-BE49-F238E27FC236}">
                  <a16:creationId xmlns=""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=""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=""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=""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=""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=""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14DB56B5-5DD7-95E3-52B2-EDC4B3F130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=""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=""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=""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1A0E8D4A-B13C-C7EE-5E27-278124A12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Полилиния 3">
              <a:extLst>
                <a:ext uri="{FF2B5EF4-FFF2-40B4-BE49-F238E27FC236}">
                  <a16:creationId xmlns=""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ru-RU" sz="42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ABA2A58C-57B7-834C-8F5C-329932241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=""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=""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=""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-743484"/>
            <a:ext cx="8950728" cy="27175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400" dirty="0" smtClean="0">
                <a:solidFill>
                  <a:srgbClr val="FE6202"/>
                </a:solidFill>
              </a:rPr>
              <a:t>АДАПТИВНАЯ </a:t>
            </a:r>
            <a:br>
              <a:rPr lang="ru-RU" sz="4400" dirty="0" smtClean="0">
                <a:solidFill>
                  <a:srgbClr val="FE6202"/>
                </a:solidFill>
              </a:rPr>
            </a:br>
            <a:r>
              <a:rPr lang="ru-RU" sz="4400" dirty="0" smtClean="0">
                <a:solidFill>
                  <a:srgbClr val="FE6202"/>
                </a:solidFill>
              </a:rPr>
              <a:t>ФИЗИЧЕСКАЯ КУЛЬТУРА</a:t>
            </a:r>
            <a:endParaRPr lang="ru-RU" sz="4400" dirty="0">
              <a:solidFill>
                <a:srgbClr val="FE620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957" y="2307364"/>
            <a:ext cx="787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smtClean="0"/>
              <a:t>для людей с ограниченными возможностями здоровья</a:t>
            </a:r>
            <a:endParaRPr lang="ru-RU" sz="3600" b="1" dirty="0"/>
          </a:p>
        </p:txBody>
      </p:sp>
      <p:pic>
        <p:nvPicPr>
          <p:cNvPr id="4" name="Рисунок 3" descr="photo_2025-02-28_14-22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871" y="-1"/>
            <a:ext cx="4005129" cy="4546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1" y="0"/>
            <a:ext cx="7293765" cy="76912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 smtClean="0"/>
              <a:t>ПОМОЩЬ: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6195" y="786214"/>
            <a:ext cx="4324171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sz="1400" u="sng" smtClean="0">
                <a:latin typeface="Arial" pitchFamily="34" charset="0"/>
                <a:cs typeface="Arial" pitchFamily="34" charset="0"/>
              </a:rPr>
              <a:t>Занятия по адаптивной физической культуре помогают наладить проблемы со здоровьем, улучшить самочувствие, а также решают ряд социально-значимых задач: </a:t>
            </a:r>
          </a:p>
          <a:p>
            <a:pPr marL="342900" indent="-342900"/>
            <a:endParaRPr sz="1400" u="sng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sz="1400" smtClean="0">
                <a:latin typeface="Arial" pitchFamily="34" charset="0"/>
                <a:cs typeface="Arial" pitchFamily="34" charset="0"/>
              </a:rPr>
              <a:t>- социализация людей с ОВЗ и инвалидностью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sz="1400" smtClean="0">
                <a:latin typeface="Arial" pitchFamily="34" charset="0"/>
                <a:cs typeface="Arial" pitchFamily="34" charset="0"/>
              </a:rPr>
              <a:t>- общение и взаимодействие семей, в которых проживают взрослые и дети с ОВЗ и инвалидностью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sz="1400" smtClean="0">
                <a:latin typeface="Arial" pitchFamily="34" charset="0"/>
                <a:cs typeface="Arial" pitchFamily="34" charset="0"/>
              </a:rPr>
              <a:t>- всестороннее развитие людей ОВЗ и инвалидностью</a:t>
            </a:r>
            <a:endParaRPr sz="2400" smtClean="0"/>
          </a:p>
          <a:p>
            <a:pPr marL="342900" indent="-342900"/>
            <a:endParaRPr lang="ru-RU" sz="2400" dirty="0"/>
          </a:p>
        </p:txBody>
      </p:sp>
      <p:pic>
        <p:nvPicPr>
          <p:cNvPr id="5" name="Рисунок 4" descr="photo_2025-02-27_12-26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18" y="1034041"/>
            <a:ext cx="5121779" cy="4208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15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81C753FD-96EC-101A-B8A4-5F69A189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326281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084890"/>
            <a:ext cx="452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/>
              <a:t>Начальник Административного управления Администрации Тутаевского муниципального района </a:t>
            </a:r>
            <a:r>
              <a:rPr lang="ru-RU" dirty="0" smtClean="0"/>
              <a:t>–</a:t>
            </a:r>
            <a:r>
              <a:rPr smtClean="0"/>
              <a:t> </a:t>
            </a:r>
            <a:r>
              <a:rPr b="1" smtClean="0">
                <a:solidFill>
                  <a:schemeClr val="accent1"/>
                </a:solidFill>
              </a:rPr>
              <a:t>Елисеева Наталья Анатольевна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6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74441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 smtClean="0">
                <a:solidFill>
                  <a:schemeClr val="accent1"/>
                </a:solidFill>
              </a:rPr>
              <a:t>ПРОБЛЕМА: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309733" cy="3366815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r>
              <a:rPr b="1" smtClean="0"/>
              <a:t>Отсутствие в г. Тутаеве и </a:t>
            </a:r>
            <a:r>
              <a:rPr b="1" smtClean="0"/>
              <a:t>Тутаевском муниципальном </a:t>
            </a:r>
            <a:r>
              <a:rPr b="1" smtClean="0"/>
              <a:t>районе </a:t>
            </a:r>
            <a:r>
              <a:rPr b="1" smtClean="0"/>
              <a:t>Ярославской области спортивных </a:t>
            </a:r>
            <a:r>
              <a:rPr b="1" smtClean="0"/>
              <a:t>секций, а также </a:t>
            </a:r>
            <a:r>
              <a:rPr b="1" smtClean="0"/>
              <a:t>спортивных занятий для </a:t>
            </a:r>
            <a:r>
              <a:rPr b="1" smtClean="0"/>
              <a:t>детей и взрослых с ограниченными возможностями здоровья.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48DD4-4828-CE87-0C5C-42BE175E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017" y="153825"/>
            <a:ext cx="8409062" cy="1435694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sz="3200" smtClean="0">
                <a:solidFill>
                  <a:schemeClr val="accent1"/>
                </a:solidFill>
              </a:rPr>
              <a:t>ЦЕЛЬ ПРОЕКТА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954" y="1572426"/>
            <a:ext cx="5024926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sz="2800" smtClean="0"/>
              <a:t>Помочь людям с ограниченными возможностями здоровья (ОВЗ), инвалидностью в их реабилитации, адаптации, физическом развитии.</a:t>
            </a:r>
            <a:endParaRPr lang="ru-RU" sz="2800" dirty="0"/>
          </a:p>
        </p:txBody>
      </p:sp>
      <p:pic>
        <p:nvPicPr>
          <p:cNvPr id="4" name="Рисунок 3" descr="photo_2025-02-28_14-15-10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165" y="1435694"/>
            <a:ext cx="5221481" cy="3426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267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EE190-899A-46D2-989D-C4BC6A4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7" y="457200"/>
            <a:ext cx="10569915" cy="107249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z="3600" smtClean="0">
                <a:solidFill>
                  <a:schemeClr val="accent1"/>
                </a:solidFill>
              </a:rPr>
              <a:t>О ПРОЕКТЕ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22" y="2136449"/>
            <a:ext cx="3956703" cy="4067798"/>
          </a:xfrm>
          <a:solidFill>
            <a:schemeClr val="accent2"/>
          </a:solidFill>
        </p:spPr>
        <p:txBody>
          <a:bodyPr rtlCol="0"/>
          <a:lstStyle>
            <a:defPPr>
              <a:defRPr lang="ru-RU"/>
            </a:defPPr>
          </a:lstStyle>
          <a:p>
            <a:r>
              <a:rPr sz="2400" b="1" smtClean="0">
                <a:solidFill>
                  <a:schemeClr val="accent1"/>
                </a:solidFill>
              </a:rPr>
              <a:t>Суть проекта: </a:t>
            </a:r>
            <a:r>
              <a:rPr sz="2400" b="1" smtClean="0"/>
              <a:t>организовать занятия по адаптивной физической культуре для детей и взрослых с ОВЗ, проживающих на территории Тутаевского муниципального района.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hoto_2025-02-28_14-15-14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393" y="213645"/>
            <a:ext cx="2649196" cy="2486827"/>
          </a:xfrm>
          <a:prstGeom prst="roundRect">
            <a:avLst/>
          </a:prstGeom>
        </p:spPr>
      </p:pic>
      <p:pic>
        <p:nvPicPr>
          <p:cNvPr id="5" name="Рисунок 4" descr="photo_2025-02-27_12-25-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509" y="1974077"/>
            <a:ext cx="3025212" cy="2897025"/>
          </a:xfrm>
          <a:prstGeom prst="roundRect">
            <a:avLst/>
          </a:prstGeom>
        </p:spPr>
      </p:pic>
      <p:pic>
        <p:nvPicPr>
          <p:cNvPr id="6" name="Рисунок 5" descr="photo_2025-02-28_14-15-08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649" y="3042303"/>
            <a:ext cx="2717562" cy="3396952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75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EE190-899A-46D2-989D-C4BC6A4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7" y="457200"/>
            <a:ext cx="10569915" cy="107249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z="3600" smtClean="0">
                <a:solidFill>
                  <a:schemeClr val="accent1"/>
                </a:solidFill>
              </a:rPr>
              <a:t>ЦЕЛЕВАЯ АУДИТОРИЯ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22" y="2136449"/>
            <a:ext cx="10500216" cy="3349951"/>
          </a:xfrm>
          <a:solidFill>
            <a:schemeClr val="accent2"/>
          </a:solidFill>
        </p:spPr>
        <p:txBody>
          <a:bodyPr rtlCol="0"/>
          <a:lstStyle>
            <a:defPPr>
              <a:defRPr lang="ru-RU"/>
            </a:defPPr>
          </a:lstStyle>
          <a:p>
            <a:r>
              <a:rPr b="1" smtClean="0"/>
              <a:t>Дети и взрослые с ограниченными возможностями здоровья, люди с инвалидностью.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75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EE190-899A-46D2-989D-C4BC6A4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7" y="457200"/>
            <a:ext cx="11116846" cy="107249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z="3600" smtClean="0">
                <a:solidFill>
                  <a:schemeClr val="accent1"/>
                </a:solidFill>
              </a:rPr>
              <a:t>РЕЗУЛЬТАТЫ ПРОЕКТА: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24" y="1734797"/>
            <a:ext cx="5042018" cy="3751604"/>
          </a:xfrm>
          <a:solidFill>
            <a:schemeClr val="accent2"/>
          </a:solidFill>
        </p:spPr>
        <p:txBody>
          <a:bodyPr rtlCol="0"/>
          <a:lstStyle>
            <a:defPPr>
              <a:defRPr lang="ru-RU"/>
            </a:defPPr>
          </a:lstStyle>
          <a:p>
            <a:r>
              <a:rPr sz="2000" b="1" smtClean="0"/>
              <a:t>Еженедельно, с 23.09.2024 года  проводятся занятия по адаптивной физической культуре для детей и взрослых с ОВЗ и инвалидностью </a:t>
            </a:r>
          </a:p>
          <a:p>
            <a:endParaRPr sz="2000" b="1" smtClean="0"/>
          </a:p>
          <a:p>
            <a:r>
              <a:rPr sz="2000" b="1" smtClean="0"/>
              <a:t>Также привлекаются спонсоры, которые приобрели для ребят спортивную одежду для тренировок, дневники, новогодние подарки. </a:t>
            </a:r>
          </a:p>
          <a:p>
            <a:r>
              <a:rPr sz="2000" b="1" smtClean="0"/>
              <a:t>В новогодней тренировке принимал участие Чемпион мира по пляжному футболу </a:t>
            </a:r>
            <a:r>
              <a:rPr lang="ru-RU" sz="2000" b="1" dirty="0" smtClean="0"/>
              <a:t>–</a:t>
            </a:r>
            <a:r>
              <a:rPr sz="2000" b="1" smtClean="0"/>
              <a:t> Борис Никоноров. </a:t>
            </a:r>
          </a:p>
        </p:txBody>
      </p:sp>
      <p:pic>
        <p:nvPicPr>
          <p:cNvPr id="5" name="Рисунок 4" descr="photo_2025-02-28_14-15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327" y="658026"/>
            <a:ext cx="1837345" cy="1948441"/>
          </a:xfrm>
          <a:prstGeom prst="roundRect">
            <a:avLst/>
          </a:prstGeom>
        </p:spPr>
      </p:pic>
      <p:pic>
        <p:nvPicPr>
          <p:cNvPr id="6" name="Рисунок 5" descr="photo_2025-02-28_14-15-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962" y="521293"/>
            <a:ext cx="2059538" cy="2948299"/>
          </a:xfrm>
          <a:prstGeom prst="roundRect">
            <a:avLst/>
          </a:prstGeom>
        </p:spPr>
      </p:pic>
      <p:pic>
        <p:nvPicPr>
          <p:cNvPr id="7" name="Рисунок 6" descr="photo_2025-02-27_12-17-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418" y="2845748"/>
            <a:ext cx="2016809" cy="2807293"/>
          </a:xfrm>
          <a:prstGeom prst="roundRect">
            <a:avLst/>
          </a:prstGeom>
        </p:spPr>
      </p:pic>
      <p:pic>
        <p:nvPicPr>
          <p:cNvPr id="8" name="Рисунок 7" descr="photo_2025-02-26_15-36-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971" y="3683237"/>
            <a:ext cx="2649196" cy="1807434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75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EE190-899A-46D2-989D-C4BC6A4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48" y="282012"/>
            <a:ext cx="9887484" cy="110240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z="3600" smtClean="0">
                <a:solidFill>
                  <a:schemeClr val="accent1"/>
                </a:solidFill>
              </a:rPr>
              <a:t>РЕАЛИЗАЦИЯ ПРОЕКТА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6BC9DE8-A5CC-4BE1-0DE5-CB15D01A7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022" y="1674978"/>
            <a:ext cx="8152688" cy="1427146"/>
          </a:xfrm>
          <a:solidFill>
            <a:schemeClr val="accent2"/>
          </a:solidFill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sz="2400" b="1" smtClean="0"/>
              <a:t>Проект реализуется с 23.09.2024 </a:t>
            </a:r>
            <a:r>
              <a:rPr sz="2400" b="1" smtClean="0"/>
              <a:t>года </a:t>
            </a:r>
          </a:p>
          <a:p>
            <a:pPr algn="ctr"/>
            <a:r>
              <a:rPr sz="2400" b="1" smtClean="0"/>
              <a:t>по </a:t>
            </a:r>
            <a:r>
              <a:rPr sz="2400" b="1" smtClean="0"/>
              <a:t>настоящее время.</a:t>
            </a:r>
          </a:p>
        </p:txBody>
      </p:sp>
    </p:spTree>
    <p:extLst>
      <p:ext uri="{BB962C8B-B14F-4D97-AF65-F5344CB8AC3E}">
        <p14:creationId xmlns="" xmlns:p14="http://schemas.microsoft.com/office/powerpoint/2010/main" val="77975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1" y="0"/>
            <a:ext cx="7293765" cy="76912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 smtClean="0"/>
              <a:t>ПОЛЬЗА: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6195" y="786214"/>
            <a:ext cx="8221054" cy="49244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sz="1400" u="sng" smtClean="0">
                <a:latin typeface="Arial" pitchFamily="34" charset="0"/>
                <a:cs typeface="Arial" pitchFamily="34" charset="0"/>
              </a:rPr>
              <a:t>После организации занятий по адаптивной физической культуре для людей с ОВЗ удалось достигнуть следующих положительных результатов:</a:t>
            </a:r>
          </a:p>
          <a:p>
            <a:pPr marL="342900" indent="-342900"/>
            <a:endParaRPr sz="140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1. </a:t>
            </a:r>
            <a:r>
              <a:rPr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Улучшилась подвижности и координация движений.</a:t>
            </a:r>
            <a:r>
              <a:rPr sz="1400" smtClean="0">
                <a:latin typeface="Arial" pitchFamily="34" charset="0"/>
                <a:cs typeface="Arial" pitchFamily="34" charset="0"/>
              </a:rPr>
              <a:t> Большинство пациентов с ограниченными возможностями испытывают проблемы с моторикой и координацией движений. АФК предлагает специальные упражнения, которые помогают развивать мускулатуру и улучшать контроль над движениями.</a:t>
            </a:r>
          </a:p>
          <a:p>
            <a:pPr marL="342900" indent="-342900"/>
            <a:endParaRPr sz="140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2. </a:t>
            </a:r>
            <a:r>
              <a:rPr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Повысилась сила и гибкость мышц.</a:t>
            </a: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АФК включает в себя упражнения, направленные на укрепление мышц и повышение их гибкости. Это особенно важно для пациентов с ограниченной подвижностью, так как укрепление мышц помогает им лучше контролировать свое тело и выполнять повседневные задачи.</a:t>
            </a:r>
          </a:p>
          <a:p>
            <a:pPr marL="342900" indent="-342900"/>
            <a:endParaRPr sz="140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3. </a:t>
            </a:r>
            <a:r>
              <a:rPr sz="1400" b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Улучшилась кардио-сосудистая система. </a:t>
            </a: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АФК также включает аэробные упражнения, такие как ходьба, плавание или занятия на велотренажере. Эти упражнения помогают улучшить кровообращение и сердечно-сосудистую систему, что способствует общему улучшению физического состояния.</a:t>
            </a:r>
          </a:p>
          <a:p>
            <a:pPr marL="342900" indent="-342900"/>
            <a:endParaRPr sz="140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sz="2400" smtClean="0"/>
          </a:p>
          <a:p>
            <a:pPr marL="342900" indent="-342900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1715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AA093-E00B-31E9-0A13-71142E30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41" y="0"/>
            <a:ext cx="7293765" cy="769121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 dirty="0" smtClean="0"/>
              <a:t>ПОЛЬЗА: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6195" y="786214"/>
            <a:ext cx="8221054" cy="477053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sz="1400" u="sng" smtClean="0">
                <a:latin typeface="Arial" pitchFamily="34" charset="0"/>
                <a:cs typeface="Arial" pitchFamily="34" charset="0"/>
              </a:rPr>
              <a:t>После организации занятий по адаптивной физической культуре для людей с ОВЗ удалось достигнуть следующих положительных результатов:</a:t>
            </a:r>
          </a:p>
          <a:p>
            <a:pPr marL="342900" indent="-342900"/>
            <a:endParaRPr sz="140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4. </a:t>
            </a:r>
            <a:r>
              <a:rPr sz="14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Снятие боли и снятие напряжения. </a:t>
            </a: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Многие люди с ограниченными возможностями страдают от хронической боли и напряжения в мышцах. АФК помогает снять эти симптомы, помогая расслабить мышцы и улучшить кровообращение.</a:t>
            </a:r>
          </a:p>
          <a:p>
            <a:pPr marL="342900" indent="-342900"/>
            <a:endParaRPr sz="140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5. </a:t>
            </a:r>
            <a:r>
              <a:rPr sz="14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Повышение самооценки и уверенности. </a:t>
            </a:r>
            <a:r>
              <a:rPr sz="1400" smtClean="0">
                <a:latin typeface="Arial" pitchFamily="34" charset="0"/>
                <a:cs typeface="Arial" pitchFamily="34" charset="0"/>
              </a:rPr>
              <a:t>Реабилитация людей с ограниченными возможностями может быть физически и эмоционально тяжелой. АФК помогает почувствовать себя активными и независимыми, что повышает их самооценку и уверенность.</a:t>
            </a:r>
          </a:p>
          <a:p>
            <a:pPr marL="342900" indent="-342900"/>
            <a:endParaRPr sz="140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sz="1400" smtClean="0">
                <a:latin typeface="Arial" pitchFamily="34" charset="0"/>
                <a:cs typeface="Arial" pitchFamily="34" charset="0"/>
              </a:rPr>
              <a:t>6. </a:t>
            </a:r>
            <a:r>
              <a:rPr sz="14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Общение семьей,</a:t>
            </a:r>
            <a:r>
              <a:rPr sz="1400" smtClean="0">
                <a:latin typeface="Arial" pitchFamily="34" charset="0"/>
                <a:cs typeface="Arial" pitchFamily="34" charset="0"/>
              </a:rPr>
              <a:t> в которых живут дети и взрослые с ОВЗ. Тренировки посещают целыми семьями, что помогает наладить взаимодействие между родителями и детьми, которые столкнулись с такими трудностями в жизни.</a:t>
            </a:r>
            <a:endParaRPr sz="1400" smtClean="0"/>
          </a:p>
          <a:p>
            <a:pPr marL="342900" indent="-342900"/>
            <a:endParaRPr sz="3200" smtClean="0"/>
          </a:p>
          <a:p>
            <a:pPr marL="342900" indent="-342900"/>
            <a:endParaRPr sz="2400" smtClean="0"/>
          </a:p>
          <a:p>
            <a:pPr marL="342900" indent="-342900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1715335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52C7A-8834-4F18-859F-7167A187E13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A7188B1-CB43-4216-A332-EE7733BC2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PresentationFormat>Произвольный</PresentationFormat>
  <Paragraphs>58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Пользовательская</vt:lpstr>
      <vt:lpstr>АДАПТИВНАЯ  ФИЗИЧЕСКАЯ КУЛЬТУРА</vt:lpstr>
      <vt:lpstr>ПРОБЛЕМА:</vt:lpstr>
      <vt:lpstr>ЦЕЛЬ ПРОЕКТА</vt:lpstr>
      <vt:lpstr>О ПРОЕКТЕ</vt:lpstr>
      <vt:lpstr>ЦЕЛЕВАЯ АУДИТОРИЯ</vt:lpstr>
      <vt:lpstr>РЕЗУЛЬТАТЫ ПРОЕКТА:</vt:lpstr>
      <vt:lpstr>РЕАЛИЗАЦИЯ ПРОЕКТА</vt:lpstr>
      <vt:lpstr>ПОЛЬЗА:</vt:lpstr>
      <vt:lpstr>ПОЛЬЗА:</vt:lpstr>
      <vt:lpstr>ПОМОЩЬ: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2023-12-12T16:04:07Z</dcterms:created>
  <dcterms:modified xsi:type="dcterms:W3CDTF">2025-02-28T12:05:42Z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