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98" d="100"/>
          <a:sy n="9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04/09/2025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53443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610947" y="1614981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5964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Ломакина Наталья Юрьевна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ООО «Семейная школа «ГАЛИЛЕО»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РФ, Мурманская область, </a:t>
            </a:r>
            <a:r>
              <a:rPr lang="ru-RU" sz="2000" dirty="0" err="1">
                <a:solidFill>
                  <a:schemeClr val="bg1"/>
                </a:solidFill>
              </a:rPr>
              <a:t>г.Мурманск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546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layfair Display" pitchFamily="2" charset="-52"/>
              </a:rPr>
              <a:t>Номинация «Материнство и детство»</a:t>
            </a:r>
            <a:endParaRPr lang="ru-RU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pic>
        <p:nvPicPr>
          <p:cNvPr id="12" name="Рисунок 11" descr="E:\реклама\ГАЛИЛЕО\ШКОЛА\ЛОГОТИП\sem shoo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77" y="2014384"/>
            <a:ext cx="4547423" cy="147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0" y="1204416"/>
            <a:ext cx="2538746" cy="8460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 smtClean="0"/>
              <a:t>VK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75802" y="1204415"/>
            <a:ext cx="8327620" cy="8460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 smtClean="0"/>
              <a:t>https</a:t>
            </a:r>
            <a:r>
              <a:rPr lang="en-US" dirty="0"/>
              <a:t>://vk.com/galileomurmansk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2320396"/>
            <a:ext cx="2538746" cy="8736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Официальный сайт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75802" y="2331792"/>
            <a:ext cx="8327620" cy="83135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https://galileomurmansk.ru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3383318"/>
            <a:ext cx="2538746" cy="83537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АВИТО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75802" y="3370000"/>
            <a:ext cx="8327620" cy="84869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https://www.avito.ru/murmansk/predlozheniya_uslug/chastnaya_shkola_galileo_1-9_klass_3187631130?utm_campaign=native&amp;utm_medium=item_page_ios&amp;utm_source=soc_sharing</a:t>
            </a:r>
            <a:endParaRPr lang="ru-RU" dirty="0"/>
          </a:p>
        </p:txBody>
      </p:sp>
      <p:sp>
        <p:nvSpPr>
          <p:cNvPr id="14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5601905"/>
            <a:ext cx="2538746" cy="8611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Яндекс</a:t>
            </a:r>
            <a:endParaRPr lang="ru-RU" dirty="0"/>
          </a:p>
        </p:txBody>
      </p:sp>
      <p:sp>
        <p:nvSpPr>
          <p:cNvPr id="15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75802" y="5601905"/>
            <a:ext cx="8327620" cy="87192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https://yandex.ru/maps/-/CHVO7O5O</a:t>
            </a:r>
            <a:endParaRPr lang="ru-RU" dirty="0"/>
          </a:p>
        </p:txBody>
      </p:sp>
      <p:sp>
        <p:nvSpPr>
          <p:cNvPr id="16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454025"/>
            <a:ext cx="2538746" cy="8611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2Гис</a:t>
            </a:r>
          </a:p>
        </p:txBody>
      </p:sp>
      <p:sp>
        <p:nvSpPr>
          <p:cNvPr id="17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75802" y="4448655"/>
            <a:ext cx="8327620" cy="87192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https://2gis.ru/murmansk/firm/70000001046509043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61180" y="124046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32940" y="336916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515158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362373" y="1286626"/>
            <a:ext cx="35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активах имеются 2 арендованных помещения:</a:t>
            </a:r>
            <a:r>
              <a:rPr lang="ru-RU" dirty="0"/>
              <a:t> </a:t>
            </a:r>
            <a:r>
              <a:rPr lang="ru-RU" dirty="0" smtClean="0"/>
              <a:t>для школы (254,7 </a:t>
            </a:r>
            <a:r>
              <a:rPr lang="ru-RU" dirty="0" err="1" smtClean="0"/>
              <a:t>кв.м</a:t>
            </a:r>
            <a:r>
              <a:rPr lang="ru-RU" dirty="0" smtClean="0"/>
              <a:t>.) и сада (119,8 </a:t>
            </a:r>
            <a:r>
              <a:rPr lang="ru-RU" dirty="0" err="1" smtClean="0"/>
              <a:t>кв.м</a:t>
            </a:r>
            <a:r>
              <a:rPr lang="ru-RU" dirty="0" smtClean="0"/>
              <a:t>.), включающие в себя административные помещения, учебные классы, раздевалки и подсобные помещения.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316342" y="3403913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классы и помещения оснащены комплектами мебели и техники для учеников и учителя, закуплена учебная литература для педагогов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345231" y="529008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Интерактивные доски, лабораторные комплекты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324312" y="1042506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12817" y="257516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39443" y="4122963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1240460"/>
            <a:ext cx="555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Финансирование проекта осуществляется за счет родительской платы, которая направляется на оплату текущей деятельности Школы, а также на дальнейшее развитие проекта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96000" y="2630498"/>
            <a:ext cx="5564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Городом Мурманск выделено помещение (   </a:t>
            </a:r>
            <a:r>
              <a:rPr lang="ru-RU" dirty="0" err="1" smtClean="0"/>
              <a:t>кв.м</a:t>
            </a:r>
            <a:r>
              <a:rPr lang="ru-RU" dirty="0" smtClean="0"/>
              <a:t>.), в котором в настоящий момент производится капитальный ремонт. Данное помещение планируется для групп сада и начальной школы. Планируемый срок начала эксплуатации – сентябрь 2025г.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49906" y="4280416"/>
            <a:ext cx="5584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организационной структуре Школы выделена учебная часть, которая разрабатывает образовательные программы, проводит повышение квалификации педагогов, выстраивает сотрудничество с иными образовательными учреждениями и другими партнерами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4705592" y="623924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81926" y="2101537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148761" y="1967616"/>
            <a:ext cx="40809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Ломакина Наталья Юрьевна, учредитель и директор ООО «СЕМЕЙНАЯ ШКОЛА «ГАЛИЛЕО», РФ, Мурманская область, </a:t>
            </a:r>
            <a:r>
              <a:rPr lang="ru-RU" sz="1400" dirty="0" err="1" smtClean="0"/>
              <a:t>г.Мурманск</a:t>
            </a:r>
            <a:r>
              <a:rPr lang="ru-RU" sz="1400" dirty="0" smtClean="0"/>
              <a:t>, 1979 г.р. </a:t>
            </a:r>
            <a:r>
              <a:rPr lang="ru-RU" sz="1400" dirty="0"/>
              <a:t>Образование высшее, МВА. Управленческий и бизнес-опыт с 2015 года. В 2024, 2025 году получено педагогическое образование по работе с детьми с особыми потребностями в обучении, в том числе РАС, в 2025 по профилю «</a:t>
            </a:r>
            <a:r>
              <a:rPr lang="ru-RU" sz="1400" dirty="0" err="1"/>
              <a:t>Нейропедагогика</a:t>
            </a:r>
            <a:r>
              <a:rPr lang="ru-RU" sz="1400" dirty="0"/>
              <a:t>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23025" y="4330058"/>
            <a:ext cx="4080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Овчаренко Евгения Павловна, </a:t>
            </a:r>
          </a:p>
          <a:p>
            <a:r>
              <a:rPr lang="ru-RU" sz="1400" dirty="0" smtClean="0"/>
              <a:t>учредитель ООО </a:t>
            </a:r>
            <a:r>
              <a:rPr lang="ru-RU" sz="1400" dirty="0"/>
              <a:t>«СЕМЕЙНАЯ ШКОЛА «ГАЛИЛЕО», </a:t>
            </a:r>
            <a:endParaRPr lang="ru-RU" sz="1400" dirty="0" smtClean="0"/>
          </a:p>
          <a:p>
            <a:r>
              <a:rPr lang="ru-RU" sz="1400" dirty="0" smtClean="0"/>
              <a:t>РФ</a:t>
            </a:r>
            <a:r>
              <a:rPr lang="ru-RU" sz="1400" dirty="0"/>
              <a:t>, Мурманская область, </a:t>
            </a:r>
            <a:r>
              <a:rPr lang="ru-RU" sz="1400" dirty="0" err="1"/>
              <a:t>г.Мурманск</a:t>
            </a:r>
            <a:r>
              <a:rPr lang="ru-RU" sz="1400" dirty="0"/>
              <a:t>, </a:t>
            </a:r>
            <a:r>
              <a:rPr lang="ru-RU" sz="1400" dirty="0" smtClean="0"/>
              <a:t>1985 г.р. Учредитель и руководитель нескольких предприятий в сфере инженерии, энергосбережения, </a:t>
            </a:r>
            <a:r>
              <a:rPr lang="ru-RU" sz="1400" dirty="0" err="1" smtClean="0"/>
              <a:t>ритэйла</a:t>
            </a:r>
            <a:r>
              <a:rPr lang="ru-RU" sz="1400" dirty="0" smtClean="0"/>
              <a:t> и медицинской косметологии. 16 лет управленческого опыта. Член совета «Опоры России», общественный деятель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93986" y="3042210"/>
            <a:ext cx="3426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Сабитова</a:t>
            </a:r>
            <a:r>
              <a:rPr lang="ru-RU" sz="1400" dirty="0" smtClean="0"/>
              <a:t> Александра Юрьевна,</a:t>
            </a:r>
          </a:p>
          <a:p>
            <a:r>
              <a:rPr lang="ru-RU" sz="1400" dirty="0" smtClean="0"/>
              <a:t>Директор учебной части ООО </a:t>
            </a:r>
            <a:r>
              <a:rPr lang="ru-RU" sz="1400" dirty="0"/>
              <a:t>«СЕМЕЙНАЯ ШКОЛА «ГАЛИЛЕО», </a:t>
            </a:r>
            <a:endParaRPr lang="ru-RU" sz="1400" dirty="0" smtClean="0"/>
          </a:p>
          <a:p>
            <a:r>
              <a:rPr lang="ru-RU" sz="1400" dirty="0"/>
              <a:t>Р</a:t>
            </a:r>
            <a:r>
              <a:rPr lang="ru-RU" sz="1400" dirty="0" smtClean="0"/>
              <a:t>Ф</a:t>
            </a:r>
            <a:r>
              <a:rPr lang="ru-RU" sz="1400" dirty="0"/>
              <a:t>, Мурманская область, </a:t>
            </a:r>
            <a:r>
              <a:rPr lang="ru-RU" sz="1400" dirty="0" err="1" smtClean="0"/>
              <a:t>г.Мурманск</a:t>
            </a:r>
            <a:r>
              <a:rPr lang="ru-RU" sz="1400" dirty="0" smtClean="0"/>
              <a:t>, 1986 г.р.</a:t>
            </a:r>
          </a:p>
          <a:p>
            <a:r>
              <a:rPr lang="ru-RU" sz="1400" dirty="0" smtClean="0"/>
              <a:t>Педагог высшей категории, призер «Учитель города Мурманска-2021», финалист муниципального этапа всероссийского конкурса «Воспитать человека», победитель Всероссийского педагогического конкурса «Моя лучшая педагогическая разработка» 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2219984" y="1478261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552886" y="209405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7" y="1865789"/>
            <a:ext cx="1301791" cy="2234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1" y="4330058"/>
            <a:ext cx="1338440" cy="201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75" y="3074358"/>
            <a:ext cx="1762983" cy="26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975852"/>
            <a:ext cx="10731062" cy="429990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57126" y="2346369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альтернативной формы воспитания и обучения детей дошкольного и школьного возраста в </a:t>
            </a:r>
            <a:r>
              <a:rPr lang="ru-RU" dirty="0" err="1" smtClean="0">
                <a:solidFill>
                  <a:schemeClr val="bg1"/>
                </a:solidFill>
              </a:rPr>
              <a:t>г.Мурманске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19495" y="3585261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Индивидуальный подход </a:t>
            </a:r>
            <a:r>
              <a:rPr lang="ru-RU" dirty="0">
                <a:solidFill>
                  <a:schemeClr val="bg1"/>
                </a:solidFill>
              </a:rPr>
              <a:t>воспитания и обучения детей </a:t>
            </a:r>
            <a:r>
              <a:rPr lang="ru-RU" dirty="0" smtClean="0">
                <a:solidFill>
                  <a:schemeClr val="bg1"/>
                </a:solidFill>
              </a:rPr>
              <a:t> путем работы в малых группах до 14 человек. На данный момент  в нашей школе обучается 105 детей, в саду – 18 детей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4837613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Особые потребности в обучении в связи с диагнозами, индивидуальными особенностями и профессиональным участием ребенка в спорте и искусстве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36912" y="215351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45306" y="344676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12591" y="469911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89" y="1545021"/>
            <a:ext cx="107879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Сторонники </a:t>
            </a:r>
            <a:r>
              <a:rPr lang="ru-RU" b="1" dirty="0" err="1"/>
              <a:t>хоумскулинга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Мы </a:t>
            </a:r>
            <a:r>
              <a:rPr lang="ru-RU" sz="1200" dirty="0"/>
              <a:t>поддерживаем родителей и детей на семейном обучении. С 1 по 9 классы домашнее образование (вне образовательного окружения) называется семейным обучением, а в 10−11 </a:t>
            </a:r>
            <a:r>
              <a:rPr lang="ru-RU" sz="1200" dirty="0" smtClean="0"/>
              <a:t>классах, и </a:t>
            </a:r>
            <a:r>
              <a:rPr lang="ru-RU" sz="1200" dirty="0"/>
              <a:t>для детей старше 15 лет — самообразованием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Увлечённые </a:t>
            </a:r>
            <a:r>
              <a:rPr lang="ru-RU" b="1" dirty="0"/>
              <a:t>точными науками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Наш </a:t>
            </a:r>
            <a:r>
              <a:rPr lang="ru-RU" sz="1200" dirty="0"/>
              <a:t>подход позволяет выстраивать учебный процесс таким образом, чтобы у ребенка оставалось достаточно времени для погружения в углубленное изучение интересных ему предметов и развития собственных увлечений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1600" b="1" dirty="0" smtClean="0"/>
              <a:t>Юные спортсмены </a:t>
            </a:r>
            <a:r>
              <a:rPr lang="ru-RU" sz="1600" b="1" dirty="0"/>
              <a:t>и </a:t>
            </a:r>
            <a:r>
              <a:rPr lang="ru-RU" sz="1600" b="1" dirty="0" smtClean="0"/>
              <a:t>артисты, путешественники</a:t>
            </a:r>
            <a:endParaRPr lang="ru-RU" sz="1600" b="1" dirty="0"/>
          </a:p>
          <a:p>
            <a:r>
              <a:rPr lang="ru-RU" sz="1200" dirty="0" smtClean="0"/>
              <a:t>Если </a:t>
            </a:r>
            <a:r>
              <a:rPr lang="ru-RU" sz="1200" dirty="0"/>
              <a:t>ваш ребенок уже делает спортивную или артистическую карьеру, путешественникам.</a:t>
            </a:r>
          </a:p>
          <a:p>
            <a:r>
              <a:rPr lang="ru-RU" sz="1200" dirty="0"/>
              <a:t>с «Галилео» вы можете учиться, не отрываясь от репетиций и тренировок. Занимаемся, готовим и проводим аттестации в любой точке мира, где есть интернет. Не нужно постоянно менять школы, подвергать ребенка стрессу и психологической адаптации.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Детям </a:t>
            </a:r>
            <a:r>
              <a:rPr lang="ru-RU" sz="1600" b="1" dirty="0"/>
              <a:t>с различными трудностями в обучении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Ребенок </a:t>
            </a:r>
            <a:r>
              <a:rPr lang="ru-RU" sz="1200" dirty="0"/>
              <a:t>с трудом читает книги, но прекрасно воспринимает материал на слух? Не может фокусироваться на рассказе учителя 40 минут подряд или усидеть на месте?! Занимаясь в Семейной школе, вы сами выбираете формат и темп обучения. Мы поможем составить персональную образовательную траекторию для ребенка, с которой он будет справляться и получать удовольствие от процесса и результат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r>
              <a:rPr lang="ru-RU" b="1" dirty="0"/>
              <a:t>Желающим подтянуть школьную программу </a:t>
            </a:r>
            <a:r>
              <a:rPr lang="ru-RU" dirty="0"/>
              <a:t/>
            </a:r>
            <a:br>
              <a:rPr lang="ru-RU" dirty="0"/>
            </a:br>
            <a:r>
              <a:rPr lang="ru-RU" sz="1200" dirty="0" smtClean="0"/>
              <a:t>Индивидуальный </a:t>
            </a:r>
            <a:r>
              <a:rPr lang="ru-RU" sz="1200" dirty="0"/>
              <a:t>подход позволит восполнить пробелы в образовании в нужный срок. Если вы не успели подготовиться к экзаменам и аттестациям из-за переезда, проблем со здоровьем, вынужденного карантина или других причин.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Завершённый </a:t>
            </a:r>
            <a:r>
              <a:rPr lang="ru-RU" sz="2000" dirty="0"/>
              <a:t>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04068E4C-2317-F047-B4F4-2C49E9F56E96}"/>
              </a:ext>
            </a:extLst>
          </p:cNvPr>
          <p:cNvSpPr/>
          <p:nvPr/>
        </p:nvSpPr>
        <p:spPr>
          <a:xfrm>
            <a:off x="800245" y="201913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61292" y="4478215"/>
            <a:ext cx="104450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9518" y="4566083"/>
            <a:ext cx="45568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rPr>
              <a:t>Лицензия от 11.04.2024 г. </a:t>
            </a:r>
            <a:endParaRPr kumimoji="0" lang="ru-RU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№ Л035-01232-51/01125115, </a:t>
            </a:r>
            <a:r>
              <a:rPr lang="ru-RU" altLang="ja-JP" sz="1400" dirty="0">
                <a:latin typeface="Arial" panose="020B0604020202020204" pitchFamily="34" charset="0"/>
                <a:ea typeface="Tahoma" panose="020B0604030504040204" pitchFamily="34" charset="0"/>
              </a:rPr>
              <a:t>выдана Министерством образования и науки Мурманской области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76094" y="164976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803421" y="304353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92598" y="486164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9186" y="164976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944886" y="312240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912432" y="488740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52854" y="2043899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Индивидуальный </a:t>
            </a:r>
            <a:r>
              <a:rPr lang="ru-RU" dirty="0"/>
              <a:t>подход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528813" y="3092305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Дать </a:t>
            </a:r>
            <a:r>
              <a:rPr lang="ru-RU" dirty="0"/>
              <a:t>детям высокий уровень академических знаний, привить любовь к </a:t>
            </a:r>
            <a:r>
              <a:rPr lang="ru-RU" dirty="0" smtClean="0"/>
              <a:t>образованию </a:t>
            </a:r>
            <a:r>
              <a:rPr lang="ru-RU" dirty="0"/>
              <a:t>и дисциплине, сформировать волю.</a:t>
            </a:r>
          </a:p>
          <a:p>
            <a:pPr lvl="0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537847" y="4887408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Прозрачность отношений и сотрудничество школы и родителей на всех этапах обучения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714836" y="1871382"/>
            <a:ext cx="6040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малых групп с закрепленным куратором. Консультации психолога и логопеда 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70278" y="3092305"/>
            <a:ext cx="5677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Индивидуальные маршруты обучения</a:t>
            </a:r>
            <a:r>
              <a:rPr lang="ru-RU" dirty="0" smtClean="0"/>
              <a:t>. </a:t>
            </a:r>
            <a:r>
              <a:rPr lang="ru-RU" dirty="0"/>
              <a:t>Два раза в год ученики сдают государственные аттестации. Участвуют в олимпиадах, углубленно изучают языки, математику, информатику.</a:t>
            </a:r>
            <a:br>
              <a:rPr lang="ru-RU" dirty="0"/>
            </a:b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44867" y="4784398"/>
            <a:ext cx="559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</a:t>
            </a:r>
            <a:r>
              <a:rPr lang="ru-RU" dirty="0"/>
              <a:t>качественной связи с </a:t>
            </a:r>
            <a:r>
              <a:rPr lang="ru-RU" dirty="0" smtClean="0"/>
              <a:t>педагогами. </a:t>
            </a:r>
            <a:r>
              <a:rPr lang="ru-RU" dirty="0"/>
              <a:t>Семейная школа создаёт поддерживающую, развивающую и творческую среду для всех участников учебного процесса: родителей, педагогов и учеников.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Семейная школа и сад ГАЛИЛЕО существует с 2020 года в городе Мурманске как альтернативная форма воспитания и обучения детей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обучаются 5 дней в неделю в соответствии с расписанием, которое включает основные предметы школьной программы и уникальные </a:t>
            </a:r>
            <a:r>
              <a:rPr lang="ru-RU" dirty="0"/>
              <a:t>предметы: ораторское искусство, актерское мастерство, проектная деятельность, </a:t>
            </a:r>
            <a:r>
              <a:rPr lang="en-US" dirty="0"/>
              <a:t>digital</a:t>
            </a:r>
            <a:r>
              <a:rPr lang="ru-RU" dirty="0"/>
              <a:t>-рисование, </a:t>
            </a:r>
            <a:r>
              <a:rPr lang="ru-RU" dirty="0" smtClean="0"/>
              <a:t>шахматы и др.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Дать современным детям возможность раскрыть свой потенциал и уникальность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888260" y="1237254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Школа и сад открыты с 2020 года. В школе сформированы с нулевого до 9 класса. В саду имеются 3 группы детей от полутора лет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Наличие в штате профессиональных педагогов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 Материально-техническая база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Отдельные помещения сада и школы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 2022 году Школой был получен Грант в целях поддержки социального предпринимательства, направленный на оборудование классов интерактивными досками. Также школа оснащена лабораторными комплектами для научно-технических дисциплин. Школа сотрудничает с ВУЗами и </a:t>
            </a:r>
            <a:r>
              <a:rPr lang="ru-RU" dirty="0" err="1" smtClean="0"/>
              <a:t>СУЗами</a:t>
            </a:r>
            <a:r>
              <a:rPr lang="ru-RU" dirty="0" smtClean="0"/>
              <a:t> в проведении дополнительных занятий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</a:t>
            </a:r>
            <a:r>
              <a:rPr lang="ru-RU" sz="2000" dirty="0" smtClean="0"/>
              <a:t>2024году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335709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1" y="404067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1" y="4818138"/>
            <a:ext cx="239282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3" y="556494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Получена лицензия дополнительного образования детей и взрослых 11.04.2024 г. </a:t>
            </a:r>
          </a:p>
          <a:p>
            <a:r>
              <a:rPr lang="ru-RU" sz="2000" dirty="0"/>
              <a:t>№ Л035-01232-51/01125115, выдана Министерством образования и науки Мурманской области </a:t>
            </a:r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327210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Созданы инклюзивные классы и группы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151579" y="396026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Создана группа присмотра и ухода для детей от полутора лет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151579" y="4737857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Высокие результаты ОГЭ первого выпуска учеников 9 класса в 2024 году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151579" y="5484528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Создание уникальных образовательных программ с партнерами: Центр поддержки предпринимательства, АО «Альфа-Банк», </a:t>
            </a:r>
            <a:r>
              <a:rPr lang="en-US" sz="2000" dirty="0" smtClean="0"/>
              <a:t>IT-</a:t>
            </a:r>
            <a:r>
              <a:rPr lang="ru-RU" sz="2000" dirty="0" smtClean="0"/>
              <a:t>Куб, губернаторский лицей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34104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656897" y="138732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Школа и сад открыты с 2020 </a:t>
            </a:r>
            <a:r>
              <a:rPr lang="ru-RU" dirty="0" smtClean="0"/>
              <a:t>года</a:t>
            </a:r>
            <a:r>
              <a:rPr lang="ru-RU" dirty="0"/>
              <a:t> </a:t>
            </a:r>
            <a:r>
              <a:rPr lang="ru-RU" dirty="0" smtClean="0"/>
              <a:t>по настоящее время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70484" y="1117600"/>
            <a:ext cx="6032938" cy="343095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http</a:t>
            </a:r>
            <a:r>
              <a:rPr lang="en-US" b="1" dirty="0">
                <a:solidFill>
                  <a:schemeClr val="bg1"/>
                </a:solidFill>
              </a:rPr>
              <a:t>://government.ru/news/40661/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https</a:t>
            </a:r>
            <a:r>
              <a:rPr lang="en-US" b="1" dirty="0">
                <a:solidFill>
                  <a:schemeClr val="bg1"/>
                </a:solidFill>
              </a:rPr>
              <a:t>://goarctic.ru/news/znaniya-detey-trebuyut-otvetstvennosti-vzroslykh-o-chastnykh-obrazovatelnykh-proektakh-v-murmanskoy-/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en-US" b="1" dirty="0" smtClean="0"/>
              <a:t>https</a:t>
            </a:r>
            <a:r>
              <a:rPr lang="en-US" b="1" dirty="0"/>
              <a:t>://tass.ru/obschestvo/9777803</a:t>
            </a:r>
          </a:p>
          <a:p>
            <a:endParaRPr lang="en-US" b="1" dirty="0" smtClean="0"/>
          </a:p>
          <a:p>
            <a:r>
              <a:rPr lang="en-US" b="1" dirty="0" smtClean="0"/>
              <a:t>https</a:t>
            </a:r>
            <a:r>
              <a:rPr lang="en-US" b="1" dirty="0"/>
              <a:t>://murmansk.aif.ru/edu/ot_obshchego_k_chastnomu_chem_kommercheskie_shkoly_otlichayutsya_ot_gosudarstvennyh</a:t>
            </a:r>
          </a:p>
          <a:p>
            <a:endParaRPr lang="ru-RU" b="1" dirty="0" smtClean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676616"/>
            <a:ext cx="10993820" cy="170855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 2025 году в штате Школы имеется 17 сотрудников. Из них административный персонал – 4 человека, педагогический состав – 9 человек, в том числе 2 педагога с высшей категорией, 2 педагога с первой категорией.</a:t>
            </a:r>
          </a:p>
          <a:p>
            <a:r>
              <a:rPr lang="ru-RU" dirty="0"/>
              <a:t>В школе сформированы с нулевого до 9 класса, общая численность обучающихся -105 детей. В саду имеются 3 группы детей от полутора лет, количество обучающихся – 18 детей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99090" y="3498496"/>
            <a:ext cx="4903076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/>
              <a:t>https://vk.com/galileomurmansk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1007</Words>
  <Application>Microsoft Office PowerPoint</Application>
  <PresentationFormat>Широкоэкранный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Microsoft YaHei</vt:lpstr>
      <vt:lpstr>游ゴシック</vt:lpstr>
      <vt:lpstr>Arial</vt:lpstr>
      <vt:lpstr>Calibri</vt:lpstr>
      <vt:lpstr>Calibri Light</vt:lpstr>
      <vt:lpstr>Dita Sweet</vt:lpstr>
      <vt:lpstr>Playfair Display</vt:lpstr>
      <vt:lpstr>Playfair Display SemiBold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Екатерина Гирич</cp:lastModifiedBy>
  <cp:revision>25</cp:revision>
  <dcterms:created xsi:type="dcterms:W3CDTF">2025-03-26T12:04:55Z</dcterms:created>
  <dcterms:modified xsi:type="dcterms:W3CDTF">2025-04-09T08:55:25Z</dcterms:modified>
</cp:coreProperties>
</file>