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8" r:id="rId3"/>
    <p:sldId id="267" r:id="rId4"/>
    <p:sldId id="258" r:id="rId5"/>
    <p:sldId id="266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9" r:id="rId14"/>
  </p:sldIdLst>
  <p:sldSz cx="14630400" cy="10972800"/>
  <p:notesSz cx="10972800" cy="14630400"/>
  <p:embeddedFontLst>
    <p:embeddedFont>
      <p:font typeface="Roboto" panose="020B0604020202020204" charset="0"/>
      <p:regular r:id="rId16"/>
    </p:embeddedFont>
    <p:embeddedFont>
      <p:font typeface="Host Grotesk Medium" panose="020B060402020202020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56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3" d="100"/>
          <a:sy n="73" d="100"/>
        </p:scale>
        <p:origin x="540" y="90"/>
      </p:cViewPr>
      <p:guideLst>
        <p:guide orient="horz" pos="3456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6054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67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879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41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86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9215" y="104927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9215" y="104927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9215" y="104927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9215" y="104927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9215" y="104927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9215" y="104927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9215" y="104927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9215" y="104927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9215" y="104927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9215" y="104927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hyperlink" Target="mailto:soc101@egov66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80190" y="3660696"/>
            <a:ext cx="7556421" cy="12401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850"/>
              </a:lnSpc>
              <a:buNone/>
            </a:pPr>
            <a:r>
              <a:rPr lang="en-US" sz="390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Профилактика отказов от новорожденных</a:t>
            </a:r>
            <a:endParaRPr lang="en-US" sz="3900" dirty="0"/>
          </a:p>
        </p:txBody>
      </p:sp>
      <p:sp>
        <p:nvSpPr>
          <p:cNvPr id="4" name="Text 1"/>
          <p:cNvSpPr/>
          <p:nvPr/>
        </p:nvSpPr>
        <p:spPr>
          <a:xfrm>
            <a:off x="6280190" y="4980146"/>
            <a:ext cx="7556421" cy="14206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9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Из опыта </a:t>
            </a:r>
            <a:r>
              <a:rPr lang="en-US" sz="1950" dirty="0" err="1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работы</a:t>
            </a:r>
            <a:r>
              <a:rPr lang="en-US" sz="19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 </a:t>
            </a:r>
            <a:endParaRPr lang="ru-RU" sz="1950" dirty="0" smtClean="0">
              <a:solidFill>
                <a:srgbClr val="2E3C4E"/>
              </a:solidFill>
              <a:latin typeface="Host Grotesk Medium" pitchFamily="34" charset="0"/>
              <a:ea typeface="Host Grotesk Medium" pitchFamily="34" charset="-122"/>
              <a:cs typeface="Host Grotesk Medium" pitchFamily="34" charset="-120"/>
            </a:endParaRPr>
          </a:p>
          <a:p>
            <a:pPr marL="0" indent="0" algn="ctr">
              <a:lnSpc>
                <a:spcPts val="2400"/>
              </a:lnSpc>
              <a:buNone/>
            </a:pPr>
            <a:r>
              <a:rPr lang="en-US" sz="1950" dirty="0" smtClean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с </a:t>
            </a:r>
            <a:r>
              <a:rPr lang="en-US" sz="19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беременными женщинами и роженицами, оказавшимися в кризисной ситуации</a:t>
            </a:r>
            <a:endParaRPr lang="en-US" sz="1950" dirty="0"/>
          </a:p>
        </p:txBody>
      </p:sp>
      <p:sp>
        <p:nvSpPr>
          <p:cNvPr id="5" name="Text 2"/>
          <p:cNvSpPr/>
          <p:nvPr/>
        </p:nvSpPr>
        <p:spPr>
          <a:xfrm>
            <a:off x="6280190" y="6709341"/>
            <a:ext cx="7556421" cy="10943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800" dirty="0" err="1" smtClean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Белоусова</a:t>
            </a:r>
            <a:r>
              <a:rPr lang="en-US" sz="2800" dirty="0" smtClean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2800" dirty="0" err="1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Анастасия</a:t>
            </a:r>
            <a:r>
              <a:rPr lang="en-US" sz="28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2800" dirty="0" err="1" smtClean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Павловна</a:t>
            </a:r>
            <a:endParaRPr lang="ru-RU" sz="2800" dirty="0" smtClean="0">
              <a:solidFill>
                <a:srgbClr val="384653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algn="ctr">
              <a:lnSpc>
                <a:spcPts val="2300"/>
              </a:lnSpc>
            </a:pPr>
            <a:r>
              <a:rPr lang="ru-RU" sz="2400" dirty="0" smtClean="0"/>
              <a:t>заместитель </a:t>
            </a:r>
            <a:r>
              <a:rPr lang="ru-RU" sz="2400" dirty="0"/>
              <a:t>директора</a:t>
            </a:r>
          </a:p>
          <a:p>
            <a:pPr marL="0" indent="0" algn="ctr">
              <a:lnSpc>
                <a:spcPts val="2300"/>
              </a:lnSpc>
              <a:buNone/>
            </a:pPr>
            <a:endParaRPr lang="en-US" sz="2800" dirty="0"/>
          </a:p>
        </p:txBody>
      </p:sp>
      <p:sp>
        <p:nvSpPr>
          <p:cNvPr id="6" name="Text 3"/>
          <p:cNvSpPr/>
          <p:nvPr/>
        </p:nvSpPr>
        <p:spPr>
          <a:xfrm>
            <a:off x="6388274" y="393998"/>
            <a:ext cx="7748962" cy="2311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4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Государственное автономное учреждение социального обслуживания Свердловской области «Комплексный центр социального обслуживания населения «Малахит» Орджоникидзевского района города Екатеринбурга</a:t>
            </a:r>
            <a:r>
              <a:rPr lang="en-US" sz="15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»</a:t>
            </a:r>
            <a:endParaRPr lang="en-US" sz="155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900"/>
          <a:stretch/>
        </p:blipFill>
        <p:spPr>
          <a:xfrm>
            <a:off x="107990" y="1104900"/>
            <a:ext cx="6172200" cy="84460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760720" cy="109728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071205"/>
            <a:ext cx="7556421" cy="12401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Работа с родственниками: Вовлечение и убеждение</a:t>
            </a:r>
            <a:endParaRPr lang="en-US" sz="3900" dirty="0"/>
          </a:p>
        </p:txBody>
      </p:sp>
      <p:sp>
        <p:nvSpPr>
          <p:cNvPr id="4" name="Text 1"/>
          <p:cNvSpPr/>
          <p:nvPr/>
        </p:nvSpPr>
        <p:spPr>
          <a:xfrm>
            <a:off x="6280190" y="2609017"/>
            <a:ext cx="7556421" cy="14882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300"/>
              </a:lnSpc>
              <a:buNone/>
            </a:pPr>
            <a:r>
              <a:rPr lang="ru-RU" sz="1550" dirty="0" smtClean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	</a:t>
            </a:r>
            <a:r>
              <a:rPr lang="en-US" sz="1550" dirty="0" err="1" smtClean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Важным</a:t>
            </a:r>
            <a:r>
              <a:rPr lang="en-US" sz="1550" dirty="0" smtClean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5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аспектом профилактики отказов является работа с окружением женщины – её родственниками, близкими и значимыми людьми. Проводятся переговоры и беседы с родителями, бабушками, сёстрами, мужьями и сожителями. Общение может происходить как по телефону, так и очно, с выездом или приглашением родственников в отделение.</a:t>
            </a:r>
            <a:endParaRPr lang="en-US" sz="1550" dirty="0"/>
          </a:p>
        </p:txBody>
      </p:sp>
      <p:sp>
        <p:nvSpPr>
          <p:cNvPr id="5" name="Text 2"/>
          <p:cNvSpPr/>
          <p:nvPr/>
        </p:nvSpPr>
        <p:spPr>
          <a:xfrm>
            <a:off x="6280190" y="4394954"/>
            <a:ext cx="7556421" cy="7441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Пример из практики: «Слом шаблона» для бабушки</a:t>
            </a:r>
            <a:endParaRPr lang="en-US" sz="2300" dirty="0"/>
          </a:p>
        </p:txBody>
      </p:sp>
      <p:sp>
        <p:nvSpPr>
          <p:cNvPr id="6" name="Text 3"/>
          <p:cNvSpPr/>
          <p:nvPr/>
        </p:nvSpPr>
        <p:spPr>
          <a:xfrm>
            <a:off x="6280190" y="5436751"/>
            <a:ext cx="7556421" cy="17859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300"/>
              </a:lnSpc>
              <a:buNone/>
            </a:pPr>
            <a:r>
              <a:rPr lang="ru-RU" sz="1550" dirty="0" smtClean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	</a:t>
            </a:r>
            <a:r>
              <a:rPr lang="en-US" sz="1550" dirty="0" smtClean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 </a:t>
            </a:r>
            <a:r>
              <a:rPr lang="en-US" sz="15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одном из случаев, молодая беременная женщина, чьи родители были в разводе и не интересовались её судьбой, проживала с бабушкой. Бабушка категорически выступала против рождения второго ребёнка (ожидался мальчик), опасаясь дополнительных трудностей. Психолог, помимо разъяснения экономических выгод, применил мощный психологический приём:</a:t>
            </a:r>
            <a:endParaRPr lang="en-US" sz="1550" dirty="0"/>
          </a:p>
        </p:txBody>
      </p:sp>
      <p:sp>
        <p:nvSpPr>
          <p:cNvPr id="7" name="Text 4"/>
          <p:cNvSpPr/>
          <p:nvPr/>
        </p:nvSpPr>
        <p:spPr>
          <a:xfrm>
            <a:off x="6577846" y="7669173"/>
            <a:ext cx="7258764" cy="1190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300"/>
              </a:lnSpc>
              <a:buNone/>
            </a:pPr>
            <a:r>
              <a:rPr lang="en-US" sz="1550" i="1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«Скоро родится первый парень среди всех родственников! До этого все женщины в семье (бабушка, мать, родная тётя) не были счастливы – все не замужем и у всех по 2 дочери, личная жизнь не сложилась. С рождением мальчика всё изменится!»</a:t>
            </a:r>
            <a:endParaRPr lang="en-US" sz="1550" i="1" dirty="0"/>
          </a:p>
        </p:txBody>
      </p:sp>
      <p:sp>
        <p:nvSpPr>
          <p:cNvPr id="8" name="Shape 5"/>
          <p:cNvSpPr/>
          <p:nvPr/>
        </p:nvSpPr>
        <p:spPr>
          <a:xfrm>
            <a:off x="6280190" y="7445931"/>
            <a:ext cx="22860" cy="1637109"/>
          </a:xfrm>
          <a:prstGeom prst="rect">
            <a:avLst/>
          </a:prstGeom>
          <a:solidFill>
            <a:srgbClr val="95CCDA"/>
          </a:solidFill>
          <a:ln/>
        </p:spPr>
      </p:sp>
      <p:sp>
        <p:nvSpPr>
          <p:cNvPr id="9" name="Text 6"/>
          <p:cNvSpPr/>
          <p:nvPr/>
        </p:nvSpPr>
        <p:spPr>
          <a:xfrm>
            <a:off x="6280189" y="9231867"/>
            <a:ext cx="7556421" cy="5953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5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Такой подход позволил «сломать шаблон» негативного мышления, создавая позитивное ожидание и вовлекая бабушку в поддержку будущей мамы.</a:t>
            </a:r>
            <a:endParaRPr lang="en-US" sz="155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050" y="1134185"/>
            <a:ext cx="4743450" cy="800981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89673"/>
            <a:ext cx="13042821" cy="12401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Подготовка к рождению ребёнка и встреча из роддома</a:t>
            </a:r>
            <a:endParaRPr lang="en-US" sz="3900" dirty="0"/>
          </a:p>
        </p:txBody>
      </p:sp>
      <p:sp>
        <p:nvSpPr>
          <p:cNvPr id="3" name="Shape 1"/>
          <p:cNvSpPr/>
          <p:nvPr/>
        </p:nvSpPr>
        <p:spPr>
          <a:xfrm>
            <a:off x="793790" y="3124319"/>
            <a:ext cx="6422231" cy="2932509"/>
          </a:xfrm>
          <a:prstGeom prst="roundRect">
            <a:avLst>
              <a:gd name="adj" fmla="val 3742"/>
            </a:avLst>
          </a:prstGeom>
          <a:solidFill>
            <a:srgbClr val="F9F9FF"/>
          </a:solidFill>
          <a:ln/>
        </p:spPr>
      </p:sp>
      <p:sp>
        <p:nvSpPr>
          <p:cNvPr id="4" name="Shape 2"/>
          <p:cNvSpPr/>
          <p:nvPr/>
        </p:nvSpPr>
        <p:spPr>
          <a:xfrm>
            <a:off x="793790" y="3101459"/>
            <a:ext cx="6422231" cy="91440"/>
          </a:xfrm>
          <a:prstGeom prst="roundRect">
            <a:avLst>
              <a:gd name="adj" fmla="val 91163"/>
            </a:avLst>
          </a:prstGeom>
          <a:solidFill>
            <a:srgbClr val="4967E9"/>
          </a:solidFill>
          <a:ln/>
        </p:spPr>
      </p:sp>
      <p:sp>
        <p:nvSpPr>
          <p:cNvPr id="5" name="Shape 3"/>
          <p:cNvSpPr/>
          <p:nvPr/>
        </p:nvSpPr>
        <p:spPr>
          <a:xfrm>
            <a:off x="3707249" y="2826663"/>
            <a:ext cx="595313" cy="595313"/>
          </a:xfrm>
          <a:prstGeom prst="roundRect">
            <a:avLst>
              <a:gd name="adj" fmla="val 153600"/>
            </a:avLst>
          </a:prstGeom>
          <a:solidFill>
            <a:srgbClr val="4967E9"/>
          </a:solidFill>
          <a:ln/>
        </p:spPr>
      </p:sp>
      <p:sp>
        <p:nvSpPr>
          <p:cNvPr id="6" name="Text 4"/>
          <p:cNvSpPr/>
          <p:nvPr/>
        </p:nvSpPr>
        <p:spPr>
          <a:xfrm>
            <a:off x="3885843" y="2975491"/>
            <a:ext cx="238125" cy="297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850" dirty="0">
                <a:solidFill>
                  <a:srgbClr val="FFFFFF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1</a:t>
            </a:r>
            <a:endParaRPr lang="en-US" sz="1850" dirty="0"/>
          </a:p>
        </p:txBody>
      </p:sp>
      <p:sp>
        <p:nvSpPr>
          <p:cNvPr id="7" name="Text 5"/>
          <p:cNvSpPr/>
          <p:nvPr/>
        </p:nvSpPr>
        <p:spPr>
          <a:xfrm>
            <a:off x="1015008" y="3620452"/>
            <a:ext cx="249114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Сбор детских вещей</a:t>
            </a:r>
            <a:endParaRPr lang="en-US" sz="1950" dirty="0"/>
          </a:p>
        </p:txBody>
      </p:sp>
      <p:sp>
        <p:nvSpPr>
          <p:cNvPr id="8" name="Text 6"/>
          <p:cNvSpPr/>
          <p:nvPr/>
        </p:nvSpPr>
        <p:spPr>
          <a:xfrm>
            <a:off x="793790" y="4049673"/>
            <a:ext cx="6201013" cy="178593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/>
          <a:lstStyle/>
          <a:p>
            <a:pPr marL="90488">
              <a:lnSpc>
                <a:spcPts val="2300"/>
              </a:lnSpc>
              <a:buNone/>
            </a:pPr>
            <a:r>
              <a:rPr lang="en-US" sz="15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Сотрудники заботливо собирают для каждой будущей мамы детские вещи: красивый комплект на выписку, пелёнки, одеяла, распашонки, ползунки, носочки. Важно, чтобы женщина взаимодействовала с этими вещами, трогала их, перекладывала, привыкала к ним, формируя эмоциональную связь с малышом.</a:t>
            </a:r>
            <a:endParaRPr lang="en-US" sz="1550" dirty="0"/>
          </a:p>
        </p:txBody>
      </p:sp>
      <p:sp>
        <p:nvSpPr>
          <p:cNvPr id="9" name="Shape 7"/>
          <p:cNvSpPr/>
          <p:nvPr/>
        </p:nvSpPr>
        <p:spPr>
          <a:xfrm>
            <a:off x="7414379" y="3124319"/>
            <a:ext cx="6422231" cy="2932509"/>
          </a:xfrm>
          <a:prstGeom prst="roundRect">
            <a:avLst>
              <a:gd name="adj" fmla="val 3742"/>
            </a:avLst>
          </a:prstGeom>
          <a:solidFill>
            <a:srgbClr val="F9F9FF"/>
          </a:solidFill>
          <a:ln/>
        </p:spPr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4379" y="3101459"/>
            <a:ext cx="6422231" cy="91440"/>
          </a:xfrm>
          <a:prstGeom prst="rect">
            <a:avLst/>
          </a:prstGeom>
        </p:spPr>
      </p:pic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7838" y="2826663"/>
            <a:ext cx="595313" cy="595313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10506432" y="2975491"/>
            <a:ext cx="238125" cy="297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850" dirty="0">
                <a:solidFill>
                  <a:srgbClr val="000000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2</a:t>
            </a:r>
            <a:endParaRPr lang="en-US" sz="1850" dirty="0"/>
          </a:p>
        </p:txBody>
      </p:sp>
      <p:sp>
        <p:nvSpPr>
          <p:cNvPr id="13" name="Text 9"/>
          <p:cNvSpPr/>
          <p:nvPr/>
        </p:nvSpPr>
        <p:spPr>
          <a:xfrm>
            <a:off x="7635597" y="3620452"/>
            <a:ext cx="3229213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«Тревожный чемоданчик»</a:t>
            </a:r>
            <a:endParaRPr lang="en-US" sz="1950" dirty="0"/>
          </a:p>
        </p:txBody>
      </p:sp>
      <p:sp>
        <p:nvSpPr>
          <p:cNvPr id="14" name="Text 10"/>
          <p:cNvSpPr/>
          <p:nvPr/>
        </p:nvSpPr>
        <p:spPr>
          <a:xfrm>
            <a:off x="7635597" y="4049673"/>
            <a:ext cx="6201013" cy="177796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/>
          <a:lstStyle/>
          <a:p>
            <a:pPr marL="180975" algn="l">
              <a:lnSpc>
                <a:spcPts val="2300"/>
              </a:lnSpc>
              <a:buNone/>
            </a:pPr>
            <a:r>
              <a:rPr lang="en-US" sz="15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Совместно с женщиной формируется «тревожный чемоданчик» для роддома. Это не только практическая подготовка, но и психологический момент, символизирующий готовность к предстоящему событию.</a:t>
            </a:r>
            <a:endParaRPr lang="en-US" sz="1550" dirty="0"/>
          </a:p>
        </p:txBody>
      </p:sp>
      <p:sp>
        <p:nvSpPr>
          <p:cNvPr id="15" name="Shape 11"/>
          <p:cNvSpPr/>
          <p:nvPr/>
        </p:nvSpPr>
        <p:spPr>
          <a:xfrm>
            <a:off x="793790" y="6552843"/>
            <a:ext cx="6422231" cy="3230166"/>
          </a:xfrm>
          <a:prstGeom prst="roundRect">
            <a:avLst>
              <a:gd name="adj" fmla="val 3397"/>
            </a:avLst>
          </a:prstGeom>
          <a:solidFill>
            <a:srgbClr val="F9F9FF"/>
          </a:solidFill>
          <a:ln/>
        </p:spPr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790" y="6529983"/>
            <a:ext cx="6422231" cy="91440"/>
          </a:xfrm>
          <a:prstGeom prst="rect">
            <a:avLst/>
          </a:prstGeom>
        </p:spPr>
      </p:pic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249" y="6255187"/>
            <a:ext cx="595313" cy="595313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3885843" y="6404015"/>
            <a:ext cx="238125" cy="297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850" dirty="0">
                <a:solidFill>
                  <a:srgbClr val="000000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3</a:t>
            </a:r>
            <a:endParaRPr lang="en-US" sz="1850" dirty="0"/>
          </a:p>
        </p:txBody>
      </p:sp>
      <p:sp>
        <p:nvSpPr>
          <p:cNvPr id="19" name="Text 13"/>
          <p:cNvSpPr/>
          <p:nvPr/>
        </p:nvSpPr>
        <p:spPr>
          <a:xfrm>
            <a:off x="1015008" y="7048976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Проводы в роддом</a:t>
            </a:r>
            <a:endParaRPr lang="en-US" sz="1950" dirty="0"/>
          </a:p>
        </p:txBody>
      </p:sp>
      <p:sp>
        <p:nvSpPr>
          <p:cNvPr id="20" name="Text 14"/>
          <p:cNvSpPr/>
          <p:nvPr/>
        </p:nvSpPr>
        <p:spPr>
          <a:xfrm>
            <a:off x="793790" y="7478197"/>
            <a:ext cx="6201013" cy="178593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/>
          <a:lstStyle/>
          <a:p>
            <a:pPr marL="90488">
              <a:lnSpc>
                <a:spcPts val="2300"/>
              </a:lnSpc>
              <a:buNone/>
              <a:tabLst>
                <a:tab pos="5556250" algn="l"/>
                <a:tab pos="6008688" algn="l"/>
              </a:tabLst>
            </a:pPr>
            <a:r>
              <a:rPr lang="en-US" sz="1550" dirty="0" err="1" smtClean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Сотрудники</a:t>
            </a:r>
            <a:r>
              <a:rPr lang="en-US" sz="1550" dirty="0" smtClean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5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сопровождают женщину до роддома или до машины скорой помощи, оказывая психологическое поглаживание и поддержку. Психолог заранее уведомляет заведующего отделением новорожденных роддома о поступлении «особой» роженицы, обеспечивая контроль ситуации.</a:t>
            </a:r>
            <a:endParaRPr lang="en-US" sz="1550" dirty="0"/>
          </a:p>
        </p:txBody>
      </p:sp>
      <p:sp>
        <p:nvSpPr>
          <p:cNvPr id="21" name="Shape 15"/>
          <p:cNvSpPr/>
          <p:nvPr/>
        </p:nvSpPr>
        <p:spPr>
          <a:xfrm>
            <a:off x="7414379" y="6552843"/>
            <a:ext cx="6422231" cy="3230166"/>
          </a:xfrm>
          <a:prstGeom prst="roundRect">
            <a:avLst>
              <a:gd name="adj" fmla="val 3397"/>
            </a:avLst>
          </a:prstGeom>
          <a:solidFill>
            <a:srgbClr val="F9F9FF"/>
          </a:solidFill>
          <a:ln/>
        </p:spPr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4379" y="6529983"/>
            <a:ext cx="6422231" cy="91440"/>
          </a:xfrm>
          <a:prstGeom prst="rect">
            <a:avLst/>
          </a:prstGeom>
        </p:spPr>
      </p:pic>
      <p:pic>
        <p:nvPicPr>
          <p:cNvPr id="23" name="Image 5" descr="preencoded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7838" y="6255187"/>
            <a:ext cx="595313" cy="595313"/>
          </a:xfrm>
          <a:prstGeom prst="rect">
            <a:avLst/>
          </a:prstGeom>
        </p:spPr>
      </p:pic>
      <p:sp>
        <p:nvSpPr>
          <p:cNvPr id="24" name="Text 16"/>
          <p:cNvSpPr/>
          <p:nvPr/>
        </p:nvSpPr>
        <p:spPr>
          <a:xfrm>
            <a:off x="10506432" y="6404015"/>
            <a:ext cx="238125" cy="297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850" dirty="0">
                <a:solidFill>
                  <a:srgbClr val="000000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4</a:t>
            </a:r>
            <a:endParaRPr lang="en-US" sz="1850" dirty="0"/>
          </a:p>
        </p:txBody>
      </p:sp>
      <p:sp>
        <p:nvSpPr>
          <p:cNvPr id="25" name="Text 17"/>
          <p:cNvSpPr/>
          <p:nvPr/>
        </p:nvSpPr>
        <p:spPr>
          <a:xfrm>
            <a:off x="7635597" y="7048976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Встреча из роддома</a:t>
            </a:r>
            <a:endParaRPr lang="en-US" sz="1950" dirty="0"/>
          </a:p>
        </p:txBody>
      </p:sp>
      <p:sp>
        <p:nvSpPr>
          <p:cNvPr id="26" name="Text 18"/>
          <p:cNvSpPr/>
          <p:nvPr/>
        </p:nvSpPr>
        <p:spPr>
          <a:xfrm>
            <a:off x="7635597" y="7478197"/>
            <a:ext cx="6102705" cy="208359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/>
          <a:lstStyle/>
          <a:p>
            <a:pPr marL="180975" algn="l">
              <a:lnSpc>
                <a:spcPts val="2300"/>
              </a:lnSpc>
              <a:buNone/>
            </a:pPr>
            <a:r>
              <a:rPr lang="en-US" sz="15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После выписки сотрудники организуют торжественную «встречу» женщины с новорожденным из роддома. Это важный церемониальный момент, который закрепляет позитивный образ материнства. Разрабатывается план дальнейшего жизнеустройства женщины с ребёнком. Если родственники забирают женщину с ребёнком, их присутствие координируется с матерью.</a:t>
            </a:r>
            <a:endParaRPr lang="en-US" sz="15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01" y="-74890"/>
            <a:ext cx="5761219" cy="1097375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435894"/>
            <a:ext cx="7556421" cy="1860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dirty="0" err="1" smtClean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Дальнейшее</a:t>
            </a:r>
            <a:r>
              <a:rPr lang="en-US" sz="3900" dirty="0" smtClean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 </a:t>
            </a:r>
            <a:r>
              <a:rPr lang="en-US" sz="390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сопровождение и профилактика</a:t>
            </a:r>
            <a:endParaRPr lang="en-US" sz="3900" dirty="0"/>
          </a:p>
        </p:txBody>
      </p:sp>
      <p:sp>
        <p:nvSpPr>
          <p:cNvPr id="4" name="Shape 1"/>
          <p:cNvSpPr/>
          <p:nvPr/>
        </p:nvSpPr>
        <p:spPr>
          <a:xfrm>
            <a:off x="6280190" y="3593783"/>
            <a:ext cx="793790" cy="2016562"/>
          </a:xfrm>
          <a:prstGeom prst="roundRect">
            <a:avLst>
              <a:gd name="adj" fmla="val 360049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528197" y="4416028"/>
            <a:ext cx="297656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3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1</a:t>
            </a:r>
            <a:endParaRPr lang="en-US" sz="2300" dirty="0"/>
          </a:p>
        </p:txBody>
      </p:sp>
      <p:sp>
        <p:nvSpPr>
          <p:cNvPr id="6" name="Text 3"/>
          <p:cNvSpPr/>
          <p:nvPr/>
        </p:nvSpPr>
        <p:spPr>
          <a:xfrm>
            <a:off x="7272338" y="3792141"/>
            <a:ext cx="4549497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Информирование социальных служб</a:t>
            </a:r>
            <a:endParaRPr lang="en-US" sz="1950" dirty="0"/>
          </a:p>
        </p:txBody>
      </p:sp>
      <p:sp>
        <p:nvSpPr>
          <p:cNvPr id="7" name="Text 4"/>
          <p:cNvSpPr/>
          <p:nvPr/>
        </p:nvSpPr>
        <p:spPr>
          <a:xfrm>
            <a:off x="7272338" y="4221361"/>
            <a:ext cx="6564273" cy="1190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300"/>
              </a:lnSpc>
              <a:buNone/>
            </a:pPr>
            <a:r>
              <a:rPr lang="en-US" sz="15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Подготовка и направление письма по профилактике социального сиротства в Управление социальной политики/защиты по месту проживания матери с ребёнком. Это обеспечивает передачу информации о ситуации и возможности дальнейшей поддержки.</a:t>
            </a:r>
            <a:endParaRPr lang="en-US" sz="1550" dirty="0"/>
          </a:p>
        </p:txBody>
      </p:sp>
      <p:sp>
        <p:nvSpPr>
          <p:cNvPr id="8" name="Shape 5"/>
          <p:cNvSpPr/>
          <p:nvPr/>
        </p:nvSpPr>
        <p:spPr>
          <a:xfrm>
            <a:off x="6280190" y="5808702"/>
            <a:ext cx="793790" cy="2314218"/>
          </a:xfrm>
          <a:prstGeom prst="roundRect">
            <a:avLst>
              <a:gd name="adj" fmla="val 360049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6528197" y="6779776"/>
            <a:ext cx="297656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3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2</a:t>
            </a:r>
            <a:endParaRPr lang="en-US" sz="2300" dirty="0"/>
          </a:p>
        </p:txBody>
      </p:sp>
      <p:sp>
        <p:nvSpPr>
          <p:cNvPr id="10" name="Text 7"/>
          <p:cNvSpPr/>
          <p:nvPr/>
        </p:nvSpPr>
        <p:spPr>
          <a:xfrm>
            <a:off x="7272338" y="6007060"/>
            <a:ext cx="2850237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Патронаж и поддержка</a:t>
            </a:r>
            <a:endParaRPr lang="en-US" sz="1950" dirty="0"/>
          </a:p>
        </p:txBody>
      </p:sp>
      <p:sp>
        <p:nvSpPr>
          <p:cNvPr id="11" name="Text 8"/>
          <p:cNvSpPr/>
          <p:nvPr/>
        </p:nvSpPr>
        <p:spPr>
          <a:xfrm>
            <a:off x="7272338" y="6436281"/>
            <a:ext cx="6564273" cy="14882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300"/>
              </a:lnSpc>
              <a:buNone/>
            </a:pPr>
            <a:r>
              <a:rPr lang="en-US" sz="15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Сотрудники отделения продолжают поддерживать связь со своими «выпускницами», оказывая консультативную, психологическую и </a:t>
            </a:r>
            <a:r>
              <a:rPr lang="ru-RU" sz="1550" dirty="0" smtClean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другую </a:t>
            </a:r>
            <a:r>
              <a:rPr lang="en-US" sz="1550" dirty="0" err="1" smtClean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посильную</a:t>
            </a:r>
            <a:r>
              <a:rPr lang="en-US" sz="1550" dirty="0" smtClean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5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помощь в рамках своих компетенций. Регулярные патронажные выходы позволяют отслеживать ситуацию в семье и своевременно реагировать на возникающие трудности.</a:t>
            </a:r>
            <a:endParaRPr lang="en-US" sz="1550" dirty="0"/>
          </a:p>
        </p:txBody>
      </p:sp>
      <p:sp>
        <p:nvSpPr>
          <p:cNvPr id="12" name="Text 9"/>
          <p:cNvSpPr/>
          <p:nvPr/>
        </p:nvSpPr>
        <p:spPr>
          <a:xfrm>
            <a:off x="5161644" y="8346162"/>
            <a:ext cx="8674968" cy="1190625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5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Комплексный подход, включающий социальную, психологическую и информационную поддержку, позволяет эффективно предотвращать отказы от новорожденных и создавать благоприятные условия для развития каждой семьи.</a:t>
            </a:r>
            <a:endParaRPr lang="en-US" sz="155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859" y="299323"/>
            <a:ext cx="5168297" cy="379249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859" y="4249614"/>
            <a:ext cx="3606548" cy="543239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760720" cy="109728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280190" y="2609017"/>
            <a:ext cx="7556421" cy="14882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300"/>
              </a:lnSpc>
              <a:buNone/>
            </a:pPr>
            <a:endParaRPr lang="en-US" sz="155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60720" y="2050584"/>
            <a:ext cx="830942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ГАУСО СО КЦСОН «Малахит» </a:t>
            </a:r>
          </a:p>
          <a:p>
            <a:r>
              <a:rPr lang="ru-RU" sz="3200" b="1" dirty="0"/>
              <a:t>Орджоникидзевского района города Екатеринбурга» </a:t>
            </a:r>
          </a:p>
          <a:p>
            <a:endParaRPr lang="ru-RU" dirty="0"/>
          </a:p>
          <a:p>
            <a:endParaRPr lang="ru-RU" dirty="0"/>
          </a:p>
          <a:p>
            <a:r>
              <a:rPr lang="ru-RU" sz="2400" dirty="0"/>
              <a:t>Тел.: 8(343)305-99-91, </a:t>
            </a:r>
            <a:r>
              <a:rPr lang="ru-RU" sz="2400" dirty="0" smtClean="0"/>
              <a:t>8(343)305-99-35</a:t>
            </a:r>
          </a:p>
          <a:p>
            <a:endParaRPr lang="ru-RU" sz="2400" dirty="0"/>
          </a:p>
          <a:p>
            <a:r>
              <a:rPr lang="ru-RU" sz="2400" dirty="0"/>
              <a:t>E-</a:t>
            </a:r>
            <a:r>
              <a:rPr lang="ru-RU" sz="2400" dirty="0" err="1"/>
              <a:t>mail</a:t>
            </a:r>
            <a:r>
              <a:rPr lang="ru-RU" sz="2400" dirty="0"/>
              <a:t>: </a:t>
            </a:r>
            <a:r>
              <a:rPr lang="ru-RU" sz="2400" dirty="0" smtClean="0">
                <a:hlinkClick r:id="rId4"/>
              </a:rPr>
              <a:t>soc101@egov66.ru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/>
              <a:t>620042, Свердловская область, город Екатеринбург, </a:t>
            </a:r>
          </a:p>
          <a:p>
            <a:r>
              <a:rPr lang="ru-RU" sz="2400" dirty="0"/>
              <a:t>ул. Избирателей, 137, ул. Бакинских Комиссаров, 42, </a:t>
            </a:r>
          </a:p>
          <a:p>
            <a:r>
              <a:rPr lang="ru-RU" sz="2400" dirty="0"/>
              <a:t>пр. Космонавтов, 43В, ул. </a:t>
            </a:r>
            <a:r>
              <a:rPr lang="ru-RU" sz="2400" dirty="0" err="1"/>
              <a:t>Даниловская</a:t>
            </a:r>
            <a:r>
              <a:rPr lang="ru-RU" sz="2400" dirty="0"/>
              <a:t>, 16А.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2520" y="7357722"/>
            <a:ext cx="1414395" cy="172531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4948" y="6992292"/>
            <a:ext cx="1530229" cy="222523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0626" y="6885602"/>
            <a:ext cx="1719221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844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201" y="-32762"/>
            <a:ext cx="5760720" cy="10972800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0190" y="3758803"/>
            <a:ext cx="3679031" cy="22860"/>
          </a:xfrm>
          <a:prstGeom prst="rect">
            <a:avLst/>
          </a:prstGeom>
        </p:spPr>
      </p:pic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7579" y="3778687"/>
            <a:ext cx="3679031" cy="22860"/>
          </a:xfrm>
          <a:prstGeom prst="rect">
            <a:avLst/>
          </a:prstGeom>
        </p:spPr>
      </p:pic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0190" y="7653576"/>
            <a:ext cx="7556421" cy="2286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679878" y="2806784"/>
            <a:ext cx="83686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	В </a:t>
            </a:r>
            <a:r>
              <a:rPr lang="ru-RU" sz="2400" dirty="0"/>
              <a:t>данной практике систематизирован практический опыт работы сотрудников отделения помощи гражданам, оказавшимся в кризисной ситуации, с женщинами, родивших ребёнка в родильном доме и беременными женщинами, принявших решение отказаться от новорожденного после его рождения</a:t>
            </a:r>
            <a:r>
              <a:rPr lang="ru-RU" sz="2400" dirty="0" smtClean="0"/>
              <a:t>.</a:t>
            </a:r>
          </a:p>
          <a:p>
            <a:pPr algn="just"/>
            <a:endParaRPr lang="ru-RU" sz="2400" dirty="0" smtClean="0"/>
          </a:p>
          <a:p>
            <a:pPr algn="just"/>
            <a:endParaRPr lang="ru-RU" sz="2400" dirty="0"/>
          </a:p>
          <a:p>
            <a:pPr algn="just"/>
            <a:r>
              <a:rPr lang="ru-RU" sz="2400" dirty="0" smtClean="0"/>
              <a:t>	Представлен </a:t>
            </a:r>
            <a:r>
              <a:rPr lang="ru-RU" sz="2400" dirty="0"/>
              <a:t>алгоритм работы с беременной женщиной в условиях стационарного отделения комплексного центра социального обслуживания населения, а также социально-психологические приёмы работы с «</a:t>
            </a:r>
            <a:r>
              <a:rPr lang="ru-RU" sz="2400" dirty="0" err="1"/>
              <a:t>отказницей</a:t>
            </a:r>
            <a:r>
              <a:rPr lang="ru-RU" sz="2400" dirty="0"/>
              <a:t>» в родильном доме. </a:t>
            </a:r>
            <a:endParaRPr lang="ru-RU" sz="2400" dirty="0" smtClean="0"/>
          </a:p>
          <a:p>
            <a:pPr algn="just"/>
            <a:endParaRPr lang="ru-RU" sz="24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11" y="1122218"/>
            <a:ext cx="5122296" cy="415131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11" y="5622939"/>
            <a:ext cx="5122296" cy="354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852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201" y="-32762"/>
            <a:ext cx="5760720" cy="109728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4293" y="602139"/>
            <a:ext cx="7556421" cy="12401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endParaRPr lang="en-US" sz="3900" dirty="0"/>
          </a:p>
        </p:txBody>
      </p:sp>
      <p:sp>
        <p:nvSpPr>
          <p:cNvPr id="4" name="Text 1"/>
          <p:cNvSpPr/>
          <p:nvPr/>
        </p:nvSpPr>
        <p:spPr>
          <a:xfrm>
            <a:off x="6181010" y="1368672"/>
            <a:ext cx="7556421" cy="12356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00"/>
              </a:lnSpc>
            </a:pPr>
            <a:r>
              <a:rPr lang="ru-RU" sz="2000" b="1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Цель: Предотвратить отказ от новорожденного, исключить помещение его в социальное учреждение. Сохранение ребёнка в кровной семье. </a:t>
            </a:r>
          </a:p>
        </p:txBody>
      </p:sp>
      <p:sp>
        <p:nvSpPr>
          <p:cNvPr id="5" name="Text 2"/>
          <p:cNvSpPr/>
          <p:nvPr/>
        </p:nvSpPr>
        <p:spPr>
          <a:xfrm>
            <a:off x="6280190" y="3444478"/>
            <a:ext cx="198358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550" dirty="0">
                <a:solidFill>
                  <a:srgbClr val="384653"/>
                </a:solidFill>
                <a:latin typeface="Host Grotesk Light" pitchFamily="34" charset="0"/>
                <a:ea typeface="Host Grotesk Light" pitchFamily="34" charset="-122"/>
                <a:cs typeface="Host Grotesk Light" pitchFamily="34" charset="-120"/>
              </a:rPr>
              <a:t>01</a:t>
            </a:r>
            <a:endParaRPr lang="en-US" sz="15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0190" y="3758803"/>
            <a:ext cx="3679031" cy="2286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244293" y="3095267"/>
            <a:ext cx="3107293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ru-RU" sz="1950" b="1" dirty="0" smtClean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Задачи:</a:t>
            </a:r>
            <a:endParaRPr lang="en-US" sz="1950" b="1" dirty="0"/>
          </a:p>
        </p:txBody>
      </p:sp>
      <p:sp>
        <p:nvSpPr>
          <p:cNvPr id="8" name="Text 4"/>
          <p:cNvSpPr/>
          <p:nvPr/>
        </p:nvSpPr>
        <p:spPr>
          <a:xfrm>
            <a:off x="6280190" y="3878758"/>
            <a:ext cx="7556421" cy="6863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00"/>
              </a:lnSpc>
            </a:pPr>
            <a:r>
              <a:rPr lang="ru-RU" sz="1550" dirty="0" smtClean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Выявление </a:t>
            </a:r>
            <a:r>
              <a:rPr lang="ru-RU" sz="15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женщин, изъявивших устное или письменное намерение отказаться от новорожденного ребенка или неуверенных в решении сохранить </a:t>
            </a:r>
            <a:r>
              <a:rPr lang="ru-RU" sz="1550" dirty="0" smtClean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ребенка</a:t>
            </a:r>
            <a:r>
              <a:rPr lang="ru-RU" sz="15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</a:p>
        </p:txBody>
      </p:sp>
      <p:sp>
        <p:nvSpPr>
          <p:cNvPr id="9" name="Text 5"/>
          <p:cNvSpPr/>
          <p:nvPr/>
        </p:nvSpPr>
        <p:spPr>
          <a:xfrm>
            <a:off x="6280190" y="4671179"/>
            <a:ext cx="198358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550" dirty="0">
                <a:solidFill>
                  <a:srgbClr val="384653"/>
                </a:solidFill>
                <a:latin typeface="Host Grotesk Light" pitchFamily="34" charset="0"/>
                <a:ea typeface="Host Grotesk Light" pitchFamily="34" charset="-122"/>
                <a:cs typeface="Host Grotesk Light" pitchFamily="34" charset="-120"/>
              </a:rPr>
              <a:t>02</a:t>
            </a:r>
            <a:endParaRPr lang="en-US" sz="15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7579" y="3778687"/>
            <a:ext cx="3679031" cy="2286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6280189" y="5085673"/>
            <a:ext cx="7556422" cy="759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00"/>
              </a:lnSpc>
            </a:pPr>
            <a:r>
              <a:rPr lang="ru-RU" sz="1550" dirty="0" smtClean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Изучение </a:t>
            </a:r>
            <a:r>
              <a:rPr lang="ru-RU" sz="15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ситуации и выяснение мотивов отказа женщины от новорожденного </a:t>
            </a:r>
            <a:r>
              <a:rPr lang="ru-RU" sz="1550" dirty="0" smtClean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ребенка</a:t>
            </a:r>
            <a:r>
              <a:rPr lang="ru-RU" sz="15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</a:p>
          <a:p>
            <a:pPr marL="0" indent="0" algn="l">
              <a:lnSpc>
                <a:spcPts val="2300"/>
              </a:lnSpc>
              <a:buNone/>
            </a:pPr>
            <a:endParaRPr lang="en-US" sz="1550" dirty="0"/>
          </a:p>
        </p:txBody>
      </p:sp>
      <p:sp>
        <p:nvSpPr>
          <p:cNvPr id="13" name="Text 8"/>
          <p:cNvSpPr/>
          <p:nvPr/>
        </p:nvSpPr>
        <p:spPr>
          <a:xfrm>
            <a:off x="6280189" y="5851185"/>
            <a:ext cx="198358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550" dirty="0">
                <a:solidFill>
                  <a:srgbClr val="384653"/>
                </a:solidFill>
                <a:latin typeface="Host Grotesk Light" pitchFamily="34" charset="0"/>
                <a:ea typeface="Host Grotesk Light" pitchFamily="34" charset="-122"/>
                <a:cs typeface="Host Grotesk Light" pitchFamily="34" charset="-120"/>
              </a:rPr>
              <a:t>03</a:t>
            </a:r>
            <a:endParaRPr lang="en-US" sz="1550" dirty="0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0190" y="7653576"/>
            <a:ext cx="7556421" cy="22860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6280190" y="6188155"/>
            <a:ext cx="7556421" cy="14882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00"/>
              </a:lnSpc>
            </a:pPr>
            <a:r>
              <a:rPr lang="ru-RU" sz="15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Организация комплекса мер, направленных на поддержку семьи ребенка, в случаях, когда мать (или ее родственники, представители ближайшего окружения) сохранили ребенка в семье и нуждаются в поддержке.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693986" y="7525502"/>
            <a:ext cx="85346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Целевая </a:t>
            </a:r>
            <a:r>
              <a:rPr lang="ru-RU" b="1" dirty="0"/>
              <a:t>аудитория проекта: </a:t>
            </a:r>
            <a:r>
              <a:rPr lang="ru-RU" dirty="0" smtClean="0"/>
              <a:t>женщины</a:t>
            </a:r>
            <a:r>
              <a:rPr lang="ru-RU" dirty="0"/>
              <a:t>, родившие ребёнка в родильном доме, беременные женщины, не состоящие на учёте в женской консультации по разным причинам, скрывающие свою беременность от близких и значимых людей, принявшие решение отказаться от новорожденного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b="1" dirty="0"/>
              <a:t>Зрелость проекта: </a:t>
            </a:r>
            <a:r>
              <a:rPr lang="ru-RU" dirty="0"/>
              <a:t>реализован </a:t>
            </a:r>
            <a:r>
              <a:rPr lang="ru-RU" dirty="0" smtClean="0"/>
              <a:t>многократно.</a:t>
            </a:r>
            <a:endParaRPr lang="ru-RU" dirty="0"/>
          </a:p>
          <a:p>
            <a:pPr algn="just"/>
            <a:r>
              <a:rPr lang="ru-RU" b="1" dirty="0"/>
              <a:t>Результаты проекта: </a:t>
            </a:r>
            <a:r>
              <a:rPr lang="ru-RU" dirty="0"/>
              <a:t>За 8 лет применения практики 14 малышей не стали сиротами и воспитываются в кровных семьях.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-25235" y="4854479"/>
            <a:ext cx="5036013" cy="325624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335" y="1036947"/>
            <a:ext cx="5066113" cy="337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12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249" y="9449167"/>
            <a:ext cx="7584081" cy="92057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8869181" y="-951"/>
            <a:ext cx="5761219" cy="1097375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8660" y="377834"/>
            <a:ext cx="7556421" cy="12401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ru-RU" sz="3900" dirty="0" smtClean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Алгоритм работы с беременной женщиной</a:t>
            </a:r>
            <a:endParaRPr lang="en-US" sz="3900" dirty="0"/>
          </a:p>
        </p:txBody>
      </p:sp>
      <p:sp>
        <p:nvSpPr>
          <p:cNvPr id="4" name="Shape 1"/>
          <p:cNvSpPr/>
          <p:nvPr/>
        </p:nvSpPr>
        <p:spPr>
          <a:xfrm>
            <a:off x="691899" y="1767770"/>
            <a:ext cx="7556421" cy="897017"/>
          </a:xfrm>
          <a:prstGeom prst="roundRect">
            <a:avLst>
              <a:gd name="adj" fmla="val 4129"/>
            </a:avLst>
          </a:prstGeom>
          <a:solidFill>
            <a:srgbClr val="FAF9F5"/>
          </a:solidFill>
          <a:ln w="22860">
            <a:solidFill>
              <a:srgbClr val="BFD3D8"/>
            </a:solidFill>
            <a:prstDash val="solid"/>
          </a:ln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944" y="1748612"/>
            <a:ext cx="299443" cy="8702929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89392" y="1986892"/>
            <a:ext cx="3193852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ru-RU" sz="1950" dirty="0" smtClean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Встреча, знакомство и обустройство</a:t>
            </a:r>
            <a:endParaRPr lang="en-US" sz="1950" dirty="0"/>
          </a:p>
        </p:txBody>
      </p:sp>
      <p:sp>
        <p:nvSpPr>
          <p:cNvPr id="7" name="Text 3"/>
          <p:cNvSpPr/>
          <p:nvPr/>
        </p:nvSpPr>
        <p:spPr>
          <a:xfrm>
            <a:off x="1026438" y="3156575"/>
            <a:ext cx="7045404" cy="17859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endParaRPr lang="en-US" sz="1550" dirty="0"/>
          </a:p>
        </p:txBody>
      </p:sp>
      <p:sp>
        <p:nvSpPr>
          <p:cNvPr id="8" name="Shape 4"/>
          <p:cNvSpPr/>
          <p:nvPr/>
        </p:nvSpPr>
        <p:spPr>
          <a:xfrm>
            <a:off x="693416" y="2817260"/>
            <a:ext cx="7556421" cy="869933"/>
          </a:xfrm>
          <a:prstGeom prst="roundRect">
            <a:avLst>
              <a:gd name="adj" fmla="val 4650"/>
            </a:avLst>
          </a:prstGeom>
          <a:solidFill>
            <a:srgbClr val="FAF9F5"/>
          </a:solidFill>
          <a:ln w="22860">
            <a:solidFill>
              <a:srgbClr val="BFD3D8"/>
            </a:solidFill>
            <a:prstDash val="solid"/>
          </a:ln>
        </p:spPr>
      </p:sp>
      <p:sp>
        <p:nvSpPr>
          <p:cNvPr id="10" name="Text 5"/>
          <p:cNvSpPr/>
          <p:nvPr/>
        </p:nvSpPr>
        <p:spPr>
          <a:xfrm>
            <a:off x="801338" y="3051229"/>
            <a:ext cx="296989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Социальная интеграция</a:t>
            </a:r>
            <a:endParaRPr lang="en-US" sz="1950" dirty="0"/>
          </a:p>
        </p:txBody>
      </p:sp>
      <p:sp>
        <p:nvSpPr>
          <p:cNvPr id="11" name="Text 6"/>
          <p:cNvSpPr/>
          <p:nvPr/>
        </p:nvSpPr>
        <p:spPr>
          <a:xfrm>
            <a:off x="1083588" y="7153751"/>
            <a:ext cx="7045404" cy="14882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endParaRPr lang="en-US" sz="155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0422" y="378851"/>
            <a:ext cx="5458002" cy="363866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9"/>
          <a:stretch/>
        </p:blipFill>
        <p:spPr>
          <a:xfrm>
            <a:off x="8785416" y="4120236"/>
            <a:ext cx="5559102" cy="329885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997" y="3881597"/>
            <a:ext cx="7584081" cy="87790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812509" y="3957988"/>
            <a:ext cx="73152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Прием в отделение: </a:t>
            </a:r>
          </a:p>
          <a:p>
            <a:r>
              <a:rPr lang="ru-RU" dirty="0"/>
              <a:t>Социальная и психологическая диагностика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3219" y="4972023"/>
            <a:ext cx="7584081" cy="89619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723219" y="5130851"/>
            <a:ext cx="5772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Оказание социально-психологической помощи </a:t>
            </a:r>
            <a:r>
              <a:rPr lang="ru-RU" dirty="0"/>
              <a:t>(</a:t>
            </a:r>
            <a:r>
              <a:rPr lang="en-US" dirty="0"/>
              <a:t>I </a:t>
            </a:r>
            <a:r>
              <a:rPr lang="ru-RU" dirty="0"/>
              <a:t>этап)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4953" y="6082608"/>
            <a:ext cx="7584081" cy="89619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839510" y="6200614"/>
            <a:ext cx="5830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Оказание социально-психологической помощи </a:t>
            </a:r>
            <a:r>
              <a:rPr lang="ru-RU" dirty="0"/>
              <a:t>(</a:t>
            </a:r>
            <a:r>
              <a:rPr lang="en-US" dirty="0" smtClean="0"/>
              <a:t>II </a:t>
            </a:r>
            <a:r>
              <a:rPr lang="ru-RU" dirty="0"/>
              <a:t>этап)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099" y="7143465"/>
            <a:ext cx="7584081" cy="92057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953" y="8329377"/>
            <a:ext cx="7584081" cy="920576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870585" y="7419087"/>
            <a:ext cx="6275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Работа с </a:t>
            </a:r>
            <a:r>
              <a:rPr lang="ru-RU" dirty="0" smtClean="0"/>
              <a:t>родственниками (близкими и значимыми людьми)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919657" y="8528591"/>
            <a:ext cx="5640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Подготовка к рождению ребёнка и встреча из роддома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956049" y="9790911"/>
            <a:ext cx="5609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Мероприятия по профилактике социального сиротства</a:t>
            </a:r>
            <a:endParaRPr lang="ru-RU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3091" y="7563961"/>
            <a:ext cx="5596183" cy="28875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2984" y="-951"/>
            <a:ext cx="5761219" cy="1097375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2571" y="826293"/>
            <a:ext cx="7556421" cy="12401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ru-RU" sz="3900" dirty="0" smtClean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Встреча, знакомство с сотрудниками</a:t>
            </a:r>
            <a:endParaRPr lang="en-US" sz="3900" dirty="0"/>
          </a:p>
        </p:txBody>
      </p:sp>
      <p:sp>
        <p:nvSpPr>
          <p:cNvPr id="4" name="Shape 1"/>
          <p:cNvSpPr/>
          <p:nvPr/>
        </p:nvSpPr>
        <p:spPr>
          <a:xfrm>
            <a:off x="770930" y="2308522"/>
            <a:ext cx="7556421" cy="2984239"/>
          </a:xfrm>
          <a:prstGeom prst="roundRect">
            <a:avLst>
              <a:gd name="adj" fmla="val 4129"/>
            </a:avLst>
          </a:prstGeom>
          <a:solidFill>
            <a:srgbClr val="FAF9F5"/>
          </a:solidFill>
          <a:ln w="22860">
            <a:solidFill>
              <a:srgbClr val="BFD3D8"/>
            </a:solidFill>
            <a:prstDash val="solid"/>
          </a:ln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930" y="3647361"/>
            <a:ext cx="91440" cy="2657594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156929" y="2561807"/>
            <a:ext cx="3193852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Прибытие и обустройство</a:t>
            </a:r>
            <a:endParaRPr lang="en-US" sz="1950" dirty="0"/>
          </a:p>
        </p:txBody>
      </p:sp>
      <p:sp>
        <p:nvSpPr>
          <p:cNvPr id="7" name="Text 3"/>
          <p:cNvSpPr/>
          <p:nvPr/>
        </p:nvSpPr>
        <p:spPr>
          <a:xfrm>
            <a:off x="1026438" y="3241918"/>
            <a:ext cx="7045404" cy="24363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300"/>
              </a:lnSpc>
              <a:buNone/>
            </a:pPr>
            <a:r>
              <a:rPr lang="en-US" sz="15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Первым шагом является предоставление комфортного и безопасного жилья. Женщине проводят экскурсию по отделению, знакомят с персоналом и предоставляют всю необходимую помощь: одежду, средства гигиены. </a:t>
            </a:r>
            <a:endParaRPr lang="ru-RU" sz="1550" dirty="0" smtClean="0">
              <a:solidFill>
                <a:srgbClr val="384653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marL="0" indent="0" algn="just">
              <a:lnSpc>
                <a:spcPts val="2300"/>
              </a:lnSpc>
              <a:buNone/>
            </a:pPr>
            <a:r>
              <a:rPr lang="en-US" sz="1550" dirty="0" err="1" smtClean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Создание</a:t>
            </a:r>
            <a:r>
              <a:rPr lang="en-US" sz="1550" dirty="0" smtClean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5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уютной обстановки включает обязательное размещение детской кроватки в комнате, что помогает будущей маме принять мысль о ребёнке.</a:t>
            </a:r>
            <a:endParaRPr lang="en-US" sz="1550" dirty="0"/>
          </a:p>
        </p:txBody>
      </p:sp>
      <p:sp>
        <p:nvSpPr>
          <p:cNvPr id="8" name="Shape 4"/>
          <p:cNvSpPr/>
          <p:nvPr/>
        </p:nvSpPr>
        <p:spPr>
          <a:xfrm>
            <a:off x="793790" y="6503313"/>
            <a:ext cx="7556421" cy="2359938"/>
          </a:xfrm>
          <a:prstGeom prst="roundRect">
            <a:avLst>
              <a:gd name="adj" fmla="val 4650"/>
            </a:avLst>
          </a:prstGeom>
          <a:solidFill>
            <a:srgbClr val="FAF9F5"/>
          </a:solidFill>
          <a:ln w="22860">
            <a:solidFill>
              <a:srgbClr val="BFD3D8"/>
            </a:solidFill>
            <a:prstDash val="solid"/>
          </a:ln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930" y="6503313"/>
            <a:ext cx="91440" cy="2359938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083588" y="6724531"/>
            <a:ext cx="296989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Социальная интеграция</a:t>
            </a:r>
            <a:endParaRPr lang="en-US" sz="1950" dirty="0"/>
          </a:p>
        </p:txBody>
      </p:sp>
      <p:sp>
        <p:nvSpPr>
          <p:cNvPr id="11" name="Text 6"/>
          <p:cNvSpPr/>
          <p:nvPr/>
        </p:nvSpPr>
        <p:spPr>
          <a:xfrm>
            <a:off x="1083588" y="7153751"/>
            <a:ext cx="7045404" cy="14882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300"/>
              </a:lnSpc>
              <a:buNone/>
            </a:pPr>
            <a:r>
              <a:rPr lang="en-US" sz="15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Важным аспектом является знакомство с другими проживающими в отделении. Это способствует формированию поддерживающего сообщества, обмену опытом и снижению чувства изоляции. </a:t>
            </a:r>
            <a:endParaRPr lang="ru-RU" sz="1550" dirty="0" smtClean="0">
              <a:solidFill>
                <a:srgbClr val="384653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marL="0" indent="0" algn="just">
              <a:lnSpc>
                <a:spcPts val="2300"/>
              </a:lnSpc>
              <a:buNone/>
            </a:pPr>
            <a:r>
              <a:rPr lang="en-US" sz="1550" dirty="0" err="1" smtClean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Поддержка</a:t>
            </a:r>
            <a:r>
              <a:rPr lang="en-US" sz="1550" dirty="0" smtClean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5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со стороны сверстников и сотрудников центра играет ключевую роль в адаптации.</a:t>
            </a:r>
            <a:endParaRPr lang="en-US" sz="155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36000" y="311587"/>
            <a:ext cx="3598520" cy="525101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0161" y="5875138"/>
            <a:ext cx="5664359" cy="424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846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6967" y="6575660"/>
            <a:ext cx="4299642" cy="3937824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723691" y="416160"/>
            <a:ext cx="13042821" cy="12401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Прием в отделение: </a:t>
            </a:r>
            <a:endParaRPr lang="ru-RU" sz="3900" dirty="0" smtClean="0">
              <a:solidFill>
                <a:srgbClr val="2E3C4E"/>
              </a:solidFill>
              <a:latin typeface="Host Grotesk Medium" pitchFamily="34" charset="0"/>
              <a:ea typeface="Host Grotesk Medium" pitchFamily="34" charset="-122"/>
              <a:cs typeface="Host Grotesk Medium" pitchFamily="34" charset="-120"/>
            </a:endParaRPr>
          </a:p>
          <a:p>
            <a:pPr marL="0" indent="0" algn="l">
              <a:lnSpc>
                <a:spcPts val="4850"/>
              </a:lnSpc>
              <a:buNone/>
            </a:pPr>
            <a:r>
              <a:rPr lang="en-US" sz="3900" dirty="0" err="1" smtClean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Социальная</a:t>
            </a:r>
            <a:r>
              <a:rPr lang="en-US" sz="3900" dirty="0" smtClean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 </a:t>
            </a:r>
            <a:r>
              <a:rPr lang="en-US" sz="390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и психологическая диагностика</a:t>
            </a: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793790" y="1890102"/>
            <a:ext cx="5345668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Первичная социальная диагностика</a:t>
            </a:r>
            <a:endParaRPr lang="en-US" sz="2300" dirty="0"/>
          </a:p>
        </p:txBody>
      </p:sp>
      <p:sp>
        <p:nvSpPr>
          <p:cNvPr id="4" name="Text 2"/>
          <p:cNvSpPr/>
          <p:nvPr/>
        </p:nvSpPr>
        <p:spPr>
          <a:xfrm>
            <a:off x="793790" y="2707927"/>
            <a:ext cx="6279356" cy="8931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just">
              <a:lnSpc>
                <a:spcPts val="2300"/>
              </a:lnSpc>
              <a:buSzPct val="100000"/>
              <a:buChar char="•"/>
            </a:pPr>
            <a:r>
              <a:rPr lang="en-US" sz="15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Опрос и сбор информации для понимания текущей ситуации.</a:t>
            </a:r>
            <a:endParaRPr lang="en-US" sz="1550" dirty="0"/>
          </a:p>
          <a:p>
            <a:pPr marL="342900" indent="-342900" algn="just">
              <a:lnSpc>
                <a:spcPts val="2300"/>
              </a:lnSpc>
              <a:buSzPct val="100000"/>
              <a:buChar char="•"/>
            </a:pPr>
            <a:r>
              <a:rPr lang="en-US" sz="15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Совместная разработка жизненных планов, которые могут быть скорректированы в дальнейшем.</a:t>
            </a:r>
            <a:endParaRPr lang="en-US" sz="1550" dirty="0"/>
          </a:p>
        </p:txBody>
      </p:sp>
      <p:sp>
        <p:nvSpPr>
          <p:cNvPr id="5" name="Text 3"/>
          <p:cNvSpPr/>
          <p:nvPr/>
        </p:nvSpPr>
        <p:spPr>
          <a:xfrm>
            <a:off x="723691" y="4008239"/>
            <a:ext cx="4106704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Оказание социальных услуг</a:t>
            </a:r>
            <a:endParaRPr lang="en-US" sz="2300" dirty="0"/>
          </a:p>
        </p:txBody>
      </p:sp>
      <p:sp>
        <p:nvSpPr>
          <p:cNvPr id="6" name="Text 4"/>
          <p:cNvSpPr/>
          <p:nvPr/>
        </p:nvSpPr>
        <p:spPr>
          <a:xfrm>
            <a:off x="758780" y="4642692"/>
            <a:ext cx="6279356" cy="1786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just">
              <a:lnSpc>
                <a:spcPts val="2300"/>
              </a:lnSpc>
              <a:buSzPct val="100000"/>
              <a:buChar char="•"/>
            </a:pPr>
            <a:r>
              <a:rPr lang="en-US" sz="15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Содействие в прикреплении к поликлинике и постановке на учёт в женской консультации.</a:t>
            </a:r>
            <a:endParaRPr lang="en-US" sz="1550" dirty="0"/>
          </a:p>
          <a:p>
            <a:pPr marL="342900" indent="-342900" algn="just">
              <a:lnSpc>
                <a:spcPts val="2300"/>
              </a:lnSpc>
              <a:buSzPct val="100000"/>
              <a:buChar char="•"/>
            </a:pPr>
            <a:r>
              <a:rPr lang="en-US" sz="15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Контроль за посещением врачей и медицинских специалистов.</a:t>
            </a:r>
            <a:endParaRPr lang="en-US" sz="1550" dirty="0"/>
          </a:p>
          <a:p>
            <a:pPr marL="342900" indent="-342900" algn="just">
              <a:lnSpc>
                <a:spcPts val="2300"/>
              </a:lnSpc>
              <a:buSzPct val="100000"/>
              <a:buChar char="•"/>
            </a:pPr>
            <a:r>
              <a:rPr lang="en-US" sz="15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Помощь в восстановлении и получении необходимых документов (паспорт, СНИЛС и т.д.).</a:t>
            </a:r>
            <a:endParaRPr lang="en-US" sz="1550" dirty="0"/>
          </a:p>
        </p:txBody>
      </p:sp>
      <p:sp>
        <p:nvSpPr>
          <p:cNvPr id="7" name="Shape 5"/>
          <p:cNvSpPr/>
          <p:nvPr/>
        </p:nvSpPr>
        <p:spPr>
          <a:xfrm>
            <a:off x="7775063" y="1754997"/>
            <a:ext cx="6565106" cy="4494133"/>
          </a:xfrm>
          <a:prstGeom prst="roundRect">
            <a:avLst>
              <a:gd name="adj" fmla="val 3180"/>
            </a:avLst>
          </a:prstGeom>
          <a:solidFill>
            <a:srgbClr val="4967E9"/>
          </a:solidFill>
          <a:ln/>
        </p:spPr>
      </p:sp>
      <p:sp>
        <p:nvSpPr>
          <p:cNvPr id="8" name="Text 6"/>
          <p:cNvSpPr/>
          <p:nvPr/>
        </p:nvSpPr>
        <p:spPr>
          <a:xfrm>
            <a:off x="8171228" y="2083034"/>
            <a:ext cx="4426863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Психологическая диагностика</a:t>
            </a:r>
            <a:endParaRPr lang="en-US" sz="2300" dirty="0"/>
          </a:p>
        </p:txBody>
      </p:sp>
      <p:sp>
        <p:nvSpPr>
          <p:cNvPr id="9" name="Text 7"/>
          <p:cNvSpPr/>
          <p:nvPr/>
        </p:nvSpPr>
        <p:spPr>
          <a:xfrm>
            <a:off x="8052323" y="2690480"/>
            <a:ext cx="6168390" cy="32748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just">
              <a:lnSpc>
                <a:spcPts val="2300"/>
              </a:lnSpc>
              <a:buSzPct val="100000"/>
              <a:buChar char="•"/>
            </a:pPr>
            <a:r>
              <a:rPr lang="en-US" sz="155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Интервью и наблюдение:</a:t>
            </a:r>
            <a:r>
              <a:rPr lang="en-US" sz="155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Выяснение мотивов, причин и обстоятельств, побуждающих женщину к отказу от ребёнка, сопровождаемое психологическим поглаживанием.</a:t>
            </a:r>
            <a:endParaRPr lang="en-US" sz="1550" dirty="0"/>
          </a:p>
          <a:p>
            <a:pPr marL="342900" indent="-342900" algn="just">
              <a:lnSpc>
                <a:spcPts val="2300"/>
              </a:lnSpc>
              <a:buSzPct val="100000"/>
              <a:buChar char="•"/>
            </a:pPr>
            <a:r>
              <a:rPr lang="en-US" sz="155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Тестовые методики:</a:t>
            </a:r>
            <a:r>
              <a:rPr lang="en-US" sz="155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Использование опросников (например, опросник А.Т. Бека для оценки депрессии, «Личностная и социальная идентичность» А.А. </a:t>
            </a:r>
            <a:r>
              <a:rPr lang="en-US" sz="1550" dirty="0" err="1" smtClean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Урбанович</a:t>
            </a:r>
            <a:r>
              <a:rPr lang="en-US" sz="1550" dirty="0" smtClean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) </a:t>
            </a:r>
            <a:r>
              <a:rPr lang="en-US" sz="155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для глубокого анализа состояния женщины.</a:t>
            </a:r>
            <a:endParaRPr lang="en-US" sz="1550" dirty="0"/>
          </a:p>
          <a:p>
            <a:pPr marL="342900" indent="-342900" algn="just">
              <a:lnSpc>
                <a:spcPts val="2300"/>
              </a:lnSpc>
              <a:buSzPct val="100000"/>
              <a:buChar char="•"/>
            </a:pPr>
            <a:r>
              <a:rPr lang="en-US" sz="155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Контент-анализ автобиографии:</a:t>
            </a:r>
            <a:r>
              <a:rPr lang="en-US" sz="155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В некоторых случаях для полного понимания ситуации.</a:t>
            </a:r>
            <a:endParaRPr lang="en-US" sz="1550" dirty="0"/>
          </a:p>
          <a:p>
            <a:pPr marL="342900" indent="-342900" algn="just">
              <a:lnSpc>
                <a:spcPts val="2300"/>
              </a:lnSpc>
              <a:buSzPct val="100000"/>
              <a:buChar char="•"/>
            </a:pPr>
            <a:r>
              <a:rPr lang="en-US" sz="155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Экстренная психологическая помощь:</a:t>
            </a:r>
            <a:r>
              <a:rPr lang="en-US" sz="155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Оказание незамедлительной поддержки при необходимости.</a:t>
            </a:r>
            <a:endParaRPr lang="en-US" sz="155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4776" y="6600307"/>
            <a:ext cx="3798277" cy="386324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031" y="6623073"/>
            <a:ext cx="5298831" cy="389041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760720" cy="109728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81010" y="424697"/>
            <a:ext cx="7556421" cy="12401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Социально-психологическая помощь (I этап)</a:t>
            </a:r>
            <a:endParaRPr lang="en-US" sz="3900" dirty="0"/>
          </a:p>
        </p:txBody>
      </p:sp>
      <p:sp>
        <p:nvSpPr>
          <p:cNvPr id="4" name="Text 1"/>
          <p:cNvSpPr/>
          <p:nvPr/>
        </p:nvSpPr>
        <p:spPr>
          <a:xfrm>
            <a:off x="6181010" y="1711406"/>
            <a:ext cx="7556421" cy="703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b="1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На первом этапе проводится интенсивная работа с внутренними убеждениями и представлениями женщины о будущем.</a:t>
            </a:r>
            <a:endParaRPr lang="en-US" b="1" dirty="0"/>
          </a:p>
        </p:txBody>
      </p:sp>
      <p:sp>
        <p:nvSpPr>
          <p:cNvPr id="5" name="Text 2"/>
          <p:cNvSpPr/>
          <p:nvPr/>
        </p:nvSpPr>
        <p:spPr>
          <a:xfrm>
            <a:off x="6280190" y="2548755"/>
            <a:ext cx="198358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550" dirty="0">
                <a:solidFill>
                  <a:srgbClr val="384653"/>
                </a:solidFill>
                <a:latin typeface="Host Grotesk Light" pitchFamily="34" charset="0"/>
                <a:ea typeface="Host Grotesk Light" pitchFamily="34" charset="-122"/>
                <a:cs typeface="Host Grotesk Light" pitchFamily="34" charset="-120"/>
              </a:rPr>
              <a:t>01</a:t>
            </a:r>
            <a:endParaRPr lang="en-US" sz="15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0190" y="3758803"/>
            <a:ext cx="3679031" cy="2286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303340" y="2803037"/>
            <a:ext cx="3107293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Рассказ о судьбе ребёнка</a:t>
            </a:r>
            <a:endParaRPr lang="en-US" sz="1950" b="1" dirty="0"/>
          </a:p>
        </p:txBody>
      </p:sp>
      <p:sp>
        <p:nvSpPr>
          <p:cNvPr id="8" name="Text 4"/>
          <p:cNvSpPr/>
          <p:nvPr/>
        </p:nvSpPr>
        <p:spPr>
          <a:xfrm>
            <a:off x="6303340" y="3082767"/>
            <a:ext cx="3679031" cy="2678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5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Психолог рассказывает о возможных этапах жизни ребёнка, от которого отказалась мать: первые часы в роддоме, больница, дом малютки, детский дом и последствия для взрослой жизни. Если женщина сама является сиротой, приводится пример её собственного опыта, чтобы усилить эмпатию и понимание.</a:t>
            </a:r>
            <a:endParaRPr lang="en-US" sz="1550" dirty="0"/>
          </a:p>
        </p:txBody>
      </p:sp>
      <p:sp>
        <p:nvSpPr>
          <p:cNvPr id="9" name="Text 5"/>
          <p:cNvSpPr/>
          <p:nvPr/>
        </p:nvSpPr>
        <p:spPr>
          <a:xfrm>
            <a:off x="10355937" y="2534128"/>
            <a:ext cx="297537" cy="372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550" dirty="0">
                <a:solidFill>
                  <a:srgbClr val="384653"/>
                </a:solidFill>
                <a:latin typeface="Host Grotesk Light" pitchFamily="34" charset="0"/>
                <a:ea typeface="Host Grotesk Light" pitchFamily="34" charset="-122"/>
                <a:cs typeface="Host Grotesk Light" pitchFamily="34" charset="-120"/>
              </a:rPr>
              <a:t>02</a:t>
            </a:r>
            <a:endParaRPr lang="en-US" sz="15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7579" y="3778687"/>
            <a:ext cx="3679031" cy="22860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10355937" y="2834314"/>
            <a:ext cx="3679031" cy="620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Консультирование о последствиях</a:t>
            </a:r>
            <a:endParaRPr lang="en-US" sz="1950" b="1" dirty="0"/>
          </a:p>
        </p:txBody>
      </p:sp>
      <p:sp>
        <p:nvSpPr>
          <p:cNvPr id="12" name="Text 7"/>
          <p:cNvSpPr/>
          <p:nvPr/>
        </p:nvSpPr>
        <p:spPr>
          <a:xfrm>
            <a:off x="10355937" y="3478778"/>
            <a:ext cx="3679031" cy="20835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5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Обсуждаются экономические, юридические и психологические последствия отказа от новорожденного. Женщине предоставляется полная информация о том, как это решение повлияет на её собственную жизнь и жизнь ребёнка.</a:t>
            </a:r>
            <a:endParaRPr lang="en-US" sz="1550" dirty="0"/>
          </a:p>
        </p:txBody>
      </p:sp>
      <p:sp>
        <p:nvSpPr>
          <p:cNvPr id="13" name="Text 8"/>
          <p:cNvSpPr/>
          <p:nvPr/>
        </p:nvSpPr>
        <p:spPr>
          <a:xfrm>
            <a:off x="6280190" y="5867214"/>
            <a:ext cx="198358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550" dirty="0">
                <a:solidFill>
                  <a:srgbClr val="384653"/>
                </a:solidFill>
                <a:latin typeface="Host Grotesk Light" pitchFamily="34" charset="0"/>
                <a:ea typeface="Host Grotesk Light" pitchFamily="34" charset="-122"/>
                <a:cs typeface="Host Grotesk Light" pitchFamily="34" charset="-120"/>
              </a:rPr>
              <a:t>03</a:t>
            </a:r>
            <a:endParaRPr lang="en-US" sz="1550" dirty="0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0190" y="7653576"/>
            <a:ext cx="7556421" cy="22860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6280190" y="6163152"/>
            <a:ext cx="2812018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Изменение мотивации</a:t>
            </a:r>
            <a:endParaRPr lang="en-US" sz="1950" b="1" dirty="0"/>
          </a:p>
        </p:txBody>
      </p:sp>
      <p:sp>
        <p:nvSpPr>
          <p:cNvPr id="16" name="Text 10"/>
          <p:cNvSpPr/>
          <p:nvPr/>
        </p:nvSpPr>
        <p:spPr>
          <a:xfrm>
            <a:off x="6204160" y="6542272"/>
            <a:ext cx="7556421" cy="14882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300"/>
              </a:lnSpc>
              <a:buNone/>
            </a:pPr>
            <a:r>
              <a:rPr lang="en-US" sz="1550" dirty="0" err="1" smtClean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Происходит</a:t>
            </a:r>
            <a:r>
              <a:rPr lang="en-US" sz="1550" dirty="0" smtClean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5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работа по замене ложной мотивации ("ребёнок-помеха") на менее ложную ("ребёнок-средство решения проблем"). Например, вместо "не смогу воспитать" предлагается рассмотреть, как рождение ребёнка может помочь в решении финансовых проблем, получении жилья или сохранении отношений с любимым </a:t>
            </a:r>
            <a:r>
              <a:rPr lang="en-US" sz="1550" dirty="0" err="1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человеком</a:t>
            </a:r>
            <a:r>
              <a:rPr lang="en-US" sz="1550" dirty="0" smtClean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ru-RU" sz="1550" dirty="0" smtClean="0">
              <a:solidFill>
                <a:srgbClr val="384653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>
              <a:lnSpc>
                <a:spcPts val="2300"/>
              </a:lnSpc>
            </a:pPr>
            <a:endParaRPr lang="en-US" sz="1550" dirty="0">
              <a:solidFill>
                <a:srgbClr val="384653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036" y="1521977"/>
            <a:ext cx="4764864" cy="7298174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6162804" y="7970050"/>
            <a:ext cx="7673805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00"/>
              </a:lnSpc>
            </a:pPr>
            <a:r>
              <a:rPr lang="ru-RU" sz="1550" dirty="0" smtClean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Такой </a:t>
            </a:r>
            <a:r>
              <a:rPr lang="ru-RU" sz="15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«шаг» (на первый взгляд неэтичный и меркантильный) необходим для изменения решения женщины об отказе. </a:t>
            </a:r>
          </a:p>
          <a:p>
            <a:pPr algn="just">
              <a:lnSpc>
                <a:spcPts val="2300"/>
              </a:lnSpc>
            </a:pPr>
            <a:r>
              <a:rPr lang="ru-RU" sz="1550" dirty="0" smtClean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Следующие </a:t>
            </a:r>
            <a:r>
              <a:rPr lang="ru-RU" sz="15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«шаги» направлены на дальнейшее изменение мыслей, чувств и поведения женщины, на налаживание связи «мать – ребёнок/ещё не родившийся ребёнок».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869181" y="9049"/>
            <a:ext cx="5761219" cy="10973751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568322" y="240358"/>
            <a:ext cx="8158235" cy="12962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00"/>
              </a:lnSpc>
              <a:buNone/>
            </a:pPr>
            <a:r>
              <a:rPr lang="en-US" sz="3700" dirty="0" err="1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Социально-психологическая</a:t>
            </a:r>
            <a:r>
              <a:rPr lang="en-US" sz="370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 </a:t>
            </a:r>
            <a:r>
              <a:rPr lang="en-US" sz="3700" dirty="0" err="1" smtClean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помощь</a:t>
            </a:r>
            <a:endParaRPr lang="ru-RU" sz="3700" dirty="0" smtClean="0">
              <a:solidFill>
                <a:srgbClr val="2E3C4E"/>
              </a:solidFill>
              <a:latin typeface="Host Grotesk Medium" pitchFamily="34" charset="0"/>
              <a:ea typeface="Host Grotesk Medium" pitchFamily="34" charset="-122"/>
              <a:cs typeface="Host Grotesk Medium" pitchFamily="34" charset="-120"/>
            </a:endParaRPr>
          </a:p>
          <a:p>
            <a:pPr marL="0" indent="0" algn="l">
              <a:lnSpc>
                <a:spcPts val="4600"/>
              </a:lnSpc>
              <a:buNone/>
            </a:pPr>
            <a:r>
              <a:rPr lang="en-US" sz="3700" dirty="0" smtClean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 </a:t>
            </a:r>
            <a:r>
              <a:rPr lang="en-US" sz="370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(II этап)</a:t>
            </a:r>
            <a:endParaRPr lang="en-US" sz="3700" dirty="0"/>
          </a:p>
        </p:txBody>
      </p:sp>
      <p:sp>
        <p:nvSpPr>
          <p:cNvPr id="3" name="Text 1"/>
          <p:cNvSpPr/>
          <p:nvPr/>
        </p:nvSpPr>
        <p:spPr>
          <a:xfrm>
            <a:off x="915597" y="1511773"/>
            <a:ext cx="8574598" cy="5458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4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На втором этапе активно используются практические методики, </a:t>
            </a:r>
            <a:r>
              <a:rPr lang="en-US" sz="1450" dirty="0" err="1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направленные</a:t>
            </a:r>
            <a:r>
              <a:rPr lang="en-US" sz="14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endParaRPr lang="ru-RU" sz="1450" dirty="0" smtClean="0">
              <a:solidFill>
                <a:srgbClr val="384653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marL="0" indent="0" algn="l">
              <a:lnSpc>
                <a:spcPts val="2150"/>
              </a:lnSpc>
              <a:buNone/>
            </a:pPr>
            <a:r>
              <a:rPr lang="en-US" sz="1450" dirty="0" err="1" smtClean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на</a:t>
            </a:r>
            <a:r>
              <a:rPr lang="en-US" sz="1450" dirty="0" smtClean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450" dirty="0" err="1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изменение</a:t>
            </a:r>
            <a:r>
              <a:rPr lang="en-US" sz="14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ru-RU" sz="1450" dirty="0" smtClean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мыслей, чувств и </a:t>
            </a:r>
            <a:r>
              <a:rPr lang="en-US" sz="1450" dirty="0" err="1" smtClean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поведения</a:t>
            </a:r>
            <a:r>
              <a:rPr lang="en-US" sz="1450" dirty="0" smtClean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r>
              <a:rPr lang="ru-RU" sz="1450" dirty="0" smtClean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Вот некоторые из них:</a:t>
            </a:r>
            <a:endParaRPr lang="en-US" sz="1450" dirty="0"/>
          </a:p>
        </p:txBody>
      </p:sp>
      <p:sp>
        <p:nvSpPr>
          <p:cNvPr id="4" name="Shape 2"/>
          <p:cNvSpPr/>
          <p:nvPr/>
        </p:nvSpPr>
        <p:spPr>
          <a:xfrm>
            <a:off x="935117" y="2694146"/>
            <a:ext cx="22860" cy="7008971"/>
          </a:xfrm>
          <a:prstGeom prst="roundRect">
            <a:avLst>
              <a:gd name="adj" fmla="val 346419"/>
            </a:avLst>
          </a:prstGeom>
          <a:solidFill>
            <a:srgbClr val="BFD3D8"/>
          </a:solidFill>
          <a:ln/>
        </p:spPr>
      </p:sp>
      <p:sp>
        <p:nvSpPr>
          <p:cNvPr id="5" name="Shape 3"/>
          <p:cNvSpPr/>
          <p:nvPr/>
        </p:nvSpPr>
        <p:spPr>
          <a:xfrm>
            <a:off x="912257" y="3493413"/>
            <a:ext cx="565547" cy="22860"/>
          </a:xfrm>
          <a:prstGeom prst="roundRect">
            <a:avLst>
              <a:gd name="adj" fmla="val 346419"/>
            </a:avLst>
          </a:prstGeom>
          <a:solidFill>
            <a:srgbClr val="BFD3D8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453" y="3434179"/>
            <a:ext cx="141327" cy="141327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1500783" y="2313029"/>
            <a:ext cx="7806055" cy="2002629"/>
          </a:xfrm>
          <a:prstGeom prst="roundRect">
            <a:avLst>
              <a:gd name="adj" fmla="val 4884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791251" y="2455932"/>
            <a:ext cx="3542586" cy="294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Групповая игра «Помощница»</a:t>
            </a:r>
            <a:endParaRPr lang="en-US" sz="1850" b="1" dirty="0"/>
          </a:p>
        </p:txBody>
      </p:sp>
      <p:sp>
        <p:nvSpPr>
          <p:cNvPr id="9" name="Text 6"/>
          <p:cNvSpPr/>
          <p:nvPr/>
        </p:nvSpPr>
        <p:spPr>
          <a:xfrm>
            <a:off x="2023636" y="2764453"/>
            <a:ext cx="7119284" cy="8272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4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Через участие в реальных бытовых ситуациях с детьми других проживающих женщин (поиграть, посидеть, помочь искупать) беременная женщина меняет своё поведение, что влечёт за собой изменение мыслей и чувств. Этот процесс проходит под негласным руководством психолога, чтобы не допустить спекуляций.</a:t>
            </a:r>
            <a:endParaRPr lang="en-US" sz="1450" dirty="0"/>
          </a:p>
        </p:txBody>
      </p:sp>
      <p:sp>
        <p:nvSpPr>
          <p:cNvPr id="10" name="Shape 7"/>
          <p:cNvSpPr/>
          <p:nvPr/>
        </p:nvSpPr>
        <p:spPr>
          <a:xfrm>
            <a:off x="912257" y="5473065"/>
            <a:ext cx="565547" cy="22860"/>
          </a:xfrm>
          <a:prstGeom prst="roundRect">
            <a:avLst>
              <a:gd name="adj" fmla="val 346419"/>
            </a:avLst>
          </a:prstGeom>
          <a:solidFill>
            <a:srgbClr val="BFD3D8"/>
          </a:solidFill>
          <a:ln/>
        </p:spPr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453" y="5413831"/>
            <a:ext cx="141327" cy="141327"/>
          </a:xfrm>
          <a:prstGeom prst="rect">
            <a:avLst/>
          </a:prstGeom>
        </p:spPr>
      </p:pic>
      <p:sp>
        <p:nvSpPr>
          <p:cNvPr id="12" name="Shape 8"/>
          <p:cNvSpPr/>
          <p:nvPr/>
        </p:nvSpPr>
        <p:spPr>
          <a:xfrm>
            <a:off x="1477804" y="4520268"/>
            <a:ext cx="7806055" cy="1621512"/>
          </a:xfrm>
          <a:prstGeom prst="roundRect">
            <a:avLst>
              <a:gd name="adj" fmla="val 4884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1696879" y="4678203"/>
            <a:ext cx="2356842" cy="294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«Имя ребёнка»</a:t>
            </a:r>
            <a:endParaRPr lang="en-US" sz="1850" b="1" dirty="0"/>
          </a:p>
        </p:txBody>
      </p:sp>
      <p:sp>
        <p:nvSpPr>
          <p:cNvPr id="14" name="Text 10"/>
          <p:cNvSpPr/>
          <p:nvPr/>
        </p:nvSpPr>
        <p:spPr>
          <a:xfrm>
            <a:off x="1610816" y="4971393"/>
            <a:ext cx="7446041" cy="8272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4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После определения пола будущего ребёнка, женщине предлагается выбрать имя. В этом процессе могут участвовать сотрудники и другие проживающие, но окончательное решение всегда остаётся за будущей мамой, что способствует формированию эмоциональной связи.</a:t>
            </a:r>
            <a:endParaRPr lang="en-US" sz="1450" dirty="0"/>
          </a:p>
        </p:txBody>
      </p:sp>
      <p:sp>
        <p:nvSpPr>
          <p:cNvPr id="15" name="Shape 11"/>
          <p:cNvSpPr/>
          <p:nvPr/>
        </p:nvSpPr>
        <p:spPr>
          <a:xfrm>
            <a:off x="912257" y="7314843"/>
            <a:ext cx="565547" cy="22860"/>
          </a:xfrm>
          <a:prstGeom prst="roundRect">
            <a:avLst>
              <a:gd name="adj" fmla="val 346419"/>
            </a:avLst>
          </a:prstGeom>
          <a:solidFill>
            <a:srgbClr val="BFD3D8"/>
          </a:solidFill>
          <a:ln/>
        </p:spPr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453" y="7255609"/>
            <a:ext cx="141327" cy="141327"/>
          </a:xfrm>
          <a:prstGeom prst="rect">
            <a:avLst/>
          </a:prstGeom>
        </p:spPr>
      </p:pic>
      <p:sp>
        <p:nvSpPr>
          <p:cNvPr id="17" name="Shape 12"/>
          <p:cNvSpPr/>
          <p:nvPr/>
        </p:nvSpPr>
        <p:spPr>
          <a:xfrm>
            <a:off x="1500783" y="6453366"/>
            <a:ext cx="7805936" cy="1596509"/>
          </a:xfrm>
          <a:prstGeom prst="roundRect">
            <a:avLst>
              <a:gd name="adj" fmla="val 5884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sp>
        <p:nvSpPr>
          <p:cNvPr id="18" name="Text 13"/>
          <p:cNvSpPr/>
          <p:nvPr/>
        </p:nvSpPr>
        <p:spPr>
          <a:xfrm>
            <a:off x="1696879" y="6657856"/>
            <a:ext cx="2618423" cy="294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«Семейный праздник»</a:t>
            </a:r>
            <a:endParaRPr lang="en-US" sz="1850" b="1" dirty="0"/>
          </a:p>
        </p:txBody>
      </p:sp>
      <p:sp>
        <p:nvSpPr>
          <p:cNvPr id="19" name="Text 14"/>
          <p:cNvSpPr/>
          <p:nvPr/>
        </p:nvSpPr>
        <p:spPr>
          <a:xfrm>
            <a:off x="1680670" y="7092984"/>
            <a:ext cx="7446041" cy="5395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150"/>
              </a:lnSpc>
            </a:pPr>
            <a:r>
              <a:rPr lang="en-US" sz="1450" dirty="0" err="1" smtClean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Организация</a:t>
            </a:r>
            <a:r>
              <a:rPr lang="ru-RU" sz="1450" dirty="0" smtClean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в </a:t>
            </a:r>
            <a:r>
              <a:rPr lang="ru-RU" sz="14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отделении </a:t>
            </a:r>
            <a:r>
              <a:rPr lang="en-US" sz="1450" dirty="0" smtClean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450" dirty="0" err="1" smtClean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праздника</a:t>
            </a:r>
            <a:r>
              <a:rPr lang="en-US" sz="1450" dirty="0" smtClean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4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 </a:t>
            </a:r>
            <a:r>
              <a:rPr lang="en-US" sz="1450" dirty="0" err="1" smtClean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чаепитием</a:t>
            </a:r>
            <a:r>
              <a:rPr lang="ru-RU" sz="1450" dirty="0" smtClean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, пирогами-тортами</a:t>
            </a:r>
            <a:r>
              <a:rPr lang="en-US" sz="1450" dirty="0" smtClean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4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и </a:t>
            </a:r>
            <a:r>
              <a:rPr lang="en-US" sz="1450" dirty="0" err="1" smtClean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подарками</a:t>
            </a:r>
            <a:r>
              <a:rPr lang="en-US" sz="1450" dirty="0" smtClean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, </a:t>
            </a:r>
            <a:r>
              <a:rPr lang="en-US" sz="14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где участвуют все проживающие, </a:t>
            </a:r>
            <a:r>
              <a:rPr lang="en-US" sz="1450" dirty="0" err="1" smtClean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создаёт</a:t>
            </a:r>
            <a:r>
              <a:rPr lang="ru-RU" sz="1450" dirty="0" err="1" smtClean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ся</a:t>
            </a:r>
            <a:r>
              <a:rPr lang="en-US" sz="1450" dirty="0" smtClean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450" dirty="0" err="1" smtClean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атмосфер</a:t>
            </a:r>
            <a:r>
              <a:rPr lang="ru-RU" sz="1450" dirty="0" smtClean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а</a:t>
            </a:r>
            <a:r>
              <a:rPr lang="en-US" sz="1450" dirty="0" smtClean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4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семьи и поддержки, помогая женщине почувствовать себя частью сообщества.</a:t>
            </a:r>
            <a:endParaRPr lang="en-US" sz="1450" dirty="0"/>
          </a:p>
        </p:txBody>
      </p:sp>
      <p:sp>
        <p:nvSpPr>
          <p:cNvPr id="20" name="Shape 15"/>
          <p:cNvSpPr/>
          <p:nvPr/>
        </p:nvSpPr>
        <p:spPr>
          <a:xfrm>
            <a:off x="912257" y="9018746"/>
            <a:ext cx="565547" cy="22860"/>
          </a:xfrm>
          <a:prstGeom prst="roundRect">
            <a:avLst>
              <a:gd name="adj" fmla="val 346419"/>
            </a:avLst>
          </a:prstGeom>
          <a:solidFill>
            <a:srgbClr val="BFD3D8"/>
          </a:solidFill>
          <a:ln/>
        </p:spPr>
      </p:sp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453" y="8959513"/>
            <a:ext cx="141327" cy="141327"/>
          </a:xfrm>
          <a:prstGeom prst="rect">
            <a:avLst/>
          </a:prstGeom>
        </p:spPr>
      </p:pic>
      <p:sp>
        <p:nvSpPr>
          <p:cNvPr id="22" name="Shape 16"/>
          <p:cNvSpPr/>
          <p:nvPr/>
        </p:nvSpPr>
        <p:spPr>
          <a:xfrm>
            <a:off x="1500783" y="8357354"/>
            <a:ext cx="7805936" cy="1851358"/>
          </a:xfrm>
          <a:prstGeom prst="roundRect">
            <a:avLst>
              <a:gd name="adj" fmla="val 5884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sp>
        <p:nvSpPr>
          <p:cNvPr id="23" name="Text 17"/>
          <p:cNvSpPr/>
          <p:nvPr/>
        </p:nvSpPr>
        <p:spPr>
          <a:xfrm>
            <a:off x="1696879" y="8553450"/>
            <a:ext cx="2573536" cy="294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«Разговор с животом»</a:t>
            </a:r>
            <a:endParaRPr lang="en-US" sz="1850" b="1" dirty="0"/>
          </a:p>
        </p:txBody>
      </p:sp>
      <p:sp>
        <p:nvSpPr>
          <p:cNvPr id="24" name="Text 18"/>
          <p:cNvSpPr/>
          <p:nvPr/>
        </p:nvSpPr>
        <p:spPr>
          <a:xfrm>
            <a:off x="1696879" y="8955524"/>
            <a:ext cx="7446041" cy="5514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4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Женщине предлагается рассказывать сказки, петь песенки или просто разговаривать со своим ребёнком, называя его по имени, одновременно поглаживая живот. Это укрепляет эмоциональную привязанность и материнский инстинкт.</a:t>
            </a:r>
            <a:endParaRPr lang="en-US" sz="1450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5820" y="1302002"/>
            <a:ext cx="3629834" cy="483977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40791" y="6561594"/>
            <a:ext cx="4466006" cy="35915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760720" cy="109728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391245"/>
            <a:ext cx="7556421" cy="1860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«Письмо своему ребёнку»: Методика глубокого воздействия</a:t>
            </a:r>
            <a:endParaRPr lang="en-US" sz="3900" dirty="0"/>
          </a:p>
        </p:txBody>
      </p:sp>
      <p:sp>
        <p:nvSpPr>
          <p:cNvPr id="4" name="Text 1"/>
          <p:cNvSpPr/>
          <p:nvPr/>
        </p:nvSpPr>
        <p:spPr>
          <a:xfrm>
            <a:off x="6280190" y="3549134"/>
            <a:ext cx="7556421" cy="17859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300"/>
              </a:lnSpc>
              <a:buNone/>
            </a:pPr>
            <a:r>
              <a:rPr lang="ru-RU" sz="1550" dirty="0" smtClean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	</a:t>
            </a:r>
            <a:r>
              <a:rPr lang="en-US" sz="1550" dirty="0" err="1" smtClean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Эта</a:t>
            </a:r>
            <a:r>
              <a:rPr lang="en-US" sz="1550" dirty="0" smtClean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5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методика является жёсткой, но эффективной. Женщине предлагается написать письмо своему ребёнку, объясняя причины, по которым она вынуждена его оставить, и прося прощения. Инструкция звучит так: «Напиши Павлику письмо, расскажи ему, почему ты его хочешь бросить. Скажи Павлику, как ты его любишь, и попроси прощения. Когда Павлик вырастет, ему передадут твоё письмо».</a:t>
            </a:r>
            <a:endParaRPr lang="en-US" sz="1550" dirty="0"/>
          </a:p>
        </p:txBody>
      </p:sp>
      <p:sp>
        <p:nvSpPr>
          <p:cNvPr id="5" name="Text 2"/>
          <p:cNvSpPr/>
          <p:nvPr/>
        </p:nvSpPr>
        <p:spPr>
          <a:xfrm>
            <a:off x="6280190" y="5558314"/>
            <a:ext cx="7556421" cy="2381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2300"/>
              </a:lnSpc>
            </a:pPr>
            <a:r>
              <a:rPr lang="ru-RU" sz="1550" dirty="0" smtClean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	</a:t>
            </a:r>
            <a:r>
              <a:rPr lang="en-US" sz="1550" dirty="0" err="1" smtClean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Часто</a:t>
            </a:r>
            <a:r>
              <a:rPr lang="en-US" sz="1550" dirty="0" smtClean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5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женщина сначала убирает или рвёт пустой лист, не желая с ним работать. Психолог контролирует процесс, возвращая лист на видное место и интересуясь прогрессом. Это провоцирует глубокую работу с чувствами, согласно формуле: </a:t>
            </a:r>
            <a:r>
              <a:rPr lang="en-US" sz="1550" b="1" dirty="0" err="1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меняем</a:t>
            </a:r>
            <a:r>
              <a:rPr lang="en-US" sz="1550" b="1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550" b="1" dirty="0" err="1" smtClean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мысли</a:t>
            </a:r>
            <a:r>
              <a:rPr lang="en-US" sz="1550" b="1" dirty="0" smtClean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550" b="1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→ </a:t>
            </a:r>
            <a:r>
              <a:rPr lang="en-US" sz="1550" b="1" dirty="0" err="1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меняются</a:t>
            </a:r>
            <a:r>
              <a:rPr lang="en-US" sz="1550" b="1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550" b="1" dirty="0" err="1" smtClean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чувства</a:t>
            </a:r>
            <a:r>
              <a:rPr lang="en-US" sz="1550" b="1" dirty="0" smtClean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и</a:t>
            </a:r>
            <a:r>
              <a:rPr lang="ru-RU" sz="1550" b="1" dirty="0" smtClean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поведение</a:t>
            </a:r>
            <a:r>
              <a:rPr lang="en-US" sz="1550" dirty="0" smtClean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 </a:t>
            </a:r>
            <a:r>
              <a:rPr lang="en-US" sz="15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Крайне важно не «переборщить» и внимательно следить за эмоциональным состоянием женщины. Если письмо всё же написано, это становится ценным материалом для анализа, прогнозирования и разработки дальнейшего плана действий.</a:t>
            </a:r>
            <a:endParaRPr lang="en-US" sz="1550" dirty="0"/>
          </a:p>
        </p:txBody>
      </p:sp>
      <p:sp>
        <p:nvSpPr>
          <p:cNvPr id="6" name="Shape 3"/>
          <p:cNvSpPr/>
          <p:nvPr/>
        </p:nvSpPr>
        <p:spPr>
          <a:xfrm>
            <a:off x="6280190" y="8162806"/>
            <a:ext cx="7556421" cy="1418630"/>
          </a:xfrm>
          <a:prstGeom prst="roundRect">
            <a:avLst>
              <a:gd name="adj" fmla="val 5876"/>
            </a:avLst>
          </a:prstGeom>
          <a:solidFill>
            <a:srgbClr val="C6E4EB"/>
          </a:solidFill>
          <a:ln/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8548" y="8450461"/>
            <a:ext cx="248007" cy="19835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6924913" y="8410694"/>
            <a:ext cx="6713339" cy="8929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5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Методика применяется только в тех случаях, когда женщина продолжает настаивать на своём решении отказаться от ребёнка, и другие методы не принесли результата.</a:t>
            </a:r>
            <a:endParaRPr lang="en-US" sz="155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776" y="1705765"/>
            <a:ext cx="4553874" cy="694305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1365</Words>
  <Application>Microsoft Office PowerPoint</Application>
  <PresentationFormat>Произвольный</PresentationFormat>
  <Paragraphs>133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Host Grotesk Light</vt:lpstr>
      <vt:lpstr>Arial</vt:lpstr>
      <vt:lpstr>Roboto</vt:lpstr>
      <vt:lpstr>Host Grotesk Medium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Марина</dc:creator>
  <cp:lastModifiedBy>Татьяна</cp:lastModifiedBy>
  <cp:revision>40</cp:revision>
  <dcterms:created xsi:type="dcterms:W3CDTF">2026-02-12T10:41:10Z</dcterms:created>
  <dcterms:modified xsi:type="dcterms:W3CDTF">2026-03-06T09:50:36Z</dcterms:modified>
</cp:coreProperties>
</file>