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8" r:id="rId5"/>
    <p:sldId id="259" r:id="rId6"/>
    <p:sldId id="257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13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34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5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67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30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26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32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01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9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9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10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B64C2-7242-4BA8-B959-9C192AA96644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52BC8-4A0B-4F19-ACCE-20B842CCB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15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womenforhealth.ru/upload/change/cfd/rc7vh1ma6r1ygimsre1qh76nmh56wlz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1735" y="93296"/>
            <a:ext cx="9228232" cy="7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23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Bookman Old Style" panose="02050604050505020204" pitchFamily="18" charset="0"/>
              </a:rPr>
              <a:t>Современное общество сталкивается с вызовами, которых не было 30 лет назад: </a:t>
            </a:r>
            <a:r>
              <a:rPr lang="ru-RU" sz="2000" dirty="0">
                <a:latin typeface="Bookman Old Style" panose="02050604050505020204" pitchFamily="18" charset="0"/>
              </a:rPr>
              <a:t>население стареет, а хронических болезней становится больше. </a:t>
            </a:r>
            <a:endParaRPr lang="ru-RU" sz="2000" dirty="0" smtClean="0">
              <a:latin typeface="Bookman Old Style" panose="02050604050505020204" pitchFamily="18" charset="0"/>
            </a:endParaRPr>
          </a:p>
          <a:p>
            <a:pPr algn="just"/>
            <a:endParaRPr lang="ru-RU" sz="2000" dirty="0">
              <a:latin typeface="Bookman Old Style" panose="02050604050505020204" pitchFamily="18" charset="0"/>
            </a:endParaRPr>
          </a:p>
          <a:p>
            <a:pPr algn="just"/>
            <a:r>
              <a:rPr lang="ru-RU" sz="2000" dirty="0" smtClean="0">
                <a:latin typeface="Bookman Old Style" panose="02050604050505020204" pitchFamily="18" charset="0"/>
              </a:rPr>
              <a:t>В </a:t>
            </a:r>
            <a:r>
              <a:rPr lang="ru-RU" sz="2000" dirty="0">
                <a:latin typeface="Bookman Old Style" panose="02050604050505020204" pitchFamily="18" charset="0"/>
              </a:rPr>
              <a:t>России запустили нацпроект «Продолжительная и активная жизнь», который призван улучшить качество жизни людей. </a:t>
            </a:r>
            <a:endParaRPr lang="ru-RU" sz="2000" dirty="0" smtClean="0">
              <a:latin typeface="Bookman Old Style" panose="02050604050505020204" pitchFamily="18" charset="0"/>
            </a:endParaRPr>
          </a:p>
          <a:p>
            <a:pPr algn="just"/>
            <a:endParaRPr lang="ru-RU" sz="2000" dirty="0">
              <a:latin typeface="Bookman Old Style" panose="02050604050505020204" pitchFamily="18" charset="0"/>
            </a:endParaRPr>
          </a:p>
          <a:p>
            <a:pPr algn="just"/>
            <a:r>
              <a:rPr lang="ru-RU" sz="2000" b="1" dirty="0" smtClean="0">
                <a:latin typeface="Bookman Old Style" panose="02050604050505020204" pitchFamily="18" charset="0"/>
              </a:rPr>
              <a:t>Главная </a:t>
            </a:r>
            <a:r>
              <a:rPr lang="ru-RU" sz="2000" b="1" dirty="0">
                <a:latin typeface="Bookman Old Style" panose="02050604050505020204" pitchFamily="18" charset="0"/>
              </a:rPr>
              <a:t>цель </a:t>
            </a:r>
            <a:r>
              <a:rPr lang="ru-RU" sz="2000" dirty="0">
                <a:latin typeface="Bookman Old Style" panose="02050604050505020204" pitchFamily="18" charset="0"/>
              </a:rPr>
              <a:t>— создать условия для здорового долголетия. </a:t>
            </a:r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271" y="2996952"/>
            <a:ext cx="6301457" cy="3519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70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17693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Bookman Old Style" panose="02050604050505020204" pitchFamily="18" charset="0"/>
              </a:rPr>
              <a:t>Национальные проекты </a:t>
            </a:r>
            <a:r>
              <a:rPr lang="ru-RU" dirty="0">
                <a:latin typeface="Bookman Old Style" panose="02050604050505020204" pitchFamily="18" charset="0"/>
              </a:rPr>
              <a:t>— инструменты выполнения утвержденных Президентом целей развития страны?. Они включают инициативы по усилению экономического потенциала, достижению технологической независимости и повышению благосостояния населения</a:t>
            </a:r>
            <a:r>
              <a:rPr lang="ru-RU" dirty="0" smtClean="0">
                <a:latin typeface="Bookman Old Style" panose="02050604050505020204" pitchFamily="18" charset="0"/>
              </a:rPr>
              <a:t>.</a:t>
            </a:r>
          </a:p>
          <a:p>
            <a:pPr algn="just"/>
            <a:r>
              <a:rPr lang="ru-RU" dirty="0">
                <a:latin typeface="Bookman Old Style" panose="02050604050505020204" pitchFamily="18" charset="0"/>
              </a:rPr>
              <a:t/>
            </a:r>
            <a:br>
              <a:rPr lang="ru-RU" dirty="0">
                <a:latin typeface="Bookman Old Style" panose="02050604050505020204" pitchFamily="18" charset="0"/>
              </a:rPr>
            </a:br>
            <a:r>
              <a:rPr lang="ru-RU" b="1" dirty="0">
                <a:latin typeface="Bookman Old Style" panose="02050604050505020204" pitchFamily="18" charset="0"/>
              </a:rPr>
              <a:t>Нацпроект «Продолжительная и активная жизнь» </a:t>
            </a:r>
            <a:r>
              <a:rPr lang="ru-RU" dirty="0">
                <a:latin typeface="Bookman Old Style" panose="02050604050505020204" pitchFamily="18" charset="0"/>
              </a:rPr>
              <a:t>стартовал в 2025 году. Его цель — увеличить ожидаемую продолжительность жизни:</a:t>
            </a:r>
            <a:br>
              <a:rPr lang="ru-RU" dirty="0">
                <a:latin typeface="Bookman Old Style" panose="02050604050505020204" pitchFamily="18" charset="0"/>
              </a:rPr>
            </a:br>
            <a:r>
              <a:rPr lang="ru-RU" dirty="0">
                <a:latin typeface="Bookman Old Style" panose="02050604050505020204" pitchFamily="18" charset="0"/>
              </a:rPr>
              <a:t/>
            </a:r>
            <a:br>
              <a:rPr lang="ru-RU" dirty="0">
                <a:latin typeface="Bookman Old Style" panose="02050604050505020204" pitchFamily="18" charset="0"/>
              </a:rPr>
            </a:br>
            <a:r>
              <a:rPr lang="ru-RU" dirty="0">
                <a:latin typeface="Bookman Old Style" panose="02050604050505020204" pitchFamily="18" charset="0"/>
              </a:rPr>
              <a:t>к 2030 году — до 78 </a:t>
            </a:r>
            <a:r>
              <a:rPr lang="ru-RU" dirty="0" smtClean="0">
                <a:latin typeface="Bookman Old Style" panose="02050604050505020204" pitchFamily="18" charset="0"/>
              </a:rPr>
              <a:t>лет</a:t>
            </a:r>
          </a:p>
          <a:p>
            <a:pPr algn="just"/>
            <a:r>
              <a:rPr lang="ru-RU" dirty="0" smtClean="0">
                <a:latin typeface="Bookman Old Style" panose="02050604050505020204" pitchFamily="18" charset="0"/>
              </a:rPr>
              <a:t>к </a:t>
            </a:r>
            <a:r>
              <a:rPr lang="ru-RU" dirty="0">
                <a:latin typeface="Bookman Old Style" panose="02050604050505020204" pitchFamily="18" charset="0"/>
              </a:rPr>
              <a:t>2036 году — до 81 </a:t>
            </a:r>
            <a:r>
              <a:rPr lang="ru-RU" dirty="0" smtClean="0">
                <a:latin typeface="Bookman Old Style" panose="02050604050505020204" pitchFamily="18" charset="0"/>
              </a:rPr>
              <a:t>года</a:t>
            </a:r>
          </a:p>
          <a:p>
            <a:pPr algn="just"/>
            <a:endParaRPr lang="ru-RU" dirty="0" smtClean="0">
              <a:latin typeface="Bookman Old Style" panose="02050604050505020204" pitchFamily="18" charset="0"/>
            </a:endParaRPr>
          </a:p>
          <a:p>
            <a:pPr algn="ctr"/>
            <a:r>
              <a:rPr lang="ru-RU" b="1" dirty="0" smtClean="0">
                <a:latin typeface="Bookman Old Style" panose="02050604050505020204" pitchFamily="18" charset="0"/>
              </a:rPr>
              <a:t>Какие </a:t>
            </a:r>
            <a:r>
              <a:rPr lang="ru-RU" b="1" dirty="0">
                <a:latin typeface="Bookman Old Style" panose="02050604050505020204" pitchFamily="18" charset="0"/>
              </a:rPr>
              <a:t>мероприятия реализуются для </a:t>
            </a:r>
            <a:r>
              <a:rPr lang="ru-RU" b="1" dirty="0" smtClean="0">
                <a:latin typeface="Bookman Old Style" panose="02050604050505020204" pitchFamily="18" charset="0"/>
              </a:rPr>
              <a:t>достижения:</a:t>
            </a:r>
          </a:p>
          <a:p>
            <a:pPr algn="just"/>
            <a:r>
              <a:rPr lang="ru-RU" dirty="0" smtClean="0">
                <a:latin typeface="Bookman Old Style" panose="02050604050505020204" pitchFamily="18" charset="0"/>
              </a:rPr>
              <a:t>- модернизация </a:t>
            </a:r>
            <a:r>
              <a:rPr lang="ru-RU" dirty="0">
                <a:latin typeface="Bookman Old Style" panose="02050604050505020204" pitchFamily="18" charset="0"/>
              </a:rPr>
              <a:t>медицинской </a:t>
            </a:r>
            <a:r>
              <a:rPr lang="ru-RU" dirty="0" smtClean="0">
                <a:latin typeface="Bookman Old Style" panose="02050604050505020204" pitchFamily="18" charset="0"/>
              </a:rPr>
              <a:t>инфраструктуры</a:t>
            </a:r>
          </a:p>
          <a:p>
            <a:pPr algn="just"/>
            <a:r>
              <a:rPr lang="ru-RU" dirty="0" smtClean="0">
                <a:latin typeface="Bookman Old Style" panose="02050604050505020204" pitchFamily="18" charset="0"/>
              </a:rPr>
              <a:t>- привлечение </a:t>
            </a:r>
            <a:r>
              <a:rPr lang="ru-RU" dirty="0">
                <a:latin typeface="Bookman Old Style" panose="02050604050505020204" pitchFamily="18" charset="0"/>
              </a:rPr>
              <a:t>высококвалифицированных </a:t>
            </a:r>
            <a:r>
              <a:rPr lang="ru-RU" dirty="0" smtClean="0">
                <a:latin typeface="Bookman Old Style" panose="02050604050505020204" pitchFamily="18" charset="0"/>
              </a:rPr>
              <a:t>специалистов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Bookman Old Style" panose="02050604050505020204" pitchFamily="18" charset="0"/>
              </a:rPr>
              <a:t>совершенствование </a:t>
            </a:r>
            <a:r>
              <a:rPr lang="ru-RU" dirty="0">
                <a:latin typeface="Bookman Old Style" panose="02050604050505020204" pitchFamily="18" charset="0"/>
              </a:rPr>
              <a:t>методов профилактики, ранней диагностики и терапии хронических </a:t>
            </a:r>
            <a:r>
              <a:rPr lang="ru-RU" dirty="0" smtClean="0">
                <a:latin typeface="Bookman Old Style" panose="02050604050505020204" pitchFamily="18" charset="0"/>
              </a:rPr>
              <a:t>болезней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Bookman Old Style" panose="02050604050505020204" pitchFamily="18" charset="0"/>
              </a:rPr>
              <a:t>развитие </a:t>
            </a:r>
            <a:r>
              <a:rPr lang="ru-RU" dirty="0">
                <a:latin typeface="Bookman Old Style" panose="02050604050505020204" pitchFamily="18" charset="0"/>
              </a:rPr>
              <a:t>служб экстренной помощи, реабилитационных </a:t>
            </a:r>
            <a:r>
              <a:rPr lang="ru-RU" dirty="0" smtClean="0">
                <a:latin typeface="Bookman Old Style" panose="02050604050505020204" pitchFamily="18" charset="0"/>
              </a:rPr>
              <a:t>центров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Bookman Old Style" panose="02050604050505020204" pitchFamily="18" charset="0"/>
              </a:rPr>
              <a:t>создание </a:t>
            </a:r>
            <a:r>
              <a:rPr lang="ru-RU" dirty="0">
                <a:latin typeface="Bookman Old Style" panose="02050604050505020204" pitchFamily="18" charset="0"/>
              </a:rPr>
              <a:t>национальных исследовательских </a:t>
            </a:r>
            <a:r>
              <a:rPr lang="ru-RU" dirty="0" smtClean="0">
                <a:latin typeface="Bookman Old Style" panose="02050604050505020204" pitchFamily="18" charset="0"/>
              </a:rPr>
              <a:t>учреждений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Bookman Old Style" panose="02050604050505020204" pitchFamily="18" charset="0"/>
              </a:rPr>
              <a:t>внедрение </a:t>
            </a:r>
            <a:r>
              <a:rPr lang="ru-RU" dirty="0">
                <a:latin typeface="Bookman Old Style" panose="02050604050505020204" pitchFamily="18" charset="0"/>
              </a:rPr>
              <a:t>цифровых технологий в сферу </a:t>
            </a:r>
            <a:r>
              <a:rPr lang="ru-RU" dirty="0" smtClean="0">
                <a:latin typeface="Bookman Old Style" panose="02050604050505020204" pitchFamily="18" charset="0"/>
              </a:rPr>
              <a:t>здравоохранения</a:t>
            </a:r>
            <a:endParaRPr lang="ru-RU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659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7912" y="921032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Bookman Old Style" panose="02050604050505020204" pitchFamily="18" charset="0"/>
              </a:rPr>
              <a:t>Главная задача </a:t>
            </a:r>
            <a:r>
              <a:rPr lang="ru-RU" dirty="0" smtClean="0">
                <a:latin typeface="Bookman Old Style" panose="02050604050505020204" pitchFamily="18" charset="0"/>
              </a:rPr>
              <a:t>— сформировать культуру здорового образа жизни. </a:t>
            </a:r>
          </a:p>
          <a:p>
            <a:r>
              <a:rPr lang="ru-RU" dirty="0" smtClean="0">
                <a:latin typeface="Bookman Old Style" panose="02050604050505020204" pitchFamily="18" charset="0"/>
              </a:rPr>
              <a:t>А также обеспечить доступность диспансеризации и профилактических осмотров. Регулярные медицинские обследования помогают на ранних стадиях выявить сахарный диабет, сердечно-сосудистые патологии, онкологические и другие заболевания. Ранняя диагностика позволяет начать лечение как можно раньше.</a:t>
            </a:r>
          </a:p>
          <a:p>
            <a:r>
              <a:rPr lang="ru-RU" dirty="0" smtClean="0">
                <a:latin typeface="Bookman Old Style" panose="02050604050505020204" pitchFamily="18" charset="0"/>
              </a:rPr>
              <a:t> Это повышает шансы на полное выздоровление. </a:t>
            </a:r>
            <a:br>
              <a:rPr lang="ru-RU" dirty="0" smtClean="0">
                <a:latin typeface="Bookman Old Style" panose="02050604050505020204" pitchFamily="18" charset="0"/>
              </a:rPr>
            </a:br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739" y="306875"/>
            <a:ext cx="7488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>
                <a:latin typeface="Bookman Old Style" panose="02050604050505020204" pitchFamily="18" charset="0"/>
              </a:rPr>
              <a:t>Здоровье </a:t>
            </a:r>
            <a:r>
              <a:rPr lang="ru-RU" sz="2400" b="1" dirty="0" smtClean="0">
                <a:latin typeface="Bookman Old Style" panose="02050604050505020204" pitchFamily="18" charset="0"/>
              </a:rPr>
              <a:t> для  </a:t>
            </a:r>
            <a:r>
              <a:rPr lang="ru-RU" sz="2400" b="1" dirty="0">
                <a:latin typeface="Bookman Old Style" panose="02050604050505020204" pitchFamily="18" charset="0"/>
              </a:rPr>
              <a:t>каждого</a:t>
            </a:r>
          </a:p>
        </p:txBody>
      </p:sp>
    </p:spTree>
    <p:extLst>
      <p:ext uri="{BB962C8B-B14F-4D97-AF65-F5344CB8AC3E}">
        <p14:creationId xmlns:p14="http://schemas.microsoft.com/office/powerpoint/2010/main" val="407047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4345"/>
            <a:ext cx="849694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2000" dirty="0">
                <a:latin typeface="Bookman Old Style" panose="02050604050505020204" pitchFamily="18" charset="0"/>
              </a:rPr>
              <a:t>Диспансеризация — бесплатное комплексное обследование. Его могут пройти все совершеннолетние граждане России. Люди младше 40 лет — раз в три года, после 40 лет — ежегодно.</a:t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/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>Что потребуется:</a:t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/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 smtClean="0">
                <a:latin typeface="Bookman Old Style" panose="02050604050505020204" pitchFamily="18" charset="0"/>
              </a:rPr>
              <a:t>- паспорт </a:t>
            </a:r>
            <a:r>
              <a:rPr lang="ru-RU" sz="2000" dirty="0">
                <a:latin typeface="Bookman Old Style" panose="02050604050505020204" pitchFamily="18" charset="0"/>
              </a:rPr>
              <a:t>РФ</a:t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>
                <a:latin typeface="Bookman Old Style" panose="02050604050505020204" pitchFamily="18" charset="0"/>
              </a:rPr>
              <a:t/>
            </a:r>
            <a:br>
              <a:rPr lang="ru-RU" sz="2000" dirty="0">
                <a:latin typeface="Bookman Old Style" panose="02050604050505020204" pitchFamily="18" charset="0"/>
              </a:rPr>
            </a:br>
            <a:r>
              <a:rPr lang="ru-RU" sz="2000" dirty="0" smtClean="0">
                <a:latin typeface="Bookman Old Style" panose="02050604050505020204" pitchFamily="18" charset="0"/>
              </a:rPr>
              <a:t>- полис </a:t>
            </a:r>
            <a:r>
              <a:rPr lang="ru-RU" sz="2000" dirty="0">
                <a:latin typeface="Bookman Old Style" panose="02050604050505020204" pitchFamily="18" charset="0"/>
              </a:rPr>
              <a:t>обязательного медицинского страхования (ОМС) </a:t>
            </a:r>
            <a:br>
              <a:rPr lang="ru-RU" sz="2000" dirty="0">
                <a:latin typeface="Bookman Old Style" panose="02050604050505020204" pitchFamily="18" charset="0"/>
              </a:rPr>
            </a:br>
            <a:endParaRPr lang="ru-RU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441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67" y="0"/>
            <a:ext cx="91764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0267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12" y="332656"/>
            <a:ext cx="8891684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137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95"/>
          <a:stretch/>
        </p:blipFill>
        <p:spPr bwMode="auto">
          <a:xfrm>
            <a:off x="1043608" y="404664"/>
            <a:ext cx="6820304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9406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132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</dc:creator>
  <cp:lastModifiedBy>а</cp:lastModifiedBy>
  <cp:revision>6</cp:revision>
  <dcterms:created xsi:type="dcterms:W3CDTF">2026-03-11T01:41:07Z</dcterms:created>
  <dcterms:modified xsi:type="dcterms:W3CDTF">2026-03-11T04:13:44Z</dcterms:modified>
</cp:coreProperties>
</file>