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7"/>
  </p:notesMasterIdLst>
  <p:sldIdLst>
    <p:sldId id="256" r:id="rId3"/>
    <p:sldId id="276" r:id="rId4"/>
    <p:sldId id="258" r:id="rId5"/>
    <p:sldId id="266" r:id="rId6"/>
    <p:sldId id="264" r:id="rId7"/>
    <p:sldId id="261" r:id="rId8"/>
    <p:sldId id="279" r:id="rId9"/>
    <p:sldId id="278" r:id="rId10"/>
    <p:sldId id="277" r:id="rId11"/>
    <p:sldId id="281" r:id="rId12"/>
    <p:sldId id="282" r:id="rId13"/>
    <p:sldId id="270" r:id="rId14"/>
    <p:sldId id="274" r:id="rId15"/>
    <p:sldId id="272" r:id="rId16"/>
  </p:sldIdLst>
  <p:sldSz cx="9144000" cy="5143500" type="screen16x9"/>
  <p:notesSz cx="6858000" cy="9144000"/>
  <p:embeddedFontLst>
    <p:embeddedFont>
      <p:font typeface="Montserrat" panose="020B0604020202020204" charset="-52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Montserrat Black" panose="020B0604020202020204" charset="-52"/>
      <p:bold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1E3"/>
    <a:srgbClr val="482686"/>
    <a:srgbClr val="7D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69" y="-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2746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a0e31e4a1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5a0e31e4a1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a0e31e4a1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5a0e31e4a1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a0e31e4a1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5a0e31e4a1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5a0e31e4a1_2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25a0e31e4a1_2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5a0e31e4a1_2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2" name="Google Shape;532;g25a0e31e4a1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5a0e31e4a1_2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25a0e31e4a1_2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a0e31e4a1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25a0e31e4a1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a0e31e4a1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5a0e31e4a1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5a0e31e4a1_2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g25a0e31e4a1_2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5a0e31e4a1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g25a0e31e4a1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a0e31e4a1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5a0e31e4a1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a0e31e4a1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5a0e31e4a1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a0e31e4a1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5a0e31e4a1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a0e31e4a1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5a0e31e4a1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 rot="2700000">
            <a:off x="3935525" y="-1067389"/>
            <a:ext cx="1272951" cy="1818502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14;p2"/>
          <p:cNvCxnSpPr/>
          <p:nvPr/>
        </p:nvCxnSpPr>
        <p:spPr>
          <a:xfrm rot="10800000" flipH="1">
            <a:off x="4019125" y="401342"/>
            <a:ext cx="694800" cy="6948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 rot="10800000" flipH="1">
            <a:off x="3665003" y="-1039465"/>
            <a:ext cx="694800" cy="6948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 rot="2700000">
            <a:off x="-1612525" y="2640927"/>
            <a:ext cx="2561618" cy="365945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2700000">
            <a:off x="7566739" y="-1644037"/>
            <a:ext cx="2561618" cy="365945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21;p3"/>
          <p:cNvCxnSpPr/>
          <p:nvPr/>
        </p:nvCxnSpPr>
        <p:spPr>
          <a:xfrm rot="10800000" flipH="1">
            <a:off x="5723879" y="-1227121"/>
            <a:ext cx="2295300" cy="22953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 rot="10800000" flipH="1">
            <a:off x="6440805" y="-1585584"/>
            <a:ext cx="2295300" cy="22953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4"/>
          <p:cNvCxnSpPr/>
          <p:nvPr/>
        </p:nvCxnSpPr>
        <p:spPr>
          <a:xfrm rot="10800000" flipH="1">
            <a:off x="6625841" y="-1147623"/>
            <a:ext cx="2295300" cy="22953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4"/>
          <p:cNvCxnSpPr/>
          <p:nvPr/>
        </p:nvCxnSpPr>
        <p:spPr>
          <a:xfrm rot="10800000" flipH="1">
            <a:off x="3229134" y="3862942"/>
            <a:ext cx="2295300" cy="22953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4"/>
          <p:cNvCxnSpPr/>
          <p:nvPr/>
        </p:nvCxnSpPr>
        <p:spPr>
          <a:xfrm rot="10800000" flipH="1">
            <a:off x="6662172" y="-1787685"/>
            <a:ext cx="2295300" cy="22953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" name="Google Shape;35;p5"/>
          <p:cNvCxnSpPr/>
          <p:nvPr/>
        </p:nvCxnSpPr>
        <p:spPr>
          <a:xfrm rot="10800000" flipH="1">
            <a:off x="354125" y="4448692"/>
            <a:ext cx="694800" cy="6948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5"/>
          <p:cNvCxnSpPr/>
          <p:nvPr/>
        </p:nvCxnSpPr>
        <p:spPr>
          <a:xfrm rot="10800000" flipH="1">
            <a:off x="3" y="3007885"/>
            <a:ext cx="694800" cy="6948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5"/>
          <p:cNvCxnSpPr/>
          <p:nvPr/>
        </p:nvCxnSpPr>
        <p:spPr>
          <a:xfrm rot="10800000" flipH="1">
            <a:off x="8449200" y="1440817"/>
            <a:ext cx="694800" cy="6948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38;p5"/>
          <p:cNvCxnSpPr/>
          <p:nvPr/>
        </p:nvCxnSpPr>
        <p:spPr>
          <a:xfrm rot="10800000" flipH="1">
            <a:off x="8095078" y="10"/>
            <a:ext cx="694800" cy="6948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6"/>
          <p:cNvSpPr/>
          <p:nvPr/>
        </p:nvSpPr>
        <p:spPr>
          <a:xfrm rot="2700000">
            <a:off x="4133441" y="2132618"/>
            <a:ext cx="2561618" cy="365945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731A"/>
              </a:gs>
              <a:gs pos="100000">
                <a:srgbClr val="FFBD9E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rot="2700000">
            <a:off x="6792736" y="-585032"/>
            <a:ext cx="2561618" cy="365945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 rot="2700000">
            <a:off x="7284581" y="2627442"/>
            <a:ext cx="2561618" cy="365945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731A"/>
              </a:gs>
              <a:gs pos="100000">
                <a:srgbClr val="FFBD9E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7"/>
          <p:cNvSpPr/>
          <p:nvPr/>
        </p:nvSpPr>
        <p:spPr>
          <a:xfrm rot="2700000">
            <a:off x="6972900" y="2979961"/>
            <a:ext cx="1272951" cy="1818502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" name="Google Shape;49;p7"/>
          <p:cNvCxnSpPr/>
          <p:nvPr/>
        </p:nvCxnSpPr>
        <p:spPr>
          <a:xfrm rot="10800000" flipH="1">
            <a:off x="7056500" y="4448692"/>
            <a:ext cx="694800" cy="6948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7"/>
          <p:cNvCxnSpPr/>
          <p:nvPr/>
        </p:nvCxnSpPr>
        <p:spPr>
          <a:xfrm rot="10800000" flipH="1">
            <a:off x="6702378" y="3007885"/>
            <a:ext cx="694800" cy="6948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9"/>
          <p:cNvSpPr/>
          <p:nvPr/>
        </p:nvSpPr>
        <p:spPr>
          <a:xfrm rot="2700000">
            <a:off x="-2300731" y="-163906"/>
            <a:ext cx="3111659" cy="4445227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 rot="2700000">
            <a:off x="8576414" y="132937"/>
            <a:ext cx="3111659" cy="4445227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" name="Google Shape;62;p9"/>
          <p:cNvCxnSpPr/>
          <p:nvPr/>
        </p:nvCxnSpPr>
        <p:spPr>
          <a:xfrm rot="10800000" flipH="1">
            <a:off x="1641261" y="-365771"/>
            <a:ext cx="2295300" cy="22953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9"/>
          <p:cNvCxnSpPr/>
          <p:nvPr/>
        </p:nvCxnSpPr>
        <p:spPr>
          <a:xfrm rot="10800000" flipH="1">
            <a:off x="-1147676" y="3046075"/>
            <a:ext cx="2295300" cy="22953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9"/>
          <p:cNvCxnSpPr/>
          <p:nvPr/>
        </p:nvCxnSpPr>
        <p:spPr>
          <a:xfrm rot="10800000" flipH="1">
            <a:off x="8443999" y="-1147623"/>
            <a:ext cx="2295300" cy="22953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9"/>
          <p:cNvCxnSpPr/>
          <p:nvPr/>
        </p:nvCxnSpPr>
        <p:spPr>
          <a:xfrm rot="10800000" flipH="1">
            <a:off x="6477058" y="4462602"/>
            <a:ext cx="2295300" cy="22953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9"/>
          <p:cNvCxnSpPr/>
          <p:nvPr/>
        </p:nvCxnSpPr>
        <p:spPr>
          <a:xfrm rot="10800000" flipH="1">
            <a:off x="1930950" y="-1463835"/>
            <a:ext cx="2295300" cy="22953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0"/>
          <p:cNvSpPr/>
          <p:nvPr/>
        </p:nvSpPr>
        <p:spPr>
          <a:xfrm rot="2700000">
            <a:off x="-365509" y="1327612"/>
            <a:ext cx="2561618" cy="365945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/>
          <p:nvPr/>
        </p:nvSpPr>
        <p:spPr>
          <a:xfrm rot="2700000">
            <a:off x="2896896" y="1327612"/>
            <a:ext cx="2561618" cy="365945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/>
          <p:nvPr/>
        </p:nvSpPr>
        <p:spPr>
          <a:xfrm rot="2700000">
            <a:off x="6156494" y="1327612"/>
            <a:ext cx="2561618" cy="365945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10"/>
          <p:cNvCxnSpPr/>
          <p:nvPr/>
        </p:nvCxnSpPr>
        <p:spPr>
          <a:xfrm rot="10800000" flipH="1">
            <a:off x="2965974" y="1422191"/>
            <a:ext cx="886800" cy="8868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10"/>
          <p:cNvCxnSpPr/>
          <p:nvPr/>
        </p:nvCxnSpPr>
        <p:spPr>
          <a:xfrm rot="10800000" flipH="1">
            <a:off x="6211374" y="1422191"/>
            <a:ext cx="886800" cy="88680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Black"/>
              <a:buChar char="●"/>
              <a:defRPr sz="18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/>
        </p:nvSpPr>
        <p:spPr>
          <a:xfrm>
            <a:off x="370417" y="1282636"/>
            <a:ext cx="4766700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7E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Лучшая </a:t>
            </a:r>
            <a:r>
              <a:rPr lang="ru-RU" sz="2400" b="1" dirty="0">
                <a:solidFill>
                  <a:srgbClr val="FF7E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практика оказания социальных услуг молодым и студенческим </a:t>
            </a:r>
            <a:r>
              <a:rPr lang="ru-RU" sz="2400" b="1" dirty="0" smtClean="0">
                <a:solidFill>
                  <a:srgbClr val="FF7E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семьям </a:t>
            </a:r>
            <a:r>
              <a:rPr lang="en-US" sz="2400" b="1" dirty="0" smtClean="0">
                <a:solidFill>
                  <a:srgbClr val="FF7E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#</a:t>
            </a:r>
            <a:r>
              <a:rPr lang="ru-RU" sz="2400" b="1" dirty="0" err="1" smtClean="0">
                <a:solidFill>
                  <a:srgbClr val="FF7E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НеМаленькаяРадость</a:t>
            </a:r>
            <a:endParaRPr lang="ru-RU" sz="2400" b="1" dirty="0">
              <a:solidFill>
                <a:srgbClr val="FF7E4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/>
            <a:endParaRPr sz="100" dirty="0"/>
          </a:p>
        </p:txBody>
      </p:sp>
      <p:sp>
        <p:nvSpPr>
          <p:cNvPr id="156" name="Google Shape;156;p23"/>
          <p:cNvSpPr txBox="1"/>
          <p:nvPr/>
        </p:nvSpPr>
        <p:spPr>
          <a:xfrm>
            <a:off x="514350" y="3328605"/>
            <a:ext cx="357505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Ковалева Ирина Юрьевна,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директор</a:t>
            </a:r>
            <a:endParaRPr sz="700" dirty="0"/>
          </a:p>
        </p:txBody>
      </p:sp>
      <p:sp>
        <p:nvSpPr>
          <p:cNvPr id="10" name="Google Shape;156;p23"/>
          <p:cNvSpPr txBox="1"/>
          <p:nvPr/>
        </p:nvSpPr>
        <p:spPr>
          <a:xfrm>
            <a:off x="269371" y="245203"/>
            <a:ext cx="582818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Кемеровская область – </a:t>
            </a:r>
            <a:r>
              <a:rPr lang="ru-RU" sz="20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</a:t>
            </a:r>
            <a:r>
              <a:rPr lang="ru-RU" sz="2000" b="0" i="0" u="none" strike="noStrike" cap="none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узбасс, город Юрга</a:t>
            </a:r>
            <a:endParaRPr sz="700" dirty="0"/>
          </a:p>
        </p:txBody>
      </p:sp>
      <p:pic>
        <p:nvPicPr>
          <p:cNvPr id="1026" name="Picture 2" descr="C:\Users\Laptop\Downloads\WhatsApp Image 2024-03-18 at 16.42.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67" y="753533"/>
            <a:ext cx="3126325" cy="4166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56;p23"/>
          <p:cNvSpPr txBox="1"/>
          <p:nvPr/>
        </p:nvSpPr>
        <p:spPr>
          <a:xfrm>
            <a:off x="514350" y="3966301"/>
            <a:ext cx="35750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МКУ «Центр социальной помощи семье и детям г. Юрги»</a:t>
            </a:r>
            <a:endParaRPr lang="ru-RU" sz="1600" b="0" i="0" u="none" strike="noStrike" cap="none" dirty="0" smtClea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291964" y="438389"/>
            <a:ext cx="7842745" cy="6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Направления работы проекта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291964" y="1511022"/>
            <a:ext cx="29170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Индивидуальные занятия </a:t>
            </a:r>
            <a:r>
              <a:rPr lang="ru-RU" sz="1800" dirty="0" err="1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гидрокинезиотерапей</a:t>
            </a:r>
            <a:endParaRPr lang="ru-RU" sz="1800" dirty="0">
              <a:solidFill>
                <a:srgbClr val="FF7E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endParaRPr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Google Shape;175;p24"/>
          <p:cNvCxnSpPr/>
          <p:nvPr/>
        </p:nvCxnSpPr>
        <p:spPr>
          <a:xfrm flipV="1">
            <a:off x="291964" y="1100878"/>
            <a:ext cx="8175413" cy="2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Picture 2" descr="Z:\_НеМаленькая Радость\ФОТО\WhatsApp Image 2023-10-25 at 15.25.44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r="2258" b="22235"/>
          <a:stretch/>
        </p:blipFill>
        <p:spPr bwMode="auto">
          <a:xfrm>
            <a:off x="2693106" y="2093657"/>
            <a:ext cx="3040460" cy="2920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:\_НеМаленькая Радость\ФОТО\папайя Быкова Галя\WhatsApp Image 2023-11-14 at 10.43.14(1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b="26577"/>
          <a:stretch/>
        </p:blipFill>
        <p:spPr bwMode="auto">
          <a:xfrm>
            <a:off x="5862135" y="1198602"/>
            <a:ext cx="3093425" cy="2763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291964" y="438389"/>
            <a:ext cx="7842745" cy="6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Направления работы проекта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291964" y="1414224"/>
            <a:ext cx="4342381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6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Повышение профессиональных компетенций специалистов, участвующих в оказании социально-психологической поддержки несовершеннолетним </a:t>
            </a:r>
            <a:r>
              <a:rPr lang="ru-RU" sz="16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матерям</a:t>
            </a:r>
            <a:endParaRPr lang="ru-RU" sz="1600" dirty="0">
              <a:solidFill>
                <a:srgbClr val="FF7E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endParaRPr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Google Shape;175;p24"/>
          <p:cNvCxnSpPr/>
          <p:nvPr/>
        </p:nvCxnSpPr>
        <p:spPr>
          <a:xfrm flipV="1">
            <a:off x="291964" y="1100878"/>
            <a:ext cx="8175413" cy="2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Picture 2" descr="Z:\_НеМаленькая Радость\ФОТО\WhatsApp Image 2023-12-11 at 17.17.4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12680" r="20648" b="17415"/>
          <a:stretch/>
        </p:blipFill>
        <p:spPr bwMode="auto">
          <a:xfrm>
            <a:off x="4379670" y="1630680"/>
            <a:ext cx="4252707" cy="3291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/>
          <p:nvPr/>
        </p:nvSpPr>
        <p:spPr>
          <a:xfrm>
            <a:off x="181067" y="1136096"/>
            <a:ext cx="2085093" cy="297870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7"/>
          <p:cNvSpPr/>
          <p:nvPr/>
        </p:nvSpPr>
        <p:spPr>
          <a:xfrm>
            <a:off x="181067" y="2164796"/>
            <a:ext cx="2085093" cy="297870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22145D"/>
              </a:gs>
              <a:gs pos="100000">
                <a:srgbClr val="59078B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7"/>
          <p:cNvSpPr txBox="1"/>
          <p:nvPr/>
        </p:nvSpPr>
        <p:spPr>
          <a:xfrm>
            <a:off x="385413" y="2747888"/>
            <a:ext cx="167640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развитие социальной инфраструктуры и технологий, способствующих повышению доступности поддержки;</a:t>
            </a:r>
          </a:p>
        </p:txBody>
      </p:sp>
      <p:sp>
        <p:nvSpPr>
          <p:cNvPr id="405" name="Google Shape;405;p37"/>
          <p:cNvSpPr/>
          <p:nvPr/>
        </p:nvSpPr>
        <p:spPr>
          <a:xfrm>
            <a:off x="2413325" y="757397"/>
            <a:ext cx="2085093" cy="297870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7"/>
          <p:cNvSpPr/>
          <p:nvPr/>
        </p:nvSpPr>
        <p:spPr>
          <a:xfrm>
            <a:off x="2455967" y="1786098"/>
            <a:ext cx="2085093" cy="297870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22145D"/>
              </a:gs>
              <a:gs pos="100000">
                <a:srgbClr val="59078B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7"/>
          <p:cNvSpPr txBox="1"/>
          <p:nvPr/>
        </p:nvSpPr>
        <p:spPr>
          <a:xfrm>
            <a:off x="2543874" y="2518052"/>
            <a:ext cx="182399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создание условий для предотвращения воспроизводства неблагополучия, бедности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" name="Google Shape;410;p37"/>
          <p:cNvSpPr/>
          <p:nvPr/>
        </p:nvSpPr>
        <p:spPr>
          <a:xfrm>
            <a:off x="4645583" y="378699"/>
            <a:ext cx="2085093" cy="297870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7"/>
          <p:cNvSpPr/>
          <p:nvPr/>
        </p:nvSpPr>
        <p:spPr>
          <a:xfrm>
            <a:off x="4645583" y="1407399"/>
            <a:ext cx="2085093" cy="297870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22145D"/>
              </a:gs>
              <a:gs pos="100000">
                <a:srgbClr val="59078B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7"/>
          <p:cNvSpPr txBox="1"/>
          <p:nvPr/>
        </p:nvSpPr>
        <p:spPr>
          <a:xfrm>
            <a:off x="4645583" y="1897488"/>
            <a:ext cx="208509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снижение случаев отказов от новорожденных детей </a:t>
            </a:r>
            <a:r>
              <a:rPr lang="ru-RU" sz="1600" dirty="0" err="1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несовершеннолет</a:t>
            </a:r>
            <a:r>
              <a:rPr lang="ru-RU" sz="16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. </a:t>
            </a:r>
            <a:r>
              <a:rPr lang="ru-RU" sz="16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роженицами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5" name="Google Shape;415;p37"/>
          <p:cNvSpPr/>
          <p:nvPr/>
        </p:nvSpPr>
        <p:spPr>
          <a:xfrm>
            <a:off x="6877840" y="0"/>
            <a:ext cx="2085093" cy="297870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7"/>
          <p:cNvSpPr/>
          <p:nvPr/>
        </p:nvSpPr>
        <p:spPr>
          <a:xfrm>
            <a:off x="6877840" y="1028700"/>
            <a:ext cx="2085093" cy="2978704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22145D"/>
              </a:gs>
              <a:gs pos="100000">
                <a:srgbClr val="59078B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 Black" panose="020B0604020202020204" charset="-52"/>
            </a:endParaRPr>
          </a:p>
        </p:txBody>
      </p:sp>
      <p:sp>
        <p:nvSpPr>
          <p:cNvPr id="418" name="Google Shape;418;p37"/>
          <p:cNvSpPr txBox="1"/>
          <p:nvPr/>
        </p:nvSpPr>
        <p:spPr>
          <a:xfrm>
            <a:off x="7157331" y="1787815"/>
            <a:ext cx="17026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повышение родительской ответственности</a:t>
            </a:r>
            <a:endParaRPr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Google Shape;230;p28"/>
          <p:cNvSpPr txBox="1"/>
          <p:nvPr/>
        </p:nvSpPr>
        <p:spPr>
          <a:xfrm>
            <a:off x="129596" y="99649"/>
            <a:ext cx="7842745" cy="6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Социальный эффект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Google Shape;175;p24"/>
          <p:cNvCxnSpPr/>
          <p:nvPr/>
        </p:nvCxnSpPr>
        <p:spPr>
          <a:xfrm flipV="1">
            <a:off x="135635" y="762138"/>
            <a:ext cx="4816477" cy="2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1"/>
          <p:cNvSpPr txBox="1"/>
          <p:nvPr/>
        </p:nvSpPr>
        <p:spPr>
          <a:xfrm>
            <a:off x="254599" y="306717"/>
            <a:ext cx="86063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Лучший результат внедрения технологии оказания социальных услуг молодым и студенческим семьям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#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НеМаленькаяРадость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 – слова благодарности!</a:t>
            </a:r>
            <a:endParaRPr sz="5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91790"/>
            <a:ext cx="89698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проекте #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НеМаленькаяРадость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 узнала в июне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года. Мне позвонили и предложили помощь. Тогда я не придала никакого значения этому звонку, подумала, что подарят подарок при рождении сына и на этом все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встретили меня очень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радуно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Сложилось впечатление, что я знакома с ними уже давно. Мне подробно рассказали о проекте, узнали, в чем нуждается наша семья, предложили взять коляску, молокосос, подгузники, игрушки и т.д. Для нас специалисты проводили мини-курсы по пеленанию малыша, рассказывали, как правильно проводить время с малышом и как себя вести с ним в какой- либо ситуации. Психологи давали нам разные рекомендации, спасибо им за это большое! Также вместе с мужем нас приглашали на различные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мероприятиям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с мужем очень сильно сблизились, спасибо вам большое! Нашему куратору Екатерине Сергеевне выражаем большую благодарность! Я никогда не встречала такого замечательного, заботливого, душевного человека. Вы-лучшая! И проект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НеМаленькаяРадость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самый космический, который я знаю!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Елизавета Сергеевна</a:t>
            </a:r>
          </a:p>
        </p:txBody>
      </p:sp>
      <p:cxnSp>
        <p:nvCxnSpPr>
          <p:cNvPr id="11" name="Google Shape;175;p24"/>
          <p:cNvCxnSpPr/>
          <p:nvPr/>
        </p:nvCxnSpPr>
        <p:spPr>
          <a:xfrm flipV="1">
            <a:off x="397207" y="1230047"/>
            <a:ext cx="8175413" cy="2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9"/>
          <p:cNvGrpSpPr/>
          <p:nvPr/>
        </p:nvGrpSpPr>
        <p:grpSpPr>
          <a:xfrm rot="-5400000">
            <a:off x="1947052" y="-2045416"/>
            <a:ext cx="5143398" cy="9234230"/>
            <a:chOff x="0" y="-47625"/>
            <a:chExt cx="2709333" cy="4864217"/>
          </a:xfrm>
        </p:grpSpPr>
        <p:sp>
          <p:nvSpPr>
            <p:cNvPr id="466" name="Google Shape;466;p39"/>
            <p:cNvSpPr/>
            <p:nvPr/>
          </p:nvSpPr>
          <p:spPr>
            <a:xfrm>
              <a:off x="0" y="0"/>
              <a:ext cx="2709333" cy="4816592"/>
            </a:xfrm>
            <a:custGeom>
              <a:avLst/>
              <a:gdLst/>
              <a:ahLst/>
              <a:cxnLst/>
              <a:rect l="l" t="t" r="r" b="b"/>
              <a:pathLst>
                <a:path w="2709333" h="4816592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4816592"/>
                  </a:lnTo>
                  <a:lnTo>
                    <a:pt x="0" y="4816592"/>
                  </a:lnTo>
                  <a:close/>
                </a:path>
              </a:pathLst>
            </a:custGeom>
            <a:gradFill>
              <a:gsLst>
                <a:gs pos="0">
                  <a:srgbClr val="22145D">
                    <a:alpha val="76862"/>
                  </a:srgbClr>
                </a:gs>
                <a:gs pos="100000">
                  <a:srgbClr val="59078B">
                    <a:alpha val="76862"/>
                  </a:srgbClr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67" name="Google Shape;467;p3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474" name="Google Shape;474;p39"/>
          <p:cNvSpPr txBox="1"/>
          <p:nvPr/>
        </p:nvSpPr>
        <p:spPr>
          <a:xfrm>
            <a:off x="571499" y="204120"/>
            <a:ext cx="4963391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Контактная информация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5" name="Google Shape;475;p39"/>
          <p:cNvSpPr txBox="1"/>
          <p:nvPr/>
        </p:nvSpPr>
        <p:spPr>
          <a:xfrm>
            <a:off x="743086" y="1629976"/>
            <a:ext cx="47356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/>
            <a:r>
              <a:rPr lang="ru-RU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652050 Кемеровская область, г</a:t>
            </a:r>
            <a:r>
              <a:rPr lang="ru-RU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. Юрга</a:t>
            </a:r>
            <a:r>
              <a:rPr lang="ru-RU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, ул</a:t>
            </a:r>
            <a:r>
              <a:rPr lang="ru-RU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. Павлова</a:t>
            </a:r>
            <a:r>
              <a:rPr lang="ru-RU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, 3</a:t>
            </a:r>
          </a:p>
        </p:txBody>
      </p:sp>
      <p:sp>
        <p:nvSpPr>
          <p:cNvPr id="476" name="Google Shape;476;p39"/>
          <p:cNvSpPr txBox="1"/>
          <p:nvPr/>
        </p:nvSpPr>
        <p:spPr>
          <a:xfrm>
            <a:off x="726486" y="1980596"/>
            <a:ext cx="304541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ru-RU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 Директор: +7 (38451) 4-03-70</a:t>
            </a:r>
          </a:p>
          <a:p>
            <a:pPr lvl="1">
              <a:lnSpc>
                <a:spcPct val="140000"/>
              </a:lnSpc>
            </a:pPr>
            <a:r>
              <a:rPr lang="ru-RU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 Приемная: </a:t>
            </a:r>
            <a:r>
              <a:rPr lang="ru-RU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+7 (38451) 4-22-02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7" name="Google Shape;477;p39"/>
          <p:cNvSpPr txBox="1"/>
          <p:nvPr/>
        </p:nvSpPr>
        <p:spPr>
          <a:xfrm>
            <a:off x="766438" y="2713316"/>
            <a:ext cx="2446477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srcnyurga@mail.ru</a:t>
            </a:r>
            <a:endParaRPr sz="105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97" y="3249507"/>
            <a:ext cx="932828" cy="93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Laptop\Desktop\b24d37e5-8da3-4d72-b65a-d511c65248c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33983" r="14425" b="17358"/>
          <a:stretch/>
        </p:blipFill>
        <p:spPr bwMode="auto">
          <a:xfrm>
            <a:off x="4518751" y="3236026"/>
            <a:ext cx="928784" cy="94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282339" y="168817"/>
            <a:ext cx="8261509" cy="6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Актуальность проекта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282339" y="1907032"/>
            <a:ext cx="872931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Направленность:</a:t>
            </a:r>
          </a:p>
          <a:p>
            <a:pPr lvl="0"/>
            <a:r>
              <a:rPr lang="ru-RU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развитие эффективных </a:t>
            </a:r>
            <a:r>
              <a:rPr lang="ru-RU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практик социально-психологической поддержки </a:t>
            </a:r>
            <a:r>
              <a:rPr lang="ru-RU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молодых, студенческих семей   и несовершеннолетних матерей</a:t>
            </a:r>
            <a:endParaRPr lang="ru-RU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282339" y="1013368"/>
            <a:ext cx="6805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Социальный проект </a:t>
            </a:r>
            <a:r>
              <a:rPr lang="en-US" sz="2000" b="0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#</a:t>
            </a:r>
            <a:r>
              <a:rPr lang="ru-RU" sz="2000" b="0" i="0" u="none" strike="noStrike" cap="none" dirty="0" err="1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НеМаленькая</a:t>
            </a:r>
            <a:r>
              <a:rPr lang="ru-RU" sz="2000" b="0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Радость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Google Shape;175;p24"/>
          <p:cNvCxnSpPr/>
          <p:nvPr/>
        </p:nvCxnSpPr>
        <p:spPr>
          <a:xfrm flipV="1">
            <a:off x="160867" y="831307"/>
            <a:ext cx="5901266" cy="1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Прямоугольник 8"/>
          <p:cNvSpPr/>
          <p:nvPr/>
        </p:nvSpPr>
        <p:spPr>
          <a:xfrm>
            <a:off x="154654" y="2751012"/>
            <a:ext cx="775725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Цель социального проекта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повышение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качества жизни молодых, студенческих семей и несовершеннолетних матерей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0186" y="3445158"/>
            <a:ext cx="3276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Обратились за помощью: 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194 семьи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867" y="1471282"/>
            <a:ext cx="3155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Реализуется с 2018 года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615" y="4421809"/>
            <a:ext cx="5966518" cy="518160"/>
          </a:xfrm>
          <a:prstGeom prst="rect">
            <a:avLst/>
          </a:prstGeom>
          <a:solidFill>
            <a:srgbClr val="482686"/>
          </a:solidFill>
          <a:ln>
            <a:solidFill>
              <a:srgbClr val="482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В 2022 году увеличился запрос на оказание социальной помощи несовершеннолетним беременным и родившим </a:t>
            </a:r>
            <a:endParaRPr lang="ru-RU" dirty="0"/>
          </a:p>
        </p:txBody>
      </p:sp>
      <p:pic>
        <p:nvPicPr>
          <p:cNvPr id="1029" name="Picture 5" descr="C:\Users\Laptop\Downloads\icons8-лампочка-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0" y="4434841"/>
            <a:ext cx="431134" cy="43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/>
        </p:nvSpPr>
        <p:spPr>
          <a:xfrm>
            <a:off x="285886" y="168818"/>
            <a:ext cx="7259155" cy="6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Целевая аудитория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514350" y="3732124"/>
            <a:ext cx="1924050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Молодые семьи</a:t>
            </a:r>
            <a:endParaRPr sz="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3676098" y="3732124"/>
            <a:ext cx="199318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Студенческие семьи</a:t>
            </a:r>
            <a:endParaRPr sz="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6345862" y="3732124"/>
            <a:ext cx="249174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Несовершеннолетние беременные и родившие</a:t>
            </a:r>
            <a:endParaRPr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Google Shape;175;p24"/>
          <p:cNvCxnSpPr/>
          <p:nvPr/>
        </p:nvCxnSpPr>
        <p:spPr>
          <a:xfrm flipV="1">
            <a:off x="160867" y="831307"/>
            <a:ext cx="5901266" cy="1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1" name="Picture 3" descr="C:\Users\Laptop\Desktop\poluchenie-lgoty-pri-postuplenii-v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1290" y="1356060"/>
            <a:ext cx="2162797" cy="21085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ptop\Desktop\1663169591_56-mykaleidoscope-ru-p-semya-na-dache-vkontakte-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" y="1403257"/>
            <a:ext cx="2064459" cy="20613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aptop\Desktop\618e3c75b954e500501fa285_pexels-anna-shvets-3845291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71" y="1403257"/>
            <a:ext cx="2172721" cy="20613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/>
          <p:nvPr/>
        </p:nvSpPr>
        <p:spPr>
          <a:xfrm>
            <a:off x="395398" y="230158"/>
            <a:ext cx="8115300" cy="6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Этапы реализации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Google Shape;327;p33"/>
          <p:cNvSpPr txBox="1"/>
          <p:nvPr/>
        </p:nvSpPr>
        <p:spPr>
          <a:xfrm>
            <a:off x="620552" y="1044417"/>
            <a:ext cx="1432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1 этап</a:t>
            </a:r>
            <a:endParaRPr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" name="Google Shape;328;p33"/>
          <p:cNvSpPr txBox="1"/>
          <p:nvPr/>
        </p:nvSpPr>
        <p:spPr>
          <a:xfrm>
            <a:off x="217509" y="2668235"/>
            <a:ext cx="214466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социально-психологической поддержки молодых, студенческих семей и несовершеннолетних матерей, нуждающихся в помощи и поддержке государства.</a:t>
            </a: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9" name="Google Shape;329;p33"/>
          <p:cNvSpPr txBox="1"/>
          <p:nvPr/>
        </p:nvSpPr>
        <p:spPr>
          <a:xfrm>
            <a:off x="2708277" y="1044416"/>
            <a:ext cx="1432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2 этап</a:t>
            </a:r>
            <a:endParaRPr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1" name="Google Shape;331;p33"/>
          <p:cNvSpPr txBox="1"/>
          <p:nvPr/>
        </p:nvSpPr>
        <p:spPr>
          <a:xfrm>
            <a:off x="6944722" y="1067276"/>
            <a:ext cx="1407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4 этап</a:t>
            </a:r>
            <a:endParaRPr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Google Shape;333;p33"/>
          <p:cNvSpPr txBox="1"/>
          <p:nvPr/>
        </p:nvSpPr>
        <p:spPr>
          <a:xfrm>
            <a:off x="4714407" y="1067277"/>
            <a:ext cx="1415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3 этап</a:t>
            </a:r>
            <a:endParaRPr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5" name="Google Shape;335;p33"/>
          <p:cNvCxnSpPr/>
          <p:nvPr/>
        </p:nvCxnSpPr>
        <p:spPr>
          <a:xfrm>
            <a:off x="-295718" y="2106633"/>
            <a:ext cx="9733617" cy="0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33"/>
          <p:cNvSpPr/>
          <p:nvPr/>
        </p:nvSpPr>
        <p:spPr>
          <a:xfrm rot="2700000">
            <a:off x="791716" y="1740281"/>
            <a:ext cx="477271" cy="681816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/>
          <p:nvPr/>
        </p:nvSpPr>
        <p:spPr>
          <a:xfrm rot="2700000">
            <a:off x="3086832" y="1699980"/>
            <a:ext cx="477271" cy="681816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3"/>
          <p:cNvSpPr/>
          <p:nvPr/>
        </p:nvSpPr>
        <p:spPr>
          <a:xfrm rot="2700000">
            <a:off x="5183621" y="1765726"/>
            <a:ext cx="477271" cy="681815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3"/>
          <p:cNvSpPr/>
          <p:nvPr/>
        </p:nvSpPr>
        <p:spPr>
          <a:xfrm rot="2700000">
            <a:off x="7495540" y="1784833"/>
            <a:ext cx="477271" cy="681815"/>
          </a:xfrm>
          <a:custGeom>
            <a:avLst/>
            <a:gdLst/>
            <a:ahLst/>
            <a:cxnLst/>
            <a:rect l="l" t="t" r="r" b="b"/>
            <a:pathLst>
              <a:path w="4445000" h="6350000" extrusionOk="0">
                <a:moveTo>
                  <a:pt x="2222500" y="6350000"/>
                </a:moveTo>
                <a:lnTo>
                  <a:pt x="2222500" y="6350000"/>
                </a:lnTo>
                <a:cubicBezTo>
                  <a:pt x="995680" y="6350000"/>
                  <a:pt x="0" y="5354320"/>
                  <a:pt x="0" y="4127500"/>
                </a:cubicBezTo>
                <a:lnTo>
                  <a:pt x="0" y="2222500"/>
                </a:lnTo>
                <a:cubicBezTo>
                  <a:pt x="0" y="995680"/>
                  <a:pt x="995680" y="0"/>
                  <a:pt x="2222500" y="0"/>
                </a:cubicBezTo>
                <a:lnTo>
                  <a:pt x="2222500" y="0"/>
                </a:lnTo>
                <a:cubicBezTo>
                  <a:pt x="3449320" y="0"/>
                  <a:pt x="4445000" y="995680"/>
                  <a:pt x="4445000" y="2222500"/>
                </a:cubicBezTo>
                <a:lnTo>
                  <a:pt x="4445000" y="4127500"/>
                </a:lnTo>
                <a:cubicBezTo>
                  <a:pt x="4445000" y="5354320"/>
                  <a:pt x="3449320" y="6350000"/>
                  <a:pt x="2222500" y="6350000"/>
                </a:cubicBezTo>
                <a:close/>
              </a:path>
            </a:pathLst>
          </a:custGeom>
          <a:gradFill>
            <a:gsLst>
              <a:gs pos="0">
                <a:srgbClr val="FFD7AD"/>
              </a:gs>
              <a:gs pos="100000">
                <a:srgbClr val="ED7842"/>
              </a:gs>
            </a:gsLst>
            <a:lin ang="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175;p24"/>
          <p:cNvCxnSpPr/>
          <p:nvPr/>
        </p:nvCxnSpPr>
        <p:spPr>
          <a:xfrm flipV="1">
            <a:off x="259927" y="870894"/>
            <a:ext cx="5901266" cy="1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2388029" y="2668235"/>
            <a:ext cx="24284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социально-психологической поддержки молодых, студенческих семей и несовершеннолетним матерям и координацию деятельности организаций по данному направлению.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2904" y="2668235"/>
            <a:ext cx="222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результатов развития социально-психологической поддержки   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молодых, студенческих семей и 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несовершеннолетних матерей в Юргинском городском округе.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44722" y="2668235"/>
            <a:ext cx="1962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сопровождение деятельности специалистов, оказывающих социально-психологическую поддержку  </a:t>
            </a:r>
          </a:p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целевым группам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/>
        </p:nvSpPr>
        <p:spPr>
          <a:xfrm>
            <a:off x="99569" y="477920"/>
            <a:ext cx="8329135" cy="60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Межведомственное взаимодействие</a:t>
            </a:r>
            <a:endParaRPr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4340997" y="1602012"/>
            <a:ext cx="40877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УСЗН Администрации г. Юрги</a:t>
            </a:r>
            <a:endParaRPr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4344721" y="1981840"/>
            <a:ext cx="30941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МКУ «</a:t>
            </a:r>
            <a:r>
              <a:rPr lang="ru-RU" sz="1800" dirty="0" err="1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ЦСПСиД</a:t>
            </a:r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г. Юрги»</a:t>
            </a:r>
          </a:p>
        </p:txBody>
      </p:sp>
      <p:sp>
        <p:nvSpPr>
          <p:cNvPr id="292" name="Google Shape;292;p31"/>
          <p:cNvSpPr txBox="1"/>
          <p:nvPr/>
        </p:nvSpPr>
        <p:spPr>
          <a:xfrm>
            <a:off x="4344721" y="1230666"/>
            <a:ext cx="41522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Администрация города Юрги</a:t>
            </a:r>
            <a:endParaRPr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4349601" y="2358549"/>
            <a:ext cx="456148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ГБУЗ </a:t>
            </a:r>
            <a:r>
              <a:rPr lang="ru-RU" sz="1800" dirty="0" err="1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Юргинской</a:t>
            </a:r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ГБ подразделения </a:t>
            </a:r>
            <a:endParaRPr lang="ru-RU" sz="1800" dirty="0" smtClean="0">
              <a:solidFill>
                <a:srgbClr val="FF7E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 lvl="0"/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«</a:t>
            </a:r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Женская консультация»</a:t>
            </a:r>
          </a:p>
        </p:txBody>
      </p:sp>
      <p:cxnSp>
        <p:nvCxnSpPr>
          <p:cNvPr id="15" name="Google Shape;175;p24"/>
          <p:cNvCxnSpPr/>
          <p:nvPr/>
        </p:nvCxnSpPr>
        <p:spPr>
          <a:xfrm flipV="1">
            <a:off x="160867" y="1083598"/>
            <a:ext cx="8175413" cy="2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74" name="Picture 2" descr="Z:\_НеМаленькая Радость\статьи\2. засед раб группы\___ ____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26197" r="2317" b="7040"/>
          <a:stretch/>
        </p:blipFill>
        <p:spPr bwMode="auto">
          <a:xfrm>
            <a:off x="224884" y="1587412"/>
            <a:ext cx="3332532" cy="2977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93;p31"/>
          <p:cNvSpPr txBox="1"/>
          <p:nvPr/>
        </p:nvSpPr>
        <p:spPr>
          <a:xfrm>
            <a:off x="4340996" y="2912547"/>
            <a:ext cx="47253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Служба экстренной психологической </a:t>
            </a:r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помощи  </a:t>
            </a:r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по </a:t>
            </a:r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телефону</a:t>
            </a:r>
          </a:p>
          <a:p>
            <a:pPr lvl="0"/>
            <a:endParaRPr lang="ru-RU" sz="1800" dirty="0">
              <a:solidFill>
                <a:srgbClr val="FF7E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</p:txBody>
      </p:sp>
      <p:sp>
        <p:nvSpPr>
          <p:cNvPr id="21" name="Google Shape;291;p31"/>
          <p:cNvSpPr txBox="1"/>
          <p:nvPr/>
        </p:nvSpPr>
        <p:spPr>
          <a:xfrm>
            <a:off x="4340995" y="3585776"/>
            <a:ext cx="457009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ОПДН </a:t>
            </a:r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Межмуниципального отдела МВД России «</a:t>
            </a:r>
            <a:r>
              <a:rPr lang="ru-RU" sz="1800" dirty="0" err="1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Юргинский</a:t>
            </a:r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»</a:t>
            </a:r>
            <a:endParaRPr lang="ru-RU" sz="1800" dirty="0">
              <a:solidFill>
                <a:srgbClr val="FF7E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</p:txBody>
      </p:sp>
      <p:sp>
        <p:nvSpPr>
          <p:cNvPr id="22" name="Google Shape;292;p31"/>
          <p:cNvSpPr txBox="1"/>
          <p:nvPr/>
        </p:nvSpPr>
        <p:spPr>
          <a:xfrm>
            <a:off x="4281047" y="4183451"/>
            <a:ext cx="4152297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Отдел </a:t>
            </a:r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социального служения и благотворительности Мариинской Епархии РПЦ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45790" y="1299915"/>
            <a:ext cx="114454" cy="138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48477" y="1671261"/>
            <a:ext cx="114454" cy="138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45789" y="2427510"/>
            <a:ext cx="114454" cy="138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048477" y="3006849"/>
            <a:ext cx="114454" cy="138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048477" y="3674294"/>
            <a:ext cx="114454" cy="138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045789" y="4208040"/>
            <a:ext cx="114454" cy="138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052854" y="2051089"/>
            <a:ext cx="114454" cy="138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291965" y="263129"/>
            <a:ext cx="7842745" cy="6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Направления работы проекта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291963" y="1137642"/>
            <a:ext cx="3176103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Выявление молодых, студенческих семей и несовершеннолетних </a:t>
            </a:r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беременных и родивших </a:t>
            </a:r>
          </a:p>
          <a:p>
            <a:pPr lvl="0"/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(взаимодействие межведомственных учреждений</a:t>
            </a:r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), нуждающихся в помощи и поддержке государства</a:t>
            </a:r>
            <a:endParaRPr lang="ru-RU" sz="1800" dirty="0">
              <a:solidFill>
                <a:srgbClr val="FF7E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endParaRPr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5" descr="Z:\_НеМаленькая Радость\ФОТО\беременные\dae582bf-5940-4d09-bbfc-d507ae2769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b="281"/>
          <a:stretch/>
        </p:blipFill>
        <p:spPr bwMode="auto">
          <a:xfrm>
            <a:off x="4213337" y="1343382"/>
            <a:ext cx="3940828" cy="3403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Google Shape;175;p24"/>
          <p:cNvCxnSpPr/>
          <p:nvPr/>
        </p:nvCxnSpPr>
        <p:spPr>
          <a:xfrm flipV="1">
            <a:off x="291963" y="925616"/>
            <a:ext cx="8175413" cy="2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291963" y="247889"/>
            <a:ext cx="7842745" cy="6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 smtClean="0">
                <a:solidFill>
                  <a:srgbClr val="FF7E4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Направления работы проекта</a:t>
            </a:r>
            <a:endParaRPr sz="700" dirty="0"/>
          </a:p>
        </p:txBody>
      </p:sp>
      <p:sp>
        <p:nvSpPr>
          <p:cNvPr id="233" name="Google Shape;233;p28"/>
          <p:cNvSpPr txBox="1"/>
          <p:nvPr/>
        </p:nvSpPr>
        <p:spPr>
          <a:xfrm>
            <a:off x="291963" y="1189592"/>
            <a:ext cx="401150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Оказание социальных услуг и мероприятий по социальному сопровождению </a:t>
            </a:r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в </a:t>
            </a:r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период беременности </a:t>
            </a:r>
            <a:endParaRPr lang="ru-RU" sz="1800" dirty="0" smtClean="0">
              <a:solidFill>
                <a:srgbClr val="FF7E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 lvl="0"/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и </a:t>
            </a:r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после </a:t>
            </a:r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родов </a:t>
            </a:r>
            <a:endParaRPr lang="ru-RU" sz="1800" dirty="0">
              <a:solidFill>
                <a:srgbClr val="FF7E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</p:txBody>
      </p:sp>
      <p:cxnSp>
        <p:nvCxnSpPr>
          <p:cNvPr id="17" name="Google Shape;175;p24"/>
          <p:cNvCxnSpPr/>
          <p:nvPr/>
        </p:nvCxnSpPr>
        <p:spPr>
          <a:xfrm flipV="1">
            <a:off x="215764" y="994198"/>
            <a:ext cx="8175413" cy="2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Picture 4" descr="Z:\_НеМаленькая Радость\ФОТО\WhatsApp Image 2023-12-06 at 09.42.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54" y="2149712"/>
            <a:ext cx="2967511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_НеМаленькая Радость\ФОТО\МЕРОПРИЯТИЯ ФОТО\беремен ютк  мастер клас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39" y="1189592"/>
            <a:ext cx="3091341" cy="2799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291964" y="438389"/>
            <a:ext cx="7842745" cy="6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Направления работы проекта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5809027" y="1203126"/>
            <a:ext cx="2917062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Сопровождение  -  организация наставничества в вопросах развития и воспитания детей раннего </a:t>
            </a:r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возраста</a:t>
            </a:r>
            <a:endParaRPr lang="ru-RU" sz="1800" dirty="0">
              <a:solidFill>
                <a:srgbClr val="FF7E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endParaRPr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Google Shape;175;p24"/>
          <p:cNvCxnSpPr/>
          <p:nvPr/>
        </p:nvCxnSpPr>
        <p:spPr>
          <a:xfrm flipV="1">
            <a:off x="291964" y="1100878"/>
            <a:ext cx="8175413" cy="2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Picture 6" descr="Z:\_НеМаленькая Радость\ФОТО\Для размещения\a041d308-40e4-4798-9ed9-9fde8eb6aec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1" r="12644" b="1204"/>
          <a:stretch/>
        </p:blipFill>
        <p:spPr bwMode="auto">
          <a:xfrm>
            <a:off x="3946682" y="2736232"/>
            <a:ext cx="2598533" cy="2296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_НеМаленькая Радость\ФОТО\Оборудование\WhatsApp Image 2023-12-06 at 09.49.11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4" y="1190982"/>
            <a:ext cx="3448731" cy="2586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145D"/>
            </a:gs>
            <a:gs pos="100000">
              <a:srgbClr val="59078B"/>
            </a:gs>
          </a:gsLst>
          <a:lin ang="0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291964" y="438389"/>
            <a:ext cx="7842745" cy="66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lack"/>
              </a:rPr>
              <a:t>Направления работы проекта</a:t>
            </a: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5512279" y="2302111"/>
            <a:ext cx="3175863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Организация работы социального пункта проката оборудования и предоставления предметов первой необходимости для новорождённого </a:t>
            </a:r>
            <a:r>
              <a:rPr lang="ru-RU" sz="1800" dirty="0" smtClean="0">
                <a:solidFill>
                  <a:srgbClr val="FF7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ребенка</a:t>
            </a:r>
            <a:endParaRPr lang="ru-RU" sz="1800" dirty="0">
              <a:solidFill>
                <a:srgbClr val="FF7E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</p:txBody>
      </p:sp>
      <p:cxnSp>
        <p:nvCxnSpPr>
          <p:cNvPr id="17" name="Google Shape;175;p24"/>
          <p:cNvCxnSpPr/>
          <p:nvPr/>
        </p:nvCxnSpPr>
        <p:spPr>
          <a:xfrm flipV="1">
            <a:off x="291964" y="1100878"/>
            <a:ext cx="8175413" cy="2"/>
          </a:xfrm>
          <a:prstGeom prst="straightConnector1">
            <a:avLst/>
          </a:prstGeom>
          <a:noFill/>
          <a:ln w="38100" cap="flat" cmpd="sng">
            <a:solidFill>
              <a:srgbClr val="F49E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0" name="Picture 2" descr="Z:\_НеМаленькая Радость\ФОТО\Оборудование\WhatsApp Image 2023-12-06 at 09.41.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" y="1442419"/>
            <a:ext cx="4508500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FF731A"/>
      </a:dk1>
      <a:lt1>
        <a:srgbClr val="2B1364"/>
      </a:lt1>
      <a:dk2>
        <a:srgbClr val="FFFFFF"/>
      </a:dk2>
      <a:lt2>
        <a:srgbClr val="F49E77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591</Words>
  <Application>Microsoft Office PowerPoint</Application>
  <PresentationFormat>Экран (16:9)</PresentationFormat>
  <Paragraphs>72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Montserrat</vt:lpstr>
      <vt:lpstr>Calibri</vt:lpstr>
      <vt:lpstr>Tahoma</vt:lpstr>
      <vt:lpstr>Montserrat Black</vt:lpstr>
      <vt:lpstr>Open Sans</vt:lpstr>
      <vt:lpstr>Simple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Харина</dc:creator>
  <cp:lastModifiedBy>Laptop</cp:lastModifiedBy>
  <cp:revision>31</cp:revision>
  <dcterms:modified xsi:type="dcterms:W3CDTF">2024-03-20T04:19:13Z</dcterms:modified>
</cp:coreProperties>
</file>