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5"/>
  </p:notesMasterIdLst>
  <p:sldIdLst>
    <p:sldId id="277" r:id="rId3"/>
    <p:sldId id="364" r:id="rId4"/>
    <p:sldId id="287" r:id="rId5"/>
    <p:sldId id="372" r:id="rId6"/>
    <p:sldId id="347" r:id="rId7"/>
    <p:sldId id="373" r:id="rId8"/>
    <p:sldId id="333" r:id="rId9"/>
    <p:sldId id="375" r:id="rId10"/>
    <p:sldId id="374" r:id="rId11"/>
    <p:sldId id="376" r:id="rId12"/>
    <p:sldId id="286" r:id="rId13"/>
    <p:sldId id="377" r:id="rId14"/>
    <p:sldId id="378" r:id="rId15"/>
    <p:sldId id="285" r:id="rId16"/>
    <p:sldId id="349" r:id="rId17"/>
    <p:sldId id="350" r:id="rId18"/>
    <p:sldId id="351" r:id="rId19"/>
    <p:sldId id="355" r:id="rId20"/>
    <p:sldId id="358" r:id="rId21"/>
    <p:sldId id="360" r:id="rId22"/>
    <p:sldId id="337" r:id="rId23"/>
    <p:sldId id="353" r:id="rId2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3" autoAdjust="0"/>
    <p:restoredTop sz="80858" autoAdjust="0"/>
  </p:normalViewPr>
  <p:slideViewPr>
    <p:cSldViewPr snapToGrid="0">
      <p:cViewPr varScale="1">
        <p:scale>
          <a:sx n="93" d="100"/>
          <a:sy n="93" d="100"/>
        </p:scale>
        <p:origin x="900" y="-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696-4BD3-BA37-30BDA7329E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1696-4BD3-BA37-30BDA7329EF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96-4BD3-BA37-30BDA7329E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96-4BD3-BA37-30BDA7329EF7}"/>
              </c:ext>
            </c:extLst>
          </c:dPt>
          <c:dLbls>
            <c:dLbl>
              <c:idx val="0"/>
              <c:layout>
                <c:manualLayout>
                  <c:x val="-0.17587577919947506"/>
                  <c:y val="-3.56319648013144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696-4BD3-BA37-30BDA7329EF7}"/>
                </c:ext>
              </c:extLst>
            </c:dLbl>
            <c:dLbl>
              <c:idx val="1"/>
              <c:layout>
                <c:manualLayout>
                  <c:x val="0.10325303477690288"/>
                  <c:y val="-0.2025000112572553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696-4BD3-BA37-30BDA7329EF7}"/>
                </c:ext>
              </c:extLst>
            </c:dLbl>
            <c:dLbl>
              <c:idx val="2"/>
              <c:layout>
                <c:manualLayout>
                  <c:x val="0.14036281988188976"/>
                  <c:y val="5.53283257726271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696-4BD3-BA37-30BDA7329EF7}"/>
                </c:ext>
              </c:extLst>
            </c:dLbl>
            <c:dLbl>
              <c:idx val="3"/>
              <c:layout>
                <c:manualLayout>
                  <c:x val="8.9362040682414698E-2"/>
                  <c:y val="0.1925007333893361"/>
                </c:manualLayout>
              </c:layout>
              <c:tx>
                <c:rich>
                  <a:bodyPr/>
                  <a:lstStyle/>
                  <a:p>
                    <a:fld id="{511C9BAC-D0EE-4734-8E62-3A81D1E65AD9}" type="CATEGORYNAME">
                      <a:rPr lang="ru-RU" sz="1400" smtClean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ED5BAF6B-C1FB-429D-B6C5-DB5B5628798D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696-4BD3-BA37-30BDA7329E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Образ жизни</c:v>
                </c:pt>
                <c:pt idx="1">
                  <c:v>Медицина</c:v>
                </c:pt>
                <c:pt idx="2">
                  <c:v>Экология</c:v>
                </c:pt>
                <c:pt idx="3">
                  <c:v>Наследственность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96-4BD3-BA37-30BDA7329EF7}"/>
            </c:ext>
          </c:extLst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0.15156</cdr:x>
      <cdr:y>0.2785</cdr:y>
    </cdr:from>
    <cdr:to>
      <cdr:x>0.42343</cdr:x>
      <cdr:y>0.64464</cdr:y>
    </cdr:to>
    <cdr:pic>
      <cdr:nvPicPr>
        <cdr:cNvPr id="3" name="Рисунок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847880" y="1669935"/>
          <a:ext cx="3314639" cy="219542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2"/>
          </a:solidFill>
        </a:ln>
      </cdr:spPr>
    </cdr:pic>
  </cdr:relSizeAnchor>
  <cdr:relSizeAnchor xmlns:cdr="http://schemas.openxmlformats.org/drawingml/2006/chartDrawing">
    <cdr:from>
      <cdr:x>0.47031</cdr:x>
      <cdr:y>0.06979</cdr:y>
    </cdr:from>
    <cdr:to>
      <cdr:x>0.74531</cdr:x>
      <cdr:y>0.23659</cdr:y>
    </cdr:to>
    <cdr:sp macro="" textlink="">
      <cdr:nvSpPr>
        <cdr:cNvPr id="4" name="Прямоугольная выноска 3"/>
        <cdr:cNvSpPr/>
      </cdr:nvSpPr>
      <cdr:spPr>
        <a:xfrm xmlns:a="http://schemas.openxmlformats.org/drawingml/2006/main" flipH="1">
          <a:off x="5734020" y="418470"/>
          <a:ext cx="3352800" cy="1000155"/>
        </a:xfrm>
        <a:prstGeom xmlns:a="http://schemas.openxmlformats.org/drawingml/2006/main" prst="wedgeRectCallout">
          <a:avLst>
            <a:gd name="adj1" fmla="val 54173"/>
            <a:gd name="adj2" fmla="val 166861"/>
          </a:avLst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 w="3810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Новообразования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0.43073</cdr:x>
      <cdr:y>0.76938</cdr:y>
    </cdr:from>
    <cdr:to>
      <cdr:x>0.70573</cdr:x>
      <cdr:y>0.93618</cdr:y>
    </cdr:to>
    <cdr:sp macro="" textlink="">
      <cdr:nvSpPr>
        <cdr:cNvPr id="5" name="Прямоугольная выноска 4"/>
        <cdr:cNvSpPr/>
      </cdr:nvSpPr>
      <cdr:spPr>
        <a:xfrm xmlns:a="http://schemas.openxmlformats.org/drawingml/2006/main" flipH="1">
          <a:off x="5251460" y="4613305"/>
          <a:ext cx="3352800" cy="1000155"/>
        </a:xfrm>
        <a:prstGeom xmlns:a="http://schemas.openxmlformats.org/drawingml/2006/main" prst="wedgeRectCallout">
          <a:avLst>
            <a:gd name="adj1" fmla="val 67241"/>
            <a:gd name="adj2" fmla="val -113137"/>
          </a:avLst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 w="3810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Болезни органов дыхания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70A8D-EDD9-44D2-970E-9E78FAE1BADE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FD877-AB22-424B-A07F-17D9D6424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940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7413"/>
          </a:xfrm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A4596DEA-D075-4EFA-8A0E-12CF3B77D68C}" type="slidenum">
              <a:rPr lang="ru-RU" altLang="ru-RU">
                <a:latin typeface="Arial" panose="020B0604020202020204" pitchFamily="34" charset="0"/>
              </a:rPr>
              <a:pPr eaLnBrk="1" hangingPunct="1"/>
              <a:t>5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5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FD877-AB22-424B-A07F-17D9D64243D3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158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FD877-AB22-424B-A07F-17D9D64243D3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198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A010-0045-4AB8-A5AD-9C85E57726B5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D4AF-B0D2-4F21-89AB-D81788EED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89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A010-0045-4AB8-A5AD-9C85E57726B5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D4AF-B0D2-4F21-89AB-D81788EED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16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A010-0045-4AB8-A5AD-9C85E57726B5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D4AF-B0D2-4F21-89AB-D81788EED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30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E088-3A92-42D3-BBA6-E979EEB15B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49D3DA6-6FD7-4421-94CD-D28AC7CB6F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41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E088-3A92-42D3-BBA6-E979EEB15B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3DA6-6FD7-4421-94CD-D28AC7CB6F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13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E088-3A92-42D3-BBA6-E979EEB15B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9D3DA6-6FD7-4421-94CD-D28AC7CB6F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54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E088-3A92-42D3-BBA6-E979EEB15B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9D3DA6-6FD7-4421-94CD-D28AC7CB6F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47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E088-3A92-42D3-BBA6-E979EEB15B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9D3DA6-6FD7-4421-94CD-D28AC7CB6F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20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E088-3A92-42D3-BBA6-E979EEB15B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3DA6-6FD7-4421-94CD-D28AC7CB6F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197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E088-3A92-42D3-BBA6-E979EEB15B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3DA6-6FD7-4421-94CD-D28AC7CB6F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59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E088-3A92-42D3-BBA6-E979EEB15B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3DA6-6FD7-4421-94CD-D28AC7CB6F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076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A010-0045-4AB8-A5AD-9C85E57726B5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D4AF-B0D2-4F21-89AB-D81788EED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166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E088-3A92-42D3-BBA6-E979EEB15B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9D3DA6-6FD7-4421-94CD-D28AC7CB6F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61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E088-3A92-42D3-BBA6-E979EEB15B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9D3DA6-6FD7-4421-94CD-D28AC7CB6F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5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E088-3A92-42D3-BBA6-E979EEB15B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9D3DA6-6FD7-4421-94CD-D28AC7CB6F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9978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E088-3A92-42D3-BBA6-E979EEB15B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9D3DA6-6FD7-4421-94CD-D28AC7CB6F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6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E088-3A92-42D3-BBA6-E979EEB15B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9D3DA6-6FD7-4421-94CD-D28AC7CB6F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5345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E088-3A92-42D3-BBA6-E979EEB15B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9D3DA6-6FD7-4421-94CD-D28AC7CB6F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56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E088-3A92-42D3-BBA6-E979EEB15B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3DA6-6FD7-4421-94CD-D28AC7CB6F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04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E088-3A92-42D3-BBA6-E979EEB15B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3DA6-6FD7-4421-94CD-D28AC7CB6F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97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A010-0045-4AB8-A5AD-9C85E57726B5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D4AF-B0D2-4F21-89AB-D81788EED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18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A010-0045-4AB8-A5AD-9C85E57726B5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D4AF-B0D2-4F21-89AB-D81788EED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67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A010-0045-4AB8-A5AD-9C85E57726B5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D4AF-B0D2-4F21-89AB-D81788EED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970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A010-0045-4AB8-A5AD-9C85E57726B5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D4AF-B0D2-4F21-89AB-D81788EED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86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A010-0045-4AB8-A5AD-9C85E57726B5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D4AF-B0D2-4F21-89AB-D81788EED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65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A010-0045-4AB8-A5AD-9C85E57726B5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D4AF-B0D2-4F21-89AB-D81788EED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18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A010-0045-4AB8-A5AD-9C85E57726B5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D4AF-B0D2-4F21-89AB-D81788EED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37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DA010-0045-4AB8-A5AD-9C85E57726B5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7D4AF-B0D2-4F21-89AB-D81788EED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36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DA010-0045-4AB8-A5AD-9C85E57726B5}" type="datetimeFigureOut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F7D4AF-B0D2-4F21-89AB-D81788EED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59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3731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технологиях женщин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" y="6482992"/>
            <a:ext cx="12191999" cy="37500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/>
              <a:t>Литовченко Лариса Борисовна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8" descr="https://klike.net/uploads/posts/2023-02/1677041000_7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546"/>
            <a:ext cx="12191999" cy="582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9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241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ИЗБЫТОЧНАЯ МАССА ТЕЛА </a:t>
            </a:r>
            <a:endParaRPr lang="ru-RU" sz="2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238173" y="1561375"/>
                <a:ext cx="3449802" cy="533544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ИМТ=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ВЕС        (кг)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РОСТ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ru-RU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   </m:t>
                            </m:r>
                          </m:sup>
                        </m:sSup>
                        <m:r>
                          <a:rPr lang="ru-RU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(м)</m:t>
                        </m:r>
                      </m:den>
                    </m:f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173" y="1561375"/>
                <a:ext cx="3449802" cy="533544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6965083" y="1669772"/>
            <a:ext cx="4090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АБДОМИНАЛЬНОЕ ОЖИРЕНИЕ 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ТАЛИИ: 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  БОЛЕЕ 102 СМ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БОЛЕЕ 88 СМ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351077"/>
              </p:ext>
            </p:extLst>
          </p:nvPr>
        </p:nvGraphicFramePr>
        <p:xfrm>
          <a:off x="6113125" y="3071972"/>
          <a:ext cx="5671334" cy="35343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96021">
                  <a:extLst>
                    <a:ext uri="{9D8B030D-6E8A-4147-A177-3AD203B41FA5}">
                      <a16:colId xmlns:a16="http://schemas.microsoft.com/office/drawing/2014/main" val="665547648"/>
                    </a:ext>
                  </a:extLst>
                </a:gridCol>
                <a:gridCol w="2384868">
                  <a:extLst>
                    <a:ext uri="{9D8B030D-6E8A-4147-A177-3AD203B41FA5}">
                      <a16:colId xmlns:a16="http://schemas.microsoft.com/office/drawing/2014/main" val="3475662505"/>
                    </a:ext>
                  </a:extLst>
                </a:gridCol>
                <a:gridCol w="1890445">
                  <a:extLst>
                    <a:ext uri="{9D8B030D-6E8A-4147-A177-3AD203B41FA5}">
                      <a16:colId xmlns:a16="http://schemas.microsoft.com/office/drawing/2014/main" val="2560715091"/>
                    </a:ext>
                  </a:extLst>
                </a:gridCol>
              </a:tblGrid>
              <a:tr h="394958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ИМТ</a:t>
                      </a:r>
                      <a:endParaRPr lang="ru-RU" sz="105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КЛАССИФИКАЦИЯ</a:t>
                      </a:r>
                      <a:endParaRPr lang="ru-RU" sz="105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РИСК ЗАБОЛЕВАНИЙ</a:t>
                      </a:r>
                      <a:endParaRPr lang="ru-RU" sz="105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778951"/>
                  </a:ext>
                </a:extLst>
              </a:tr>
              <a:tr h="528424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МЕНЕЕ</a:t>
                      </a:r>
                      <a:r>
                        <a:rPr lang="ru-RU" sz="105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18,5</a:t>
                      </a:r>
                      <a:endParaRPr lang="ru-RU" sz="105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ДЕФИЦИТ МАССЫ ТЕЛА</a:t>
                      </a:r>
                      <a:endParaRPr lang="ru-RU" sz="105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ПОВЫШЕННЫЙ </a:t>
                      </a:r>
                      <a:endParaRPr lang="ru-RU" sz="105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060164"/>
                  </a:ext>
                </a:extLst>
              </a:tr>
              <a:tr h="394958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18,5-24,99</a:t>
                      </a:r>
                      <a:endParaRPr lang="ru-RU" sz="105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НОРМА</a:t>
                      </a:r>
                      <a:endParaRPr lang="ru-RU" sz="105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МИНИМАЛЬНЫЙ</a:t>
                      </a:r>
                      <a:endParaRPr lang="ru-RU" sz="105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009144"/>
                  </a:ext>
                </a:extLst>
              </a:tr>
              <a:tr h="528424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25-29,9</a:t>
                      </a:r>
                      <a:endParaRPr lang="ru-RU" sz="105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ИЗБЫТОЧНАЯ МАССА ТЕЛА</a:t>
                      </a:r>
                      <a:endParaRPr lang="ru-RU" sz="105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ПОВЫШЕННЫЙ</a:t>
                      </a:r>
                      <a:endParaRPr lang="ru-RU" sz="105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821908"/>
                  </a:ext>
                </a:extLst>
              </a:tr>
              <a:tr h="394958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30-34,9</a:t>
                      </a:r>
                      <a:endParaRPr lang="ru-RU" sz="105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ОЖИРЕНИЕ 1 СТЕПЕНИ</a:t>
                      </a:r>
                      <a:endParaRPr lang="ru-RU" sz="105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ВЫСОКИЙ</a:t>
                      </a:r>
                      <a:endParaRPr lang="ru-RU" sz="105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373343"/>
                  </a:ext>
                </a:extLst>
              </a:tr>
              <a:tr h="646295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35-39,9</a:t>
                      </a:r>
                      <a:endParaRPr lang="ru-RU" sz="105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ОЖИРЕНИЕ 2 СТЕПЕНИ</a:t>
                      </a:r>
                    </a:p>
                    <a:p>
                      <a:endParaRPr lang="ru-RU" sz="105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ОЧЕНЬ ВЫСОКИЙ</a:t>
                      </a:r>
                      <a:endParaRPr lang="ru-RU" sz="105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95892"/>
                  </a:ext>
                </a:extLst>
              </a:tr>
              <a:tr h="646295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БОЛЕЕ 40</a:t>
                      </a:r>
                      <a:endParaRPr lang="ru-RU" sz="105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ОЖИРЕНИЕ 3 СТЕПЕНИ</a:t>
                      </a:r>
                    </a:p>
                    <a:p>
                      <a:endParaRPr lang="ru-RU" sz="105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ЧРЕЗМЕРНО ВЫСОКИЙ</a:t>
                      </a:r>
                      <a:endParaRPr lang="ru-RU" sz="105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468778"/>
                  </a:ext>
                </a:extLst>
              </a:tr>
            </a:tbl>
          </a:graphicData>
        </a:graphic>
      </p:graphicFrame>
      <p:pic>
        <p:nvPicPr>
          <p:cNvPr id="2050" name="Picture 2" descr="https://avatars.mds.yandex.net/i?id=cd3e0e00595a8faafa875ea534c914af_l-522806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0864"/>
            <a:ext cx="5825448" cy="457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10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32792" y="47667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1241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НИЗКАЯ ФИЗИЧЕСКАЯ АКТИВНОСТЬ</a:t>
            </a:r>
            <a:endParaRPr lang="ru-RU" sz="2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avatars.mds.yandex.net/i?id=ef123767f1626e19e03567af84a62715_l-522077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41868"/>
            <a:ext cx="5866544" cy="561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65885" y="2161573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ФИЗИЧЕСКАЯ АКТИВНОСТЬ ЯВЛЯЕТСЯ НЕЗАВИСИМЫМ ФАКТОРОМ РИСКА РАЗВИТИЯ БОЛЬШИНСТВА ХРОНИЧЕСКИХ НЕИНФЕКЦИОННЫХ ЗАБОЛЕВАНИЙ:</a:t>
            </a:r>
          </a:p>
          <a:p>
            <a:pPr algn="just"/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АРТЕРИАЛЬНАЯ ГИПЕРТЕНЗИЯ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ИШЕМИЧЕСКАЯ БОЛЕЗНЬ СЕРДЦА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ОЖИРЕНИЕ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ОПОРНО-ДВИГАТЕЛЬНОГО АППАРАТА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63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32792" y="47667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1241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ПСИХОЭМОЦИОНАЛЬНОЕ НАПРЯЖЕНИЕ</a:t>
            </a:r>
            <a:endParaRPr lang="ru-RU" sz="2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news.store.rambler.ru/img/6a20d30c7b6320935247f88005cd38d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41869"/>
            <a:ext cx="7020983" cy="561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020983" y="1553890"/>
            <a:ext cx="506518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СТРЕСС</a:t>
            </a:r>
          </a:p>
          <a:p>
            <a:pPr algn="just"/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НЕРВНО-ПСИХИЧЕСКОЕ ПЕРЕНАПРЯЖЕНИЕ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СТОЙКОЕ, ЧРЕЗМЕРНО СИЛЬНОЕ ОТРИЦАТЕЛЬНОЕ ЭМОЦИОНАЛЬНОЕ СОСТОЯНИЕ 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ПСИХОФИЗИОЛОГИЧЕСКИХ  ПРОЦЕССОВ ОРГАНИЗМА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У ЧЕЛОВЕКА В РЕЗУЛЬТАТЕ СИЛЬНОЙ И НЕВЫНОСИМОЙ ФИЗИЧЕСКОЙ ИЛИ ПСИХОЛОГИЧЕСКОЙ НАГРУЗКИ </a:t>
            </a:r>
          </a:p>
          <a:p>
            <a:pPr marL="285750" indent="-285750" algn="just">
              <a:buFontTx/>
              <a:buChar char="-"/>
            </a:pP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51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32792" y="47667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1241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КУРЕНИЕ</a:t>
            </a:r>
            <a:endParaRPr lang="ru-RU" sz="2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010383" y="1438382"/>
            <a:ext cx="6041204" cy="52398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вследствие курения умирают 3,5 млн. человек (10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тыс.смертей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день)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 – яд, действующий на мозг, сердце, легкие и др. жизненно важные органы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Доказана радиоактивность табачного дыма, проникая в бронхи вызывает  злокачественные опухоли легких (помимо ХБ и БА)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Смертность курильщиков от ХБ   эмфиземы в 15-25 раз выше, чем у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некурильщиков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Табак нейтрализует действие вит. С (восстановить баланс – съедать ежедневно 20 апельсин)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ФР заболеваний ЖКТ – ЯБ, ХГ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Ухудшает течение СД, ослабление слуха, способствует развитию кариеса, подавляет иммунитет, нарушает свертываемость крови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6" name="Picture 4" descr="https://xn--80aagabdldaop1dnbf2a0a.xn--p1ai/wp-content/uploads/2021/11/smoke-g2db44874d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804" y="0"/>
            <a:ext cx="1705511" cy="155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originals/b4/f8/8a/b4f88a56732927e0365cb5641898dd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1869"/>
            <a:ext cx="5938463" cy="561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16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32792" y="47667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1241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ЗЛОУПОТРЕБЛЕНИЕ  АЛКОГОЛЕМ</a:t>
            </a:r>
            <a:endParaRPr lang="ru-RU" sz="2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s://kvd-moskva.ru/upload/stati/22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" b="99834" l="0" r="100000">
                        <a14:foregroundMark x1="48608" y1="3161" x2="49198" y2="94842"/>
                        <a14:foregroundMark x1="3713" y1="46506" x2="95612" y2="47171"/>
                        <a14:foregroundMark x1="37553" y1="12729" x2="43122" y2="24459"/>
                        <a14:foregroundMark x1="12996" y1="35275" x2="39747" y2="40765"/>
                        <a14:foregroundMark x1="19494" y1="58985" x2="41603" y2="56323"/>
                        <a14:foregroundMark x1="9367" y1="51830" x2="34684" y2="82696"/>
                        <a14:foregroundMark x1="41435" y1="84775" x2="41181" y2="76040"/>
                        <a14:foregroundMark x1="38397" y1="53328" x2="42700" y2="53328"/>
                        <a14:foregroundMark x1="55949" y1="65308" x2="55527" y2="69800"/>
                        <a14:foregroundMark x1="53333" y1="84193" x2="71139" y2="82446"/>
                        <a14:foregroundMark x1="81772" y1="61980" x2="78987" y2="48918"/>
                        <a14:foregroundMark x1="29283" y1="16223" x2="44641" y2="34775"/>
                        <a14:foregroundMark x1="72911" y1="50666" x2="80928" y2="65557"/>
                        <a14:foregroundMark x1="80844" y1="39268" x2="61435" y2="14892"/>
                        <a14:foregroundMark x1="51561" y1="62978" x2="58565" y2="67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432" y="99419"/>
            <a:ext cx="1527227" cy="145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01.fotocdn.net/s114/805fc0dc64635d5b/public_pin_l/25897488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1869"/>
            <a:ext cx="5757152" cy="561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866545" y="1372278"/>
            <a:ext cx="605147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Нарушается деятельность печени, которая несет в организме главную очистительную функцию.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Нарушается работа органов пищеварения, что приводит к тяжелым заболеваниям пищевода, желудка, поджелудочной железы.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Разрушается иммунная система организма.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неминуемо приводит к заболеваниям сердечно сосудистой системы, т.к. алкоголь разрушает эритроциты (клетки крови), которые перестают правильно выполнять свои функции.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алкоголя в период беременности ведет к тяжелейшим последствиям для ребенка, а так же пагубно влияет на все следующие поколения.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 сокращает жизнь человека на 10-15 лет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 нарушает работу нервной системы и приводит к потере памяти и внимания, проблемам умственного развития, мышления, психики и очень часто к полной деградации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408901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50370" y="1566484"/>
            <a:ext cx="3275012" cy="47770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действительности,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 для здорового образа жизни –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наших руках! Если улучшить качество жизни, соблюдать умеренность в еде, отказаться от вредных привычек, сделать физическую нагрузку неотъемлемой частью своей жизни и перестать волноваться по пустякам – можно вполне увеличить свои шансы на долгую и счастливую жизнь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1241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СЕКРЕТЫ</a:t>
            </a:r>
          </a:p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ОБРАЗА ЖИЗНИ</a:t>
            </a: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su.edu.ru/images/Image/1646029062_1-kartinkin-net-p-zdorove-kartinki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1869"/>
            <a:ext cx="8075488" cy="561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171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295" y="1664413"/>
            <a:ext cx="4843195" cy="7808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Минимальный уровень ФА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30 минут в день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12192000" cy="1241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 1: ФИЗИЧЕСКАЯ АКТИВНОСТЬ</a:t>
            </a: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skazka-arkhyz.ru/wp-content/uploads/0/0/3/003cfb3133b905da3683a052cb6c6bf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68540"/>
            <a:ext cx="5671334" cy="428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7954652" y="5961578"/>
            <a:ext cx="3634597" cy="696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7000-10000 шагов ежедневно</a:t>
            </a:r>
          </a:p>
          <a:p>
            <a:pPr marL="0" indent="0" algn="just">
              <a:buFont typeface="Wingdings 3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 3" charset="2"/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https://cardioplanet.ru/wp-content/uploads/2016/12/Effektivnye-diety-dlya-pohudeniya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716" y="1241869"/>
            <a:ext cx="5082283" cy="42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029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10122"/>
            <a:ext cx="12192000" cy="1241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 2: РАЦИОНАЛЬНОЕ ПИТАНИЕ</a:t>
            </a: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s://avatars.dzeninfra.ru/get-zen_doc/175604/pub_59f01d0fc5aa57259eae9d50_59f01e2c799d9d97fd6d9d02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084" y="3503488"/>
            <a:ext cx="4393915" cy="335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84962" y="1729082"/>
            <a:ext cx="9667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питание – питание, обеспечивающее нормальный рост, развитие человека, способствует укреплению здоровья, профилактике заболеваний  и продлению жизни</a:t>
            </a:r>
            <a:r>
              <a:rPr lang="ru-RU" b="1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05900" y="3222667"/>
            <a:ext cx="33801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- 500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 свежих овощей и фруктов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ежедневно, снижает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 ССЗ на 30%</a:t>
            </a: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7888" y="4647154"/>
            <a:ext cx="33801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5г соли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сутки. Избыток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соли – отечный синдром, повышение АД</a:t>
            </a: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8885" y="6041146"/>
            <a:ext cx="3214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30г сахара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s://sport-in-my-life.ru/uploads/posts/2019-03/1552651749_1d9c4b9b11c2274b81a6166a900600d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7091"/>
            <a:ext cx="4417888" cy="338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467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188" y="1542266"/>
            <a:ext cx="5156664" cy="43258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нас хотел бы жить долго и счастливо, а еще до глубокой старости сохранить здоровье тела и ясность разума.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Тренируйте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тело, но и ум.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активность - это постоянная нагрузка на мозг и необходимость держать его в тонусе.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Читайте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книг, ведь это отличный тренажер для памяти!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Изучайте иностранные языки!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Сохраняйте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бодрость духа, будьте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жизнерадостными!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1241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 </a:t>
            </a:r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ТРЕНИРУЙТЕ </a:t>
            </a:r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</a:t>
            </a: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Это изображение имеет пустой атрибут alt; его имя файла - 5d12d391d1abb5550c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733550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624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8286" y="1889530"/>
            <a:ext cx="4765608" cy="4316054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Полноценный сон очень важен для организма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грамотно распределять свои силы, чередуя периоды сна и бодрствования.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ночного сна вырабатывается гормон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мелатонин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Его недостаток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 к  преждевременному старению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многим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заболеваниям.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режим дня.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1241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 </a:t>
            </a:r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 </a:t>
            </a:r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</a:t>
            </a:r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ОТДЫХАЙТЕ</a:t>
            </a: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avatars.mds.yandex.net/i?id=41a5c34fd27664437cee84bbda1458e4_l-535469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366883"/>
            <a:ext cx="5673725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081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00900" y="2261325"/>
            <a:ext cx="48196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— это самое ценное, что есть у каждой представительницы прекрасной половины человечества. Сохранение психологического и физического здоровья является самым важным и жизненно необходимым приоритетом для любого современного человека. Для женщины здоровье — это возможность сохранить молодость на многие годы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www.shkolazhizni.ru/img/content/i169/169637_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8917"/>
            <a:ext cx="7058345" cy="614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016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2531" y="1786206"/>
            <a:ext cx="5453856" cy="485775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Хронический стресс подавляет иммунитет, в то время как отсутствие этого состояния – залог крепкого здоровья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долголетия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Затянувшиеся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продолжительные стрессы оказывают на нас пагубное влияние.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состояний, которые могут возникать из-за длительного воздействия стрессовых гормонов, довольно большой.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избегание именно долгих и выматывающих стрессовых ситуаций весьма полезно.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1241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 </a:t>
            </a:r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«НЕТ» ВОЛНЕНИЯМ И СТРЕССАМ</a:t>
            </a:r>
          </a:p>
        </p:txBody>
      </p:sp>
      <p:pic>
        <p:nvPicPr>
          <p:cNvPr id="6152" name="Picture 8" descr="https://images.saymedia-content.com/.image/t_share/MTc2NDUyMzQxMjUwNTMyNTY1/the-six-leading-causes-of-death-can-be-attributed-to-str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5121909"/>
            <a:ext cx="16573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www.b17.ru/foto/article/4112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72164"/>
            <a:ext cx="3985419" cy="528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667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75" y="1249806"/>
            <a:ext cx="5998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медицинский осмотр - раннее выявление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состояний, заболеваний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факторов риска их развития.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9337" y="2191099"/>
            <a:ext cx="8248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Диспансеризация - раннее выявление состояний, заболеваний 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дополнительными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обследованиями для выявления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неинфекционных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2192000" cy="1241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 </a:t>
            </a:r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 </a:t>
            </a:r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ОБСЛЕДОВАНИЕ</a:t>
            </a: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25260" y="3725105"/>
            <a:ext cx="26749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Болезней системы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кровообращения,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Злокачественных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новообразований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Сахарного диабета,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болезней        органов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xn--26-9kc7bl4a.xn--p1ai/wp-content/uploads/2023/01/attachment-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xn--26-9kc7bl4a.xn--p1ai/wp-content/uploads/2023/01/attachment-2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6" name="Picture 10" descr="https://medboli.ru/wp-content/uploads/9/e/b/9eb311534d9dfa1fa0f44074901845bc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48" y="3237767"/>
            <a:ext cx="5606265" cy="354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xn--g1acafl4b6bv.xn--p1ai/upload/icms/images/content/content_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6807"/>
            <a:ext cx="3339101" cy="440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1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9978" y="1848044"/>
            <a:ext cx="5822022" cy="5524500"/>
          </a:xfrm>
        </p:spPr>
        <p:txBody>
          <a:bodyPr>
            <a:no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жизни – важная часть нашей жизни.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вредных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привычек. 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физическая нагрузка будет неотъемлемой частью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повседневной жизни.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плавание,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велосипедная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прогулка, танцы или бег на свежем воздухе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Откажитесь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машины и ходите пешком или ездите на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велосипеде.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лифта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поднимитесь по лестнице.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здоровы </a:t>
            </a:r>
            <a:r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счастливы!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1241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СЕКРЕТ: </a:t>
            </a:r>
            <a:b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ВЕДИТЕ ЗДОРОВЫЙ ОБРАЗ ЖИЗНИ</a:t>
            </a: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torque-stock.ru/wp-content/uploads/2/f/3/2f3850fdce4e546b5773a7822544d0e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1869"/>
            <a:ext cx="6369978" cy="561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082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" b="10069"/>
          <a:stretch/>
        </p:blipFill>
        <p:spPr>
          <a:xfrm>
            <a:off x="0" y="17145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86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ФАКТОРЫ, ВЛИЯЮЩИЕ НА ЗДОРОВЬЕ</a:t>
            </a: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77913374"/>
              </p:ext>
            </p:extLst>
          </p:nvPr>
        </p:nvGraphicFramePr>
        <p:xfrm>
          <a:off x="0" y="870294"/>
          <a:ext cx="12192000" cy="5996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9638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" b="10069"/>
          <a:stretch/>
        </p:blipFill>
        <p:spPr>
          <a:xfrm>
            <a:off x="0" y="17145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86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ХРОНИЧЕСКИЕ НЕИНФЕКЦИОННЫЕ ЗАБОЛЕВАНИЯ</a:t>
            </a: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70841139"/>
              </p:ext>
            </p:extLst>
          </p:nvPr>
        </p:nvGraphicFramePr>
        <p:xfrm>
          <a:off x="2590800" y="861867"/>
          <a:ext cx="12192000" cy="5996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ая выноска 5"/>
          <p:cNvSpPr/>
          <p:nvPr/>
        </p:nvSpPr>
        <p:spPr>
          <a:xfrm>
            <a:off x="867805" y="1280324"/>
            <a:ext cx="2760190" cy="1251478"/>
          </a:xfrm>
          <a:prstGeom prst="wedgeRectCallout">
            <a:avLst>
              <a:gd name="adj1" fmla="val 74900"/>
              <a:gd name="adj2" fmla="val 155955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 сосудистые заболевания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867805" y="5237958"/>
            <a:ext cx="2760190" cy="1251478"/>
          </a:xfrm>
          <a:prstGeom prst="wedgeRectCallout">
            <a:avLst>
              <a:gd name="adj1" fmla="val 103196"/>
              <a:gd name="adj2" fmla="val -76942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Сахарный диабет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973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3145"/>
            <a:ext cx="12192000" cy="12323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 ХНИЗ</a:t>
            </a: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01383" y="1503935"/>
            <a:ext cx="9866642" cy="442752"/>
            <a:chOff x="601333" y="2107383"/>
            <a:chExt cx="9866642" cy="44275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571625" y="2107383"/>
              <a:ext cx="8896350" cy="442752"/>
            </a:xfrm>
            <a:prstGeom prst="roundRect">
              <a:avLst>
                <a:gd name="adj" fmla="val 29807"/>
              </a:avLst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47825" y="2120280"/>
              <a:ext cx="8790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Повышенное артериальное давление 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ятиугольник 12"/>
            <p:cNvSpPr/>
            <p:nvPr/>
          </p:nvSpPr>
          <p:spPr>
            <a:xfrm>
              <a:off x="601333" y="2107383"/>
              <a:ext cx="838200" cy="39512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001383" y="2131092"/>
            <a:ext cx="9866642" cy="442752"/>
            <a:chOff x="601333" y="2107383"/>
            <a:chExt cx="9866642" cy="44275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571625" y="2107383"/>
              <a:ext cx="8896350" cy="442752"/>
            </a:xfrm>
            <a:prstGeom prst="roundRect">
              <a:avLst>
                <a:gd name="adj" fmla="val 29807"/>
              </a:avLst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47825" y="2120280"/>
              <a:ext cx="382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Нерациональное питание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ятиугольник 18"/>
            <p:cNvSpPr/>
            <p:nvPr/>
          </p:nvSpPr>
          <p:spPr>
            <a:xfrm>
              <a:off x="601333" y="2107383"/>
              <a:ext cx="838200" cy="39512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001383" y="2710623"/>
            <a:ext cx="9866642" cy="442752"/>
            <a:chOff x="601333" y="2107383"/>
            <a:chExt cx="9866642" cy="442752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571625" y="2107383"/>
              <a:ext cx="8896350" cy="442752"/>
            </a:xfrm>
            <a:prstGeom prst="roundRect">
              <a:avLst>
                <a:gd name="adj" fmla="val 29807"/>
              </a:avLst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47825" y="2120280"/>
              <a:ext cx="3724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Гипергликемия, </a:t>
              </a:r>
              <a:r>
                <a:rPr lang="ru-RU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дислипидемия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ятиугольник 22"/>
            <p:cNvSpPr/>
            <p:nvPr/>
          </p:nvSpPr>
          <p:spPr>
            <a:xfrm>
              <a:off x="601333" y="2107383"/>
              <a:ext cx="838200" cy="39512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001383" y="3296362"/>
            <a:ext cx="9866642" cy="442752"/>
            <a:chOff x="601333" y="2107383"/>
            <a:chExt cx="9866642" cy="442752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571625" y="2107383"/>
              <a:ext cx="8896350" cy="442752"/>
            </a:xfrm>
            <a:prstGeom prst="roundRect">
              <a:avLst>
                <a:gd name="adj" fmla="val 29807"/>
              </a:avLst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47825" y="2120280"/>
              <a:ext cx="5438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Избыточная масса тела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Пятиугольник 26"/>
            <p:cNvSpPr/>
            <p:nvPr/>
          </p:nvSpPr>
          <p:spPr>
            <a:xfrm>
              <a:off x="601333" y="2107383"/>
              <a:ext cx="838200" cy="39512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001383" y="3883197"/>
            <a:ext cx="9866642" cy="442752"/>
            <a:chOff x="601333" y="2107383"/>
            <a:chExt cx="9866642" cy="442752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571625" y="2107383"/>
              <a:ext cx="8896350" cy="442752"/>
            </a:xfrm>
            <a:prstGeom prst="roundRect">
              <a:avLst>
                <a:gd name="adj" fmla="val 29807"/>
              </a:avLst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47825" y="2120280"/>
              <a:ext cx="8820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Недостаточная физическая активность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Пятиугольник 30"/>
            <p:cNvSpPr/>
            <p:nvPr/>
          </p:nvSpPr>
          <p:spPr>
            <a:xfrm>
              <a:off x="601333" y="2107383"/>
              <a:ext cx="838200" cy="39512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001383" y="4470032"/>
            <a:ext cx="9866642" cy="442752"/>
            <a:chOff x="601333" y="2107383"/>
            <a:chExt cx="9866642" cy="442752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571625" y="2107383"/>
              <a:ext cx="8896350" cy="442752"/>
            </a:xfrm>
            <a:prstGeom prst="roundRect">
              <a:avLst>
                <a:gd name="adj" fmla="val 29807"/>
              </a:avLst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47824" y="2120280"/>
              <a:ext cx="5438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Психоэмоциональное напряжение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Пятиугольник 34"/>
            <p:cNvSpPr/>
            <p:nvPr/>
          </p:nvSpPr>
          <p:spPr>
            <a:xfrm>
              <a:off x="601333" y="2107383"/>
              <a:ext cx="838200" cy="39512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001383" y="5056867"/>
            <a:ext cx="9866642" cy="442752"/>
            <a:chOff x="601333" y="2107383"/>
            <a:chExt cx="9866642" cy="442752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1571625" y="2107383"/>
              <a:ext cx="8896350" cy="442752"/>
            </a:xfrm>
            <a:prstGeom prst="roundRect">
              <a:avLst>
                <a:gd name="adj" fmla="val 29807"/>
              </a:avLst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47825" y="2120280"/>
              <a:ext cx="601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Курение табака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Пятиугольник 38"/>
            <p:cNvSpPr/>
            <p:nvPr/>
          </p:nvSpPr>
          <p:spPr>
            <a:xfrm>
              <a:off x="601333" y="2107383"/>
              <a:ext cx="838200" cy="39512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001383" y="5643702"/>
            <a:ext cx="9866642" cy="442752"/>
            <a:chOff x="601333" y="2107383"/>
            <a:chExt cx="9866642" cy="442752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571625" y="2107383"/>
              <a:ext cx="8896350" cy="442752"/>
            </a:xfrm>
            <a:prstGeom prst="roundRect">
              <a:avLst>
                <a:gd name="adj" fmla="val 29807"/>
              </a:avLst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47825" y="2120280"/>
              <a:ext cx="8820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Употребление алкоголя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Пятиугольник 42"/>
            <p:cNvSpPr/>
            <p:nvPr/>
          </p:nvSpPr>
          <p:spPr>
            <a:xfrm>
              <a:off x="601333" y="2107383"/>
              <a:ext cx="838200" cy="39512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983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241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ПОВЫШЕННОЕ АРТЕРИАЛЬНОЕ ДАВЛЕНИЕ</a:t>
            </a:r>
            <a:endParaRPr lang="ru-RU" sz="2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63258" y="1750609"/>
            <a:ext cx="11076316" cy="792776"/>
            <a:chOff x="601333" y="2107383"/>
            <a:chExt cx="11076316" cy="681291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571624" y="2107383"/>
              <a:ext cx="10106025" cy="671408"/>
            </a:xfrm>
            <a:prstGeom prst="roundRect">
              <a:avLst>
                <a:gd name="adj" fmla="val 29807"/>
              </a:avLst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1624" y="2142343"/>
              <a:ext cx="990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Артериальная гипертензия – это периодическое или стойкое увеличение артериального давления 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ятиугольник 8"/>
            <p:cNvSpPr/>
            <p:nvPr/>
          </p:nvSpPr>
          <p:spPr>
            <a:xfrm>
              <a:off x="601333" y="2241382"/>
              <a:ext cx="838200" cy="39512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63258" y="2812173"/>
            <a:ext cx="11076316" cy="671408"/>
            <a:chOff x="601333" y="2107383"/>
            <a:chExt cx="11076316" cy="67140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571624" y="2107383"/>
              <a:ext cx="10106025" cy="671408"/>
            </a:xfrm>
            <a:prstGeom prst="roundRect">
              <a:avLst>
                <a:gd name="adj" fmla="val 29807"/>
              </a:avLst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71624" y="2254279"/>
              <a:ext cx="990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Уровень артериального давления 140/90 мм </a:t>
              </a:r>
              <a:r>
                <a:rPr lang="ru-RU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рт.ст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и выше считается повышенным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ятиугольник 12"/>
            <p:cNvSpPr/>
            <p:nvPr/>
          </p:nvSpPr>
          <p:spPr>
            <a:xfrm>
              <a:off x="601333" y="2241382"/>
              <a:ext cx="838200" cy="39512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63258" y="3729070"/>
            <a:ext cx="11076316" cy="839054"/>
            <a:chOff x="601333" y="2107383"/>
            <a:chExt cx="11076316" cy="83905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571624" y="2107383"/>
              <a:ext cx="10106025" cy="839054"/>
            </a:xfrm>
            <a:prstGeom prst="roundRect">
              <a:avLst>
                <a:gd name="adj" fmla="val 29807"/>
              </a:avLst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71624" y="2197129"/>
              <a:ext cx="990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Артериальная гипертензия длительное время может протекать без симптомов 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ятиугольник 16"/>
            <p:cNvSpPr/>
            <p:nvPr/>
          </p:nvSpPr>
          <p:spPr>
            <a:xfrm>
              <a:off x="601333" y="2241382"/>
              <a:ext cx="838200" cy="39512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763258" y="4813615"/>
            <a:ext cx="11076316" cy="953820"/>
            <a:chOff x="601333" y="2193108"/>
            <a:chExt cx="11076316" cy="487653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571624" y="2193108"/>
              <a:ext cx="10106025" cy="487653"/>
            </a:xfrm>
            <a:prstGeom prst="roundRect">
              <a:avLst>
                <a:gd name="adj" fmla="val 29807"/>
              </a:avLst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71624" y="2241382"/>
              <a:ext cx="9906000" cy="330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Необходимо систематически контролировать свое АД даже при хорошем самочувствии - это способ своевременного выявления повышенного АД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ятиугольник 20"/>
            <p:cNvSpPr/>
            <p:nvPr/>
          </p:nvSpPr>
          <p:spPr>
            <a:xfrm>
              <a:off x="601333" y="2241382"/>
              <a:ext cx="838200" cy="39512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6023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241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НЕРАЦИОНАЛЬНОЕ ПИТАНИЕ </a:t>
            </a:r>
            <a:endParaRPr lang="ru-RU" sz="2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44160" y="314228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НЕРАЦИОНАЛЬНОЕ ПИТАНИЕ - ИЗБЫТОЧНОЕ ПОТРЕБЛЕНИЕ ПИЩИ, ЖИРОВ, УГЛЕВОДОВ, ПОТРЕБЛЕНИЕ ПОВАРЕННОЙ СОЛИ БОЛЕЕ 5 ГРАММОВ В СУТКИ, НЕДОСТАТОЧНОЕ ПОТРЕБЛЕНИЕ ФРУКТОВ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4" descr="https://weblinks.ru/wp-content/uploads/2021/11/25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10301"/>
            <a:ext cx="5126805" cy="534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6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241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ГИПЕРГЛИКЕМИЯ</a:t>
            </a:r>
            <a:endParaRPr lang="ru-RU" sz="2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hmclinic.ru/images/2020/09/10/13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7587"/>
            <a:ext cx="4793064" cy="39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7976" y="1615445"/>
            <a:ext cx="50069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ГИПЕРГЛИКЕМИЯ – УРОВЕНЬ ГЛЮКОЗЫ НАТОЩАК В ВЕНОЗНОЙ ПЛАЗМЕ 6,1 ММОЛЬ/Л И БОЛЕЕ, В ЦЕЛЬНОЙ КАПИЛЛЯРНОЙ КРОВ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5,6 ММОЛЬ/Л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96082" y="1333981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 – УРОВЕНЬ ГЛЮКОЗЫ НАТОЩАК МЕНЕЕ 6 ММОЛЬ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  <a:p>
            <a:pPr algn="just"/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ПРЕДДИАБЕТ– УРОВЕНЬ ГЛЮКОЗЫ НАТОЩАК ОТ 6,1 ДО 6,9 ММОЛЬ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  <a:p>
            <a:pPr algn="just"/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ДИАБЕТ – УРОВЕНЬ ГЛЮКОЗЫ  РАВЕН ИЛИ ВЫШЕ 7,0 ММОЛЬ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Фото Слово диабет, надпись. заболевание здоровья гипергликемия. медицинская концепц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82" y="3642305"/>
            <a:ext cx="5526731" cy="320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241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ДИСЛИПИДЕМИЯ</a:t>
            </a:r>
            <a:endParaRPr lang="ru-RU" sz="2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s://avatars.mds.yandex.net/i?id=26eaa89710c237e8d6a027a4c2092b74_l-588766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1869"/>
            <a:ext cx="5638801" cy="561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638801" y="1157038"/>
            <a:ext cx="63907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СЕРДЕЧНО-СОСУДИСТЫХ ЗАБОЛЕВАНИЙ ЧАЩЕ ВСЕГО ЛЕЖИТ АТЕРОСКЛЕРОЗ 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(ОТЛОЖЕНИЕ И НАКОПЛЕНИЕ ВО ВНУТРЕННЕЙ ОБОЛОЧКЕ СОСУДА ЖИРОСОДЕРЖАЩИХ БЕЛКОВ И ХОЛЕСТЕРИНА), КОТОРЫЙ РАЗВИВАЕТСЯ ПОСТЕПЕННО, В ТЕЧЕНИЕ МНОГИХ ЛЕТ И, КАК ПРАВИЛО, УЖЕ ДОСТАТОЧНО ВЫРАЖЕН К МОМЕНТУ ПОЯВЛЕНИЯ СИМПТОМОВ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44376"/>
              </p:ext>
            </p:extLst>
          </p:nvPr>
        </p:nvGraphicFramePr>
        <p:xfrm>
          <a:off x="6083202" y="3925891"/>
          <a:ext cx="5076564" cy="2560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38282">
                  <a:extLst>
                    <a:ext uri="{9D8B030D-6E8A-4147-A177-3AD203B41FA5}">
                      <a16:colId xmlns:a16="http://schemas.microsoft.com/office/drawing/2014/main" val="2258331635"/>
                    </a:ext>
                  </a:extLst>
                </a:gridCol>
                <a:gridCol w="2538282">
                  <a:extLst>
                    <a:ext uri="{9D8B030D-6E8A-4147-A177-3AD203B41FA5}">
                      <a16:colId xmlns:a16="http://schemas.microsoft.com/office/drawing/2014/main" val="35299620"/>
                    </a:ext>
                  </a:extLst>
                </a:gridCol>
              </a:tblGrid>
              <a:tr h="3387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НОРМЫ</a:t>
                      </a:r>
                      <a:r>
                        <a:rPr lang="ru-RU" sz="1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УРОВНЯ ХОЛЕСТЕРИНА У ЖЕНЩИН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985054"/>
                  </a:ext>
                </a:extLst>
              </a:tr>
              <a:tr h="56627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ОБЩИЙ ХОЛЕСТЕРИН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3,2-5,6 ММОЛЬ/Л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717597"/>
                  </a:ext>
                </a:extLst>
              </a:tr>
              <a:tr h="56627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ЛПНП («ПЛОХОЙ» ХОЛЕСТЕРИН)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1,92-4,51 ММОЛЬ/Л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050796"/>
                  </a:ext>
                </a:extLst>
              </a:tr>
              <a:tr h="80896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ЛПВП («ХОРОШИЙ» ХОЛЕСТЕРИН)</a:t>
                      </a:r>
                    </a:p>
                    <a:p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0,86-2,28 ММОЛЬ/Л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217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51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траж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11084</TotalTime>
  <Words>1070</Words>
  <Application>Microsoft Office PowerPoint</Application>
  <PresentationFormat>Широкоэкранный</PresentationFormat>
  <Paragraphs>154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Century Gothic</vt:lpstr>
      <vt:lpstr>Times New Roman</vt:lpstr>
      <vt:lpstr>Wingdings 3</vt:lpstr>
      <vt:lpstr>Тема Office</vt:lpstr>
      <vt:lpstr>Легкий дым</vt:lpstr>
      <vt:lpstr>Представления о здоровьесберегающих технологиях женщин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Столярова Елена Анатольевна</dc:creator>
  <cp:lastModifiedBy>Сальникова Татьяна Михайловна</cp:lastModifiedBy>
  <cp:revision>517</cp:revision>
  <cp:lastPrinted>2023-04-04T00:53:40Z</cp:lastPrinted>
  <dcterms:created xsi:type="dcterms:W3CDTF">2020-01-27T04:32:01Z</dcterms:created>
  <dcterms:modified xsi:type="dcterms:W3CDTF">2023-04-04T01:19:36Z</dcterms:modified>
</cp:coreProperties>
</file>