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694"/>
    <a:srgbClr val="A72E87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>
        <p:scale>
          <a:sx n="84" d="100"/>
          <a:sy n="84" d="100"/>
        </p:scale>
        <p:origin x="-155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22.05.2025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v.e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shtab.er_4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v.er.ru/activity/news/tatyana-fedorovyh-my-sozdaem-maksimalno-komfortnuyu-sredu-dlya-vozvrashayushihsya-s-svo-bojc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rov.er.ru/activity/news/v-shtabe-obshestvennoj-podderzhki-edinoj-rossii-prodolzhayutsya-vstrechi-semej-uchastnikov-svo-s-psihologami" TargetMode="External"/><Relationship Id="rId4" Type="http://schemas.openxmlformats.org/officeDocument/2006/relationships/hyperlink" Target="https://kirov.er.ru/activity/news/psihologi-i-vrachi-prodolzhayut-vyezdy-v-rajony-oblasti-dlya-raboty-s-semyami-uchastnikov-sv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219200"/>
            <a:ext cx="11319642" cy="5190354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84094" y="1363163"/>
            <a:ext cx="1097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layfair Display"/>
              </a:rPr>
              <a:t>Всероссийский конкурсный отбор проектов  </a:t>
            </a:r>
            <a:r>
              <a:rPr lang="ru-RU" dirty="0" smtClean="0">
                <a:solidFill>
                  <a:schemeClr val="bg1"/>
                </a:solidFill>
                <a:latin typeface="Playfair Display"/>
              </a:rPr>
              <a:t> «</a:t>
            </a:r>
            <a:r>
              <a:rPr lang="ru-RU" dirty="0">
                <a:solidFill>
                  <a:schemeClr val="bg1"/>
                </a:solidFill>
                <a:latin typeface="Playfair Display"/>
              </a:rPr>
              <a:t>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84094" y="2155469"/>
            <a:ext cx="1066283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Playfair Display" pitchFamily="2" charset="-52"/>
              </a:rPr>
              <a:t>Наименование </a:t>
            </a:r>
            <a:r>
              <a:rPr lang="ru-RU" sz="2400" b="1" dirty="0" smtClean="0">
                <a:solidFill>
                  <a:schemeClr val="bg1"/>
                </a:solidFill>
                <a:latin typeface="Playfair Display" pitchFamily="2" charset="-52"/>
              </a:rPr>
              <a:t>проекта «Центр по оказанию психологической </a:t>
            </a:r>
            <a:r>
              <a:rPr lang="ru-RU" sz="2400" b="1" dirty="0">
                <a:solidFill>
                  <a:schemeClr val="bg1"/>
                </a:solidFill>
                <a:latin typeface="Playfair Display" pitchFamily="2" charset="-52"/>
              </a:rPr>
              <a:t>помощи участникам СВО и членам их семей»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84094" y="4786490"/>
            <a:ext cx="109769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Руководители </a:t>
            </a:r>
            <a:r>
              <a:rPr lang="ru-RU" sz="1400" dirty="0">
                <a:solidFill>
                  <a:schemeClr val="bg1"/>
                </a:solidFill>
              </a:rPr>
              <a:t>команды: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Морозова </a:t>
            </a:r>
            <a:r>
              <a:rPr lang="ru-RU" sz="1400" b="1" dirty="0">
                <a:solidFill>
                  <a:schemeClr val="bg1"/>
                </a:solidFill>
              </a:rPr>
              <a:t>Ирина Геннадьевна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председатель Кировского регионального отделения </a:t>
            </a:r>
            <a:r>
              <a:rPr lang="ru-RU" sz="1400" dirty="0">
                <a:solidFill>
                  <a:schemeClr val="bg1"/>
                </a:solidFill>
              </a:rPr>
              <a:t>«Союз женщин России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 Россия</a:t>
            </a:r>
            <a:r>
              <a:rPr lang="ru-RU" sz="1400" dirty="0">
                <a:solidFill>
                  <a:schemeClr val="bg1"/>
                </a:solidFill>
              </a:rPr>
              <a:t>, Кировская область, г</a:t>
            </a:r>
            <a:r>
              <a:rPr lang="ru-RU" sz="1400" dirty="0" smtClean="0">
                <a:solidFill>
                  <a:schemeClr val="bg1"/>
                </a:solidFill>
              </a:rPr>
              <a:t>. Киров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Федоровых </a:t>
            </a:r>
            <a:r>
              <a:rPr lang="ru-RU" sz="1400" b="1" dirty="0">
                <a:solidFill>
                  <a:schemeClr val="bg1"/>
                </a:solidFill>
              </a:rPr>
              <a:t>Татьяна </a:t>
            </a:r>
            <a:r>
              <a:rPr lang="ru-RU" sz="1400" b="1" dirty="0" smtClean="0">
                <a:solidFill>
                  <a:schemeClr val="bg1"/>
                </a:solidFill>
              </a:rPr>
              <a:t>Александровна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член Кировского регионального отделения </a:t>
            </a:r>
            <a:r>
              <a:rPr lang="ru-RU" sz="1400" dirty="0">
                <a:solidFill>
                  <a:schemeClr val="bg1"/>
                </a:solidFill>
              </a:rPr>
              <a:t>«Союз женщин России» Россия,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Кировская </a:t>
            </a:r>
            <a:r>
              <a:rPr lang="ru-RU" sz="1400" dirty="0">
                <a:solidFill>
                  <a:schemeClr val="bg1"/>
                </a:solidFill>
              </a:rPr>
              <a:t>область, г. Киров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27259" y="4020478"/>
            <a:ext cx="1071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layfair Display" pitchFamily="2" charset="-52"/>
              </a:rPr>
              <a:t>Номинация «Ментальное здоровье»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91" y="1388534"/>
            <a:ext cx="2538746" cy="154657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/>
              <a:t>Канал продвижения</a:t>
            </a:r>
          </a:p>
          <a:p>
            <a:r>
              <a:rPr lang="ru-RU" sz="1200" dirty="0"/>
              <a:t>Кировское региональное отделение ВПП Единая Россия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9" y="1388533"/>
            <a:ext cx="8327620" cy="154657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Описание: Исполнительный комитет Кировского регионального отделения партии «Единая Россия»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en-US" sz="1200" dirty="0">
                <a:hlinkClick r:id="rId3"/>
              </a:rPr>
              <a:t>https://kirov.er.ru/</a:t>
            </a:r>
            <a:endParaRPr lang="ru-RU" sz="1200" dirty="0"/>
          </a:p>
          <a:p>
            <a:r>
              <a:rPr lang="ru-RU" sz="1200" dirty="0"/>
              <a:t>Реализация проекта с участием активистов и сторонников партии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599091" y="3149601"/>
            <a:ext cx="2538746" cy="152490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400" dirty="0"/>
              <a:t>Канал продвижения</a:t>
            </a:r>
          </a:p>
          <a:p>
            <a:r>
              <a:rPr lang="ru-RU" sz="1200" dirty="0"/>
              <a:t>Штаб общественной поддержки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3265289" y="3149602"/>
            <a:ext cx="8327620" cy="15249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Описание: площадка Штаба Общественной поддержки Кировской области</a:t>
            </a:r>
          </a:p>
          <a:p>
            <a:r>
              <a:rPr lang="en-US" sz="1200" dirty="0">
                <a:hlinkClick r:id="rId4"/>
              </a:rPr>
              <a:t>https://vk.com/shtab.er_43</a:t>
            </a:r>
            <a:endParaRPr lang="ru-RU" sz="1200" dirty="0"/>
          </a:p>
          <a:p>
            <a:r>
              <a:rPr lang="ru-RU" sz="1200" dirty="0"/>
              <a:t>Проведение  обучающих семинаров, встреч с семьями участников СВО, волонтерами, мастер-классы и другие мероприятия патриотической направленности</a:t>
            </a:r>
            <a:endParaRPr lang="en-US" sz="1200" dirty="0"/>
          </a:p>
          <a:p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xmlns="" id="{63CFB881-8CB1-C745-BF4E-362C9249D0BD}"/>
              </a:ext>
            </a:extLst>
          </p:cNvPr>
          <p:cNvSpPr/>
          <p:nvPr/>
        </p:nvSpPr>
        <p:spPr>
          <a:xfrm>
            <a:off x="599091" y="4921955"/>
            <a:ext cx="2538746" cy="149013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/>
              <a:t>Канал продвижения</a:t>
            </a:r>
          </a:p>
          <a:p>
            <a:r>
              <a:rPr lang="ru-RU" sz="1200" dirty="0"/>
              <a:t>Кировское региональное отделение Союза женщин России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xmlns="" id="{10F1AE2E-6180-1A4D-92DD-CE5FFD87B989}"/>
              </a:ext>
            </a:extLst>
          </p:cNvPr>
          <p:cNvSpPr/>
          <p:nvPr/>
        </p:nvSpPr>
        <p:spPr>
          <a:xfrm>
            <a:off x="3265289" y="4921955"/>
            <a:ext cx="8327620" cy="149013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Описание: </a:t>
            </a:r>
          </a:p>
          <a:p>
            <a:r>
              <a:rPr lang="en-US" sz="1200" dirty="0"/>
              <a:t>https://wuor.ru/department/kirovskoe_regionalnoe_otdelenie/</a:t>
            </a:r>
            <a:endParaRPr lang="ru-RU" sz="1200" dirty="0"/>
          </a:p>
          <a:p>
            <a:r>
              <a:rPr lang="ru-RU" sz="1200" dirty="0"/>
              <a:t>проведение совместных мероприятий с активистами КРО Союз женщин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711200" y="1111797"/>
            <a:ext cx="1062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Специалисты: психологи, врачи, студенты-волонт</a:t>
            </a:r>
            <a:r>
              <a:rPr lang="ru-RU" dirty="0"/>
              <a:t>еры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711200" y="1635017"/>
            <a:ext cx="1040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Помещения и </a:t>
            </a:r>
            <a:r>
              <a:rPr lang="ru-RU" sz="1400" dirty="0" err="1"/>
              <a:t>медиаоборудование</a:t>
            </a:r>
            <a:r>
              <a:rPr lang="ru-RU" sz="1400" dirty="0"/>
              <a:t> для проведения мероприятий: предоставляют органы МСУ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711200" y="2373681"/>
            <a:ext cx="1030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Партнеры </a:t>
            </a:r>
            <a:r>
              <a:rPr lang="ru-RU" sz="1400" dirty="0"/>
              <a:t>проекта: КРО Единая Россия, Кировский Государственный медицинский Университет, Совет отцов Кировской области, Министерство внутренней политики Кировской области, Комитет семей воинов Отечества, Центр социально-</a:t>
            </a:r>
            <a:r>
              <a:rPr lang="ru-RU" sz="1400" dirty="0" err="1"/>
              <a:t>психологическй</a:t>
            </a:r>
            <a:r>
              <a:rPr lang="ru-RU" sz="1400" dirty="0"/>
              <a:t> помощи, МЦ </a:t>
            </a:r>
            <a:r>
              <a:rPr lang="ru-RU" sz="1400" dirty="0" err="1"/>
              <a:t>Совермед</a:t>
            </a:r>
            <a:r>
              <a:rPr lang="ru-RU" sz="1400" dirty="0"/>
              <a:t>, Институт развития образования Кировской области, Ассоциация Совет муниципальных образований, Женское движение Единой России в Кировской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BBEFB7-12E9-3A4E-9AA1-6E4D32AD633C}"/>
              </a:ext>
            </a:extLst>
          </p:cNvPr>
          <p:cNvSpPr txBox="1"/>
          <p:nvPr/>
        </p:nvSpPr>
        <p:spPr>
          <a:xfrm>
            <a:off x="711200" y="3327788"/>
            <a:ext cx="10303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Информационные </a:t>
            </a:r>
            <a:r>
              <a:rPr lang="ru-RU" sz="1400" dirty="0"/>
              <a:t>ресурсы: сайт КРО ВВП «Единая Россия», Страницы в «</a:t>
            </a:r>
            <a:r>
              <a:rPr lang="ru-RU" sz="1400" dirty="0" err="1"/>
              <a:t>Вконтакте</a:t>
            </a:r>
            <a:r>
              <a:rPr lang="ru-RU" sz="1400" dirty="0"/>
              <a:t>» Женское движение Единой России в Кировской области, Штаб общественной поддержки, Союз женщин России в Кировской области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D5F436-7DDA-D64A-A811-BF722EC6DE01}"/>
              </a:ext>
            </a:extLst>
          </p:cNvPr>
          <p:cNvSpPr txBox="1"/>
          <p:nvPr/>
        </p:nvSpPr>
        <p:spPr>
          <a:xfrm>
            <a:off x="790222" y="4374228"/>
            <a:ext cx="10622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Финансовая </a:t>
            </a:r>
            <a:r>
              <a:rPr lang="ru-RU" sz="1400" dirty="0"/>
              <a:t>поддержка: депутаты всех уровней (канцтовары, оргтехника, питание волонтеров и т.д.)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ED8DA8-821C-3645-BE4E-486D93BB2A07}"/>
              </a:ext>
            </a:extLst>
          </p:cNvPr>
          <p:cNvSpPr txBox="1"/>
          <p:nvPr/>
        </p:nvSpPr>
        <p:spPr>
          <a:xfrm>
            <a:off x="790222" y="3912563"/>
            <a:ext cx="1043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Транспорт </a:t>
            </a:r>
            <a:r>
              <a:rPr lang="ru-RU" sz="1400" dirty="0"/>
              <a:t>для выездных десантов:  Правительство Кировской области, Законодательное собрание Кировской области, КРО ВВП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965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              Команда 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867377" y="1511907"/>
            <a:ext cx="8736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b="1" dirty="0">
                <a:solidFill>
                  <a:srgbClr val="A23694"/>
                </a:solidFill>
              </a:rPr>
              <a:t>Морозова Ирина Геннадьевна</a:t>
            </a:r>
          </a:p>
          <a:p>
            <a:r>
              <a:rPr lang="ru-RU" sz="1200" dirty="0"/>
              <a:t>-Заместитель Председателя Законодательного собрания Кировской области</a:t>
            </a:r>
          </a:p>
          <a:p>
            <a:r>
              <a:rPr lang="ru-RU" sz="1200" dirty="0"/>
              <a:t>-Председатель  регионального отделения Союз женщин России</a:t>
            </a:r>
          </a:p>
          <a:p>
            <a:r>
              <a:rPr lang="ru-RU" sz="1200" dirty="0"/>
              <a:t>-заместитель секретаря Регионального отделения партии «Единая Россия» по проектной деятельности</a:t>
            </a:r>
          </a:p>
          <a:p>
            <a:r>
              <a:rPr lang="ru-RU" sz="1200" dirty="0"/>
              <a:t>-региональный координатор партийного проекта Женское движение Единой России в Кировской области</a:t>
            </a:r>
          </a:p>
          <a:p>
            <a:r>
              <a:rPr lang="ru-RU" sz="1200" dirty="0"/>
              <a:t>-Россия, Кировская область, г. Киров</a:t>
            </a:r>
          </a:p>
          <a:p>
            <a:r>
              <a:rPr lang="ru-RU" sz="1200" dirty="0"/>
              <a:t>-Год рождения </a:t>
            </a:r>
            <a:r>
              <a:rPr lang="ru-RU" sz="1200" dirty="0" smtClean="0"/>
              <a:t>1973</a:t>
            </a:r>
          </a:p>
          <a:p>
            <a:r>
              <a:rPr lang="ru-RU" sz="1200" dirty="0" smtClean="0"/>
              <a:t>-Интересы</a:t>
            </a:r>
            <a:r>
              <a:rPr lang="ru-RU" sz="1200" dirty="0"/>
              <a:t>: построение женского сообщества, женское здоровье, женская политика</a:t>
            </a:r>
          </a:p>
          <a:p>
            <a:r>
              <a:rPr lang="ru-RU" sz="1200" dirty="0" smtClean="0"/>
              <a:t>-Реализованные проекты</a:t>
            </a:r>
            <a:r>
              <a:rPr lang="ru-RU" sz="1200" dirty="0"/>
              <a:t>: </a:t>
            </a:r>
            <a:r>
              <a:rPr lang="ru-RU" sz="1200" dirty="0" smtClean="0"/>
              <a:t>«Равный равному», «Семьи героев</a:t>
            </a:r>
            <a:r>
              <a:rPr lang="ru-RU" sz="1200" dirty="0"/>
              <a:t>», </a:t>
            </a:r>
            <a:r>
              <a:rPr lang="ru-RU" sz="1200" dirty="0" smtClean="0"/>
              <a:t>«</a:t>
            </a:r>
            <a:r>
              <a:rPr lang="ru-RU" sz="1200" dirty="0"/>
              <a:t>Женское </a:t>
            </a:r>
            <a:r>
              <a:rPr lang="ru-RU" sz="1200" dirty="0" smtClean="0"/>
              <a:t>движение», Центр по </a:t>
            </a:r>
            <a:r>
              <a:rPr lang="ru-RU" sz="1200" dirty="0"/>
              <a:t>оказанию психологической </a:t>
            </a:r>
            <a:endParaRPr lang="ru-RU" sz="1200" dirty="0" smtClean="0"/>
          </a:p>
          <a:p>
            <a:r>
              <a:rPr lang="ru-RU" sz="1200" dirty="0" smtClean="0"/>
              <a:t>помощи </a:t>
            </a:r>
            <a:r>
              <a:rPr lang="ru-RU" sz="1200" dirty="0"/>
              <a:t>участникам СВО и членам их </a:t>
            </a:r>
            <a:r>
              <a:rPr lang="ru-RU" sz="1200" dirty="0" smtClean="0"/>
              <a:t>семей»</a:t>
            </a:r>
            <a:endParaRPr lang="ru-RU" sz="1200" dirty="0"/>
          </a:p>
          <a:p>
            <a:r>
              <a:rPr lang="ru-RU" sz="1200" dirty="0" smtClean="0"/>
              <a:t>-</a:t>
            </a:r>
            <a:r>
              <a:rPr lang="en-US" sz="1200" dirty="0"/>
              <a:t>https://vk.com/wuorkirov</a:t>
            </a:r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7574844" y="1196622"/>
            <a:ext cx="4143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599089" y="1111797"/>
            <a:ext cx="1100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3" y="1511908"/>
            <a:ext cx="1964267" cy="1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4" y="3908764"/>
            <a:ext cx="1625600" cy="23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844" y="3093156"/>
            <a:ext cx="11356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A23694"/>
              </a:solidFill>
              <a:latin typeface="Playfair Display SemiBold"/>
            </a:endParaRPr>
          </a:p>
          <a:p>
            <a:pPr algn="ctr"/>
            <a:endParaRPr lang="ru-RU" dirty="0" smtClean="0">
              <a:solidFill>
                <a:srgbClr val="A23694"/>
              </a:solidFill>
              <a:latin typeface="Playfair Display SemiBold"/>
            </a:endParaRPr>
          </a:p>
          <a:p>
            <a:pPr algn="ctr"/>
            <a:endParaRPr lang="ru-RU" dirty="0">
              <a:solidFill>
                <a:srgbClr val="A23694"/>
              </a:solidFill>
              <a:latin typeface="Playfair Display SemiBold"/>
            </a:endParaRPr>
          </a:p>
          <a:p>
            <a:pPr algn="ctr"/>
            <a:endParaRPr lang="ru-RU" sz="1000" dirty="0" smtClean="0">
              <a:solidFill>
                <a:srgbClr val="A23694"/>
              </a:solidFill>
              <a:latin typeface="Playfair Display SemiBold"/>
            </a:endParaRPr>
          </a:p>
          <a:p>
            <a:pPr algn="ctr"/>
            <a:endParaRPr lang="ru-RU" dirty="0">
              <a:solidFill>
                <a:srgbClr val="A23694"/>
              </a:solidFill>
              <a:latin typeface="Playfair Display SemiBold"/>
            </a:endParaRPr>
          </a:p>
          <a:p>
            <a:pPr algn="ctr"/>
            <a:endParaRPr lang="ru-RU" dirty="0">
              <a:solidFill>
                <a:srgbClr val="A23694"/>
              </a:solidFill>
              <a:latin typeface="Playfair Display Semi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7377" y="3569038"/>
            <a:ext cx="885048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050" b="1" dirty="0" smtClean="0">
              <a:solidFill>
                <a:prstClr val="black"/>
              </a:solidFill>
            </a:endParaRPr>
          </a:p>
          <a:p>
            <a:pPr lvl="0"/>
            <a:endParaRPr lang="ru-RU" sz="1050" b="1" dirty="0">
              <a:solidFill>
                <a:prstClr val="black"/>
              </a:solidFill>
            </a:endParaRPr>
          </a:p>
          <a:p>
            <a:pPr lvl="0"/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srgbClr val="A23694"/>
                </a:solidFill>
              </a:rPr>
              <a:t>Федоровых </a:t>
            </a:r>
            <a:r>
              <a:rPr lang="ru-RU" b="1" dirty="0">
                <a:solidFill>
                  <a:srgbClr val="A23694"/>
                </a:solidFill>
              </a:rPr>
              <a:t>Татьяна Александровна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-помощник Председателя Комитета Совета Федерации по Регламенту и организации </a:t>
            </a:r>
            <a:r>
              <a:rPr lang="ru-RU" sz="1200" dirty="0" smtClean="0">
                <a:solidFill>
                  <a:prstClr val="black"/>
                </a:solidFill>
              </a:rPr>
              <a:t>парламентской </a:t>
            </a:r>
            <a:r>
              <a:rPr lang="ru-RU" sz="1200" dirty="0">
                <a:solidFill>
                  <a:prstClr val="black"/>
                </a:solidFill>
              </a:rPr>
              <a:t>деятельности В.С. Тимченко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-координатор работы Центра по оказанию психологической помощи участникам СВО и членам их семей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-председатель Общественного совета партийного проекта Женское движение Единой России в Кировской области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-Россия, Кировская область, г. Киров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-Год рождения </a:t>
            </a:r>
            <a:r>
              <a:rPr lang="ru-RU" sz="1200" dirty="0" smtClean="0">
                <a:solidFill>
                  <a:prstClr val="black"/>
                </a:solidFill>
              </a:rPr>
              <a:t>1977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-Интересы: </a:t>
            </a:r>
            <a:r>
              <a:rPr lang="ru-RU" sz="1200" dirty="0">
                <a:solidFill>
                  <a:prstClr val="black"/>
                </a:solidFill>
              </a:rPr>
              <a:t>женская </a:t>
            </a:r>
            <a:r>
              <a:rPr lang="ru-RU" sz="1200" dirty="0" smtClean="0">
                <a:solidFill>
                  <a:prstClr val="black"/>
                </a:solidFill>
              </a:rPr>
              <a:t>политика, реализация социальных проектов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-Реализованные </a:t>
            </a:r>
            <a:r>
              <a:rPr lang="ru-RU" sz="1200" dirty="0">
                <a:solidFill>
                  <a:prstClr val="black"/>
                </a:solidFill>
              </a:rPr>
              <a:t>проекты: </a:t>
            </a:r>
            <a:r>
              <a:rPr lang="ru-RU" sz="1200" dirty="0" smtClean="0">
                <a:solidFill>
                  <a:prstClr val="black"/>
                </a:solidFill>
              </a:rPr>
              <a:t>«</a:t>
            </a:r>
            <a:r>
              <a:rPr lang="ru-RU" sz="1200" dirty="0">
                <a:solidFill>
                  <a:prstClr val="black"/>
                </a:solidFill>
              </a:rPr>
              <a:t>Центр по оказанию психологической помощи участникам СВО и членам их семей</a:t>
            </a:r>
            <a:r>
              <a:rPr lang="ru-RU" sz="1200" dirty="0" smtClean="0">
                <a:solidFill>
                  <a:prstClr val="black"/>
                </a:solidFill>
              </a:rPr>
              <a:t>», «Женское движение»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https://vk.com/club218743064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2355" y="365125"/>
            <a:ext cx="1363133" cy="4818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65125"/>
            <a:ext cx="10515600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93" y="542220"/>
            <a:ext cx="1176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9800" y="542221"/>
            <a:ext cx="104055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A23694"/>
                </a:solidFill>
                <a:latin typeface="Playfair Display SemiBold"/>
              </a:rPr>
              <a:t>Ключевые члены команды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2000" b="1" dirty="0" smtClean="0">
                <a:solidFill>
                  <a:srgbClr val="A23694"/>
                </a:solidFill>
              </a:rPr>
              <a:t>Ершова </a:t>
            </a:r>
            <a:r>
              <a:rPr lang="ru-RU" sz="2000" b="1" dirty="0">
                <a:solidFill>
                  <a:srgbClr val="A23694"/>
                </a:solidFill>
              </a:rPr>
              <a:t>Нина Николаевна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ctr"/>
            <a:r>
              <a:rPr lang="ru-RU" sz="1400" dirty="0" smtClean="0"/>
              <a:t>директор </a:t>
            </a:r>
            <a:r>
              <a:rPr lang="ru-RU" sz="1400" dirty="0"/>
              <a:t>Центра </a:t>
            </a:r>
            <a:r>
              <a:rPr lang="ru-RU" sz="1400" dirty="0" smtClean="0"/>
              <a:t>социально-психологической </a:t>
            </a:r>
            <a:r>
              <a:rPr lang="ru-RU" sz="1400" dirty="0"/>
              <a:t>помощи, </a:t>
            </a:r>
            <a:endParaRPr lang="ru-RU" sz="1400" dirty="0" smtClean="0"/>
          </a:p>
          <a:p>
            <a:pPr algn="ctr"/>
            <a:r>
              <a:rPr lang="ru-RU" sz="1400" dirty="0" smtClean="0"/>
              <a:t>Россия</a:t>
            </a:r>
            <a:r>
              <a:rPr lang="ru-RU" sz="1400" dirty="0"/>
              <a:t>, Кировская область, г. Киров</a:t>
            </a:r>
          </a:p>
          <a:p>
            <a:pPr algn="ctr"/>
            <a:r>
              <a:rPr lang="ru-RU" sz="1400" dirty="0"/>
              <a:t>-Год рождения </a:t>
            </a:r>
            <a:r>
              <a:rPr lang="ru-RU" sz="1400" dirty="0" smtClean="0"/>
              <a:t>1959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2000" b="1" dirty="0" err="1" smtClean="0">
                <a:solidFill>
                  <a:srgbClr val="A23694"/>
                </a:solidFill>
              </a:rPr>
              <a:t>Царенок</a:t>
            </a:r>
            <a:r>
              <a:rPr lang="ru-RU" sz="2000" b="1" dirty="0" smtClean="0">
                <a:solidFill>
                  <a:srgbClr val="A23694"/>
                </a:solidFill>
              </a:rPr>
              <a:t> </a:t>
            </a:r>
            <a:r>
              <a:rPr lang="ru-RU" sz="2000" b="1" dirty="0">
                <a:solidFill>
                  <a:srgbClr val="A23694"/>
                </a:solidFill>
              </a:rPr>
              <a:t>Мария Викторовна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ctr"/>
            <a:r>
              <a:rPr lang="ru-RU" sz="1400" dirty="0" smtClean="0"/>
              <a:t>руководитель </a:t>
            </a:r>
            <a:r>
              <a:rPr lang="ru-RU" sz="1400" dirty="0"/>
              <a:t>Многофункционального </a:t>
            </a:r>
            <a:endParaRPr lang="ru-RU" sz="1400" dirty="0" smtClean="0"/>
          </a:p>
          <a:p>
            <a:pPr algn="ctr"/>
            <a:r>
              <a:rPr lang="ru-RU" sz="1400" dirty="0" smtClean="0"/>
              <a:t>медико-психолого-педагогического</a:t>
            </a:r>
            <a:endParaRPr lang="ru-RU" sz="1400" dirty="0"/>
          </a:p>
          <a:p>
            <a:pPr algn="ctr"/>
            <a:r>
              <a:rPr lang="ru-RU" sz="1400" dirty="0"/>
              <a:t> центра «Академия новых возможностей»</a:t>
            </a:r>
          </a:p>
          <a:p>
            <a:pPr marL="171450" indent="-171450" algn="ctr">
              <a:buFontTx/>
              <a:buChar char="-"/>
            </a:pPr>
            <a:r>
              <a:rPr lang="ru-RU" sz="1400" dirty="0" smtClean="0"/>
              <a:t>Год </a:t>
            </a:r>
            <a:r>
              <a:rPr lang="ru-RU" sz="1400" dirty="0"/>
              <a:t>рождения </a:t>
            </a:r>
            <a:r>
              <a:rPr lang="ru-RU" sz="1400" dirty="0" smtClean="0"/>
              <a:t>1972</a:t>
            </a:r>
          </a:p>
          <a:p>
            <a:pPr algn="ctr"/>
            <a:endParaRPr lang="ru-RU" sz="1400" dirty="0" smtClean="0"/>
          </a:p>
          <a:p>
            <a:pPr marL="171450" indent="-171450" algn="ctr">
              <a:buFontTx/>
              <a:buChar char="-"/>
            </a:pPr>
            <a:endParaRPr lang="ru-RU" sz="1400" dirty="0"/>
          </a:p>
          <a:p>
            <a:pPr algn="ctr"/>
            <a:r>
              <a:rPr lang="ru-RU" sz="2000" b="1" dirty="0">
                <a:solidFill>
                  <a:srgbClr val="A23694"/>
                </a:solidFill>
              </a:rPr>
              <a:t>Данилова Любовь Дмитриевна</a:t>
            </a:r>
            <a:r>
              <a:rPr lang="ru-RU" sz="1400" dirty="0"/>
              <a:t>, </a:t>
            </a:r>
            <a:endParaRPr lang="ru-RU" sz="1400" dirty="0" smtClean="0"/>
          </a:p>
          <a:p>
            <a:pPr marL="171450" indent="-171450" algn="ctr">
              <a:buFontTx/>
              <a:buChar char="-"/>
            </a:pPr>
            <a:r>
              <a:rPr lang="ru-RU" sz="1400" dirty="0" smtClean="0"/>
              <a:t>КОГБУЗ </a:t>
            </a:r>
            <a:r>
              <a:rPr lang="ru-RU" sz="1400" dirty="0"/>
              <a:t>"Кировская </a:t>
            </a:r>
            <a:r>
              <a:rPr lang="ru-RU" sz="1400" dirty="0" smtClean="0"/>
              <a:t>городская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больница № 2", врач невролог</a:t>
            </a:r>
          </a:p>
          <a:p>
            <a:pPr algn="ctr"/>
            <a:r>
              <a:rPr lang="ru-RU" sz="1400" dirty="0"/>
              <a:t>-Год рождения 1981</a:t>
            </a:r>
          </a:p>
          <a:p>
            <a:pPr marL="171450" indent="-171450" algn="ctr">
              <a:buFontTx/>
              <a:buChar char="-"/>
            </a:pPr>
            <a:endParaRPr lang="ru-RU" sz="1200" dirty="0"/>
          </a:p>
          <a:p>
            <a:pPr algn="ctr"/>
            <a:endParaRPr lang="ru-RU" sz="1200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0" y="847020"/>
            <a:ext cx="1513417" cy="162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1" y="2619023"/>
            <a:ext cx="1513417" cy="128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1" y="4176890"/>
            <a:ext cx="1389239" cy="156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3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532134" y="1074952"/>
            <a:ext cx="11003553" cy="5783047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599090" y="1111797"/>
            <a:ext cx="10625959" cy="61093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1700" dirty="0">
                <a:solidFill>
                  <a:schemeClr val="bg1"/>
                </a:solidFill>
              </a:rPr>
              <a:t>В период проведения специальной военной операции психологическая напряженность у значительного количества людей достигла пика, а семьи участников испытывают максимальный уровень стресса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и </a:t>
            </a:r>
            <a:r>
              <a:rPr lang="ru-RU" sz="1700" dirty="0">
                <a:solidFill>
                  <a:schemeClr val="bg1"/>
                </a:solidFill>
              </a:rPr>
              <a:t>тревожности</a:t>
            </a:r>
            <a:r>
              <a:rPr lang="ru-RU" sz="1700" dirty="0" smtClean="0">
                <a:solidFill>
                  <a:schemeClr val="bg1"/>
                </a:solidFill>
              </a:rPr>
              <a:t>. Актуальность </a:t>
            </a:r>
            <a:r>
              <a:rPr lang="ru-RU" sz="1700" dirty="0">
                <a:solidFill>
                  <a:schemeClr val="bg1"/>
                </a:solidFill>
              </a:rPr>
              <a:t>реализации </a:t>
            </a:r>
            <a:r>
              <a:rPr lang="ru-RU" sz="1700" dirty="0" smtClean="0">
                <a:solidFill>
                  <a:schemeClr val="bg1"/>
                </a:solidFill>
              </a:rPr>
              <a:t>в Кировской области проекта </a:t>
            </a:r>
            <a:r>
              <a:rPr lang="ru-RU" sz="1700" dirty="0">
                <a:solidFill>
                  <a:schemeClr val="bg1"/>
                </a:solidFill>
              </a:rPr>
              <a:t>«Центр по оказанию психологической помощи участникам СВО и членам их семей</a:t>
            </a:r>
            <a:r>
              <a:rPr lang="ru-RU" sz="1700" dirty="0" smtClean="0">
                <a:solidFill>
                  <a:schemeClr val="bg1"/>
                </a:solidFill>
              </a:rPr>
              <a:t>» обусловлена </a:t>
            </a:r>
            <a:r>
              <a:rPr lang="ru-RU" sz="1700" dirty="0">
                <a:solidFill>
                  <a:schemeClr val="bg1"/>
                </a:solidFill>
              </a:rPr>
              <a:t>проблемой острого </a:t>
            </a:r>
            <a:r>
              <a:rPr lang="ru-RU" sz="1700" dirty="0" smtClean="0">
                <a:solidFill>
                  <a:schemeClr val="bg1"/>
                </a:solidFill>
              </a:rPr>
              <a:t>дефицита в </a:t>
            </a:r>
            <a:r>
              <a:rPr lang="ru-RU" sz="1700" dirty="0">
                <a:solidFill>
                  <a:schemeClr val="bg1"/>
                </a:solidFill>
              </a:rPr>
              <a:t>регионе  специалистов </a:t>
            </a:r>
            <a:r>
              <a:rPr lang="ru-RU" sz="1700" dirty="0" smtClean="0">
                <a:solidFill>
                  <a:schemeClr val="bg1"/>
                </a:solidFill>
              </a:rPr>
              <a:t>клинической </a:t>
            </a:r>
            <a:r>
              <a:rPr lang="ru-RU" sz="1700" dirty="0">
                <a:solidFill>
                  <a:schemeClr val="bg1"/>
                </a:solidFill>
              </a:rPr>
              <a:t>и кризисной психологии для медико-психологической реабилитации военнослужащих, участников СВО и членов их семей.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Проект </a:t>
            </a:r>
            <a:r>
              <a:rPr lang="ru-RU" sz="1700" dirty="0">
                <a:solidFill>
                  <a:schemeClr val="bg1"/>
                </a:solidFill>
              </a:rPr>
              <a:t>рассчитан на поэтапную и системную работу с целевой аудиторией. Это родные и близкие военнослужащих участников СВО – супруги, дети, родители. Важная задача — подготовить эмоционально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и </a:t>
            </a:r>
            <a:r>
              <a:rPr lang="ru-RU" sz="1700" dirty="0">
                <a:solidFill>
                  <a:schemeClr val="bg1"/>
                </a:solidFill>
              </a:rPr>
              <a:t>психологически семью к возвращению бойца домой, и внимание, моральная поддержка — это чрезвычайно важная вещь, это мотивация, которая крайне необходима для объединения и сплочения людей.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Основной идеей стало создание </a:t>
            </a:r>
            <a:r>
              <a:rPr lang="ru-RU" sz="1700" dirty="0">
                <a:solidFill>
                  <a:schemeClr val="bg1"/>
                </a:solidFill>
              </a:rPr>
              <a:t>Центра по оказанию психологической помощи участникам СВО и членам их </a:t>
            </a:r>
            <a:r>
              <a:rPr lang="ru-RU" sz="1700" dirty="0" smtClean="0">
                <a:solidFill>
                  <a:schemeClr val="bg1"/>
                </a:solidFill>
              </a:rPr>
              <a:t>семей, формирование мобильных волонтерских групп </a:t>
            </a:r>
            <a:r>
              <a:rPr lang="ru-RU" sz="1700" dirty="0">
                <a:solidFill>
                  <a:schemeClr val="bg1"/>
                </a:solidFill>
              </a:rPr>
              <a:t>поддержки и психологической помощи, привлечение специалистов помогающих профессий для работы с </a:t>
            </a:r>
            <a:r>
              <a:rPr lang="ru-RU" sz="1700" dirty="0" smtClean="0">
                <a:solidFill>
                  <a:schemeClr val="bg1"/>
                </a:solidFill>
              </a:rPr>
              <a:t>эмоционально-психологическим </a:t>
            </a:r>
            <a:r>
              <a:rPr lang="ru-RU" sz="1700" dirty="0">
                <a:solidFill>
                  <a:schemeClr val="bg1"/>
                </a:solidFill>
              </a:rPr>
              <a:t>состоянием </a:t>
            </a:r>
            <a:r>
              <a:rPr lang="ru-RU" sz="1700" dirty="0" smtClean="0">
                <a:solidFill>
                  <a:schemeClr val="bg1"/>
                </a:solidFill>
              </a:rPr>
              <a:t>целевой группы  </a:t>
            </a:r>
            <a:r>
              <a:rPr lang="ru-RU" sz="1700" dirty="0">
                <a:solidFill>
                  <a:schemeClr val="bg1"/>
                </a:solidFill>
              </a:rPr>
              <a:t>проекта. </a:t>
            </a:r>
            <a:endParaRPr lang="ru-RU" sz="1700" dirty="0" smtClean="0">
              <a:solidFill>
                <a:schemeClr val="bg1"/>
              </a:solidFill>
            </a:endParaRP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Проект </a:t>
            </a:r>
            <a:r>
              <a:rPr lang="ru-RU" sz="1700" dirty="0">
                <a:solidFill>
                  <a:schemeClr val="bg1"/>
                </a:solidFill>
              </a:rPr>
              <a:t>реализуется на территории Кировской области с 2023 года и за время его реализации состоялось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24 выезда волонтерских медико-психологических мобильных групп в районы Кировской области , проведено </a:t>
            </a:r>
          </a:p>
          <a:p>
            <a:r>
              <a:rPr lang="ru-RU" sz="1700" dirty="0">
                <a:solidFill>
                  <a:schemeClr val="bg1"/>
                </a:solidFill>
              </a:rPr>
              <a:t>15 обучающих семинаров для медиков и психологов в муниципальных образованиях по организации работы </a:t>
            </a:r>
          </a:p>
          <a:p>
            <a:r>
              <a:rPr lang="ru-RU" sz="1700" dirty="0">
                <a:solidFill>
                  <a:schemeClr val="bg1"/>
                </a:solidFill>
              </a:rPr>
              <a:t>с участниками СВО и членами их семей, ежемесячно на территории г. Кирова проводятся встречи групп поддержки для членов семей погибших и пропавших без вести бойцов, терапевтические группы помощи для семей участников спецоперации, проводятся индивидуальные консультации психологов из числа волонтеров Центра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9089" y="1545021"/>
            <a:ext cx="108139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2000" dirty="0">
                <a:solidFill>
                  <a:srgbClr val="A23694"/>
                </a:solidFill>
                <a:latin typeface="Playfair Display SemiBold"/>
              </a:rPr>
              <a:t>Основная целевая аудитория проекта: </a:t>
            </a:r>
            <a:r>
              <a:rPr lang="ru-RU" sz="2000" b="1" dirty="0">
                <a:latin typeface="Playfair Display SemiBold"/>
              </a:rPr>
              <a:t>участники СВО</a:t>
            </a:r>
            <a:r>
              <a:rPr lang="ru-RU" sz="2000" dirty="0">
                <a:latin typeface="Playfair Display SemiBold"/>
              </a:rPr>
              <a:t> и </a:t>
            </a:r>
            <a:r>
              <a:rPr lang="ru-RU" sz="2000" b="1" dirty="0">
                <a:latin typeface="Playfair Display SemiBold"/>
              </a:rPr>
              <a:t>члены их семей </a:t>
            </a:r>
            <a:endParaRPr lang="ru-RU" sz="2000" dirty="0">
              <a:latin typeface="Playfair Display SemiBold"/>
            </a:endParaRPr>
          </a:p>
          <a:p>
            <a:endParaRPr lang="ru-RU" sz="2000" dirty="0" smtClean="0">
              <a:solidFill>
                <a:srgbClr val="A23694"/>
              </a:solidFill>
              <a:latin typeface="Playfair Display SemiBold"/>
            </a:endParaRPr>
          </a:p>
          <a:p>
            <a:r>
              <a:rPr lang="ru-RU" sz="2000" u="sng" dirty="0" smtClean="0">
                <a:solidFill>
                  <a:srgbClr val="A23694"/>
                </a:solidFill>
                <a:latin typeface="Playfair Display SemiBold"/>
              </a:rPr>
              <a:t>Социально-демографический </a:t>
            </a:r>
            <a:r>
              <a:rPr lang="ru-RU" sz="2000" u="sng" dirty="0">
                <a:solidFill>
                  <a:srgbClr val="A23694"/>
                </a:solidFill>
                <a:latin typeface="Playfair Display SemiBold"/>
              </a:rPr>
              <a:t>паспорт: </a:t>
            </a:r>
          </a:p>
          <a:p>
            <a:endParaRPr lang="ru-RU" sz="2000" dirty="0" smtClean="0">
              <a:solidFill>
                <a:srgbClr val="A23694"/>
              </a:solidFill>
              <a:latin typeface="Playfair Display SemiBold"/>
            </a:endParaRPr>
          </a:p>
          <a:p>
            <a:r>
              <a:rPr lang="ru-RU" sz="2000" dirty="0" smtClean="0">
                <a:solidFill>
                  <a:srgbClr val="A23694"/>
                </a:solidFill>
                <a:latin typeface="Playfair Display SemiBold"/>
              </a:rPr>
              <a:t>Возраст </a:t>
            </a:r>
            <a:r>
              <a:rPr lang="ru-RU" sz="2000" dirty="0">
                <a:solidFill>
                  <a:srgbClr val="A23694"/>
                </a:solidFill>
                <a:latin typeface="Playfair Display SemiBold"/>
              </a:rPr>
              <a:t>– </a:t>
            </a:r>
            <a:r>
              <a:rPr lang="ru-RU" sz="2000" b="1" dirty="0">
                <a:latin typeface="Playfair Display SemiBold"/>
              </a:rPr>
              <a:t>нет ограничений по возрасту</a:t>
            </a:r>
          </a:p>
          <a:p>
            <a:endParaRPr lang="ru-RU" sz="2000" dirty="0" smtClean="0">
              <a:solidFill>
                <a:srgbClr val="A23694"/>
              </a:solidFill>
              <a:latin typeface="Playfair Display SemiBold"/>
            </a:endParaRPr>
          </a:p>
          <a:p>
            <a:r>
              <a:rPr lang="ru-RU" sz="2000" dirty="0" smtClean="0">
                <a:solidFill>
                  <a:srgbClr val="A23694"/>
                </a:solidFill>
                <a:latin typeface="Playfair Display SemiBold"/>
              </a:rPr>
              <a:t>Пол </a:t>
            </a:r>
            <a:r>
              <a:rPr lang="ru-RU" sz="2000" dirty="0">
                <a:solidFill>
                  <a:srgbClr val="A23694"/>
                </a:solidFill>
                <a:latin typeface="Playfair Display SemiBold"/>
              </a:rPr>
              <a:t>– </a:t>
            </a:r>
            <a:r>
              <a:rPr lang="ru-RU" sz="2000" b="1" dirty="0">
                <a:latin typeface="Playfair Display SemiBold"/>
              </a:rPr>
              <a:t>женщины</a:t>
            </a:r>
            <a:r>
              <a:rPr lang="ru-RU" sz="2000" b="1" dirty="0" smtClean="0">
                <a:latin typeface="Playfair Display SemiBold"/>
              </a:rPr>
              <a:t>, </a:t>
            </a:r>
            <a:r>
              <a:rPr lang="ru-RU" sz="2000" b="1" dirty="0">
                <a:latin typeface="Playfair Display SemiBold"/>
              </a:rPr>
              <a:t>мужч</a:t>
            </a:r>
            <a:r>
              <a:rPr lang="ru-RU" sz="2000" b="1" dirty="0">
                <a:solidFill>
                  <a:srgbClr val="A23694"/>
                </a:solidFill>
                <a:latin typeface="Playfair Display SemiBold"/>
              </a:rPr>
              <a:t>ины</a:t>
            </a:r>
          </a:p>
          <a:p>
            <a:endParaRPr lang="ru-RU" sz="2000" dirty="0">
              <a:solidFill>
                <a:srgbClr val="A23694"/>
              </a:solidFill>
              <a:latin typeface="Playfair Display SemiBold"/>
            </a:endParaRPr>
          </a:p>
          <a:p>
            <a:r>
              <a:rPr lang="ru-RU" sz="2000" dirty="0" smtClean="0">
                <a:solidFill>
                  <a:srgbClr val="A23694"/>
                </a:solidFill>
                <a:latin typeface="Playfair Display SemiBold"/>
              </a:rPr>
              <a:t>Социальный </a:t>
            </a:r>
            <a:r>
              <a:rPr lang="ru-RU" sz="2000" dirty="0">
                <a:solidFill>
                  <a:srgbClr val="A23694"/>
                </a:solidFill>
                <a:latin typeface="Playfair Display SemiBold"/>
              </a:rPr>
              <a:t>статус, уровень образования, занятость или ее отсутствие – </a:t>
            </a:r>
            <a:r>
              <a:rPr lang="ru-RU" sz="2000" b="1" dirty="0">
                <a:latin typeface="Playfair Display SemiBold"/>
              </a:rPr>
              <a:t>нет ограничений 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910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947127" y="1151467"/>
            <a:ext cx="1086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/>
              <a:t>Активный проект (продумана архитектура </a:t>
            </a:r>
            <a:r>
              <a:rPr lang="ru-RU" sz="1600" dirty="0" smtClean="0"/>
              <a:t>проекта, </a:t>
            </a:r>
            <a:r>
              <a:rPr lang="ru-RU" sz="1600" dirty="0"/>
              <a:t>собрана команда, </a:t>
            </a:r>
            <a:r>
              <a:rPr lang="ru-RU" sz="1600" dirty="0" smtClean="0"/>
              <a:t>имеются ресурсы</a:t>
            </a:r>
            <a:r>
              <a:rPr lang="ru-RU" sz="1600" dirty="0"/>
              <a:t>, источники продвижения проекта, реализация </a:t>
            </a:r>
            <a:r>
              <a:rPr lang="ru-RU" sz="1600" dirty="0" smtClean="0"/>
              <a:t>проекта продолжается</a:t>
            </a:r>
            <a:r>
              <a:rPr lang="ru-RU" sz="1600" dirty="0"/>
              <a:t>)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688662" y="132421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36242"/>
            <a:ext cx="8873067" cy="454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A23694"/>
                </a:solidFill>
                <a:latin typeface="Playfair Display SemiBold"/>
              </a:rPr>
              <a:t>Миссия проекта: оказание </a:t>
            </a:r>
            <a:r>
              <a:rPr lang="ru-RU" sz="2000" dirty="0">
                <a:solidFill>
                  <a:srgbClr val="A23694"/>
                </a:solidFill>
                <a:latin typeface="Playfair Display SemiBold"/>
              </a:rPr>
              <a:t>психологической помощи и поддержки, как важной составляющей здоровья</a:t>
            </a:r>
            <a:r>
              <a:rPr lang="ru-RU" sz="2000" dirty="0" smtClean="0">
                <a:solidFill>
                  <a:srgbClr val="A23694"/>
                </a:solidFill>
                <a:latin typeface="Playfair Display SemiBold"/>
              </a:rPr>
              <a:t>.</a:t>
            </a:r>
            <a:endParaRPr lang="ru-RU" sz="2000" dirty="0">
              <a:solidFill>
                <a:srgbClr val="A23694"/>
              </a:solidFill>
              <a:latin typeface="Playfair Display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599090" y="2030105"/>
            <a:ext cx="288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23694"/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641993" y="2430215"/>
            <a:ext cx="1106566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A23694"/>
                </a:solidFill>
              </a:rPr>
              <a:t>Цели:</a:t>
            </a:r>
          </a:p>
          <a:p>
            <a:r>
              <a:rPr lang="ru-RU" dirty="0"/>
              <a:t>-    оказание психологической помощи участникам  СВО и их семьям  для сохранения психологического здоровья и снятия социальной </a:t>
            </a:r>
            <a:r>
              <a:rPr lang="ru-RU" dirty="0" smtClean="0"/>
              <a:t>напряженности; </a:t>
            </a: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повышение доступности и качества оказания психологической помощи родственникам участников специальной военной операции, психологическая поддержка участников СВО и членов их </a:t>
            </a:r>
            <a:r>
              <a:rPr lang="ru-RU" dirty="0" smtClean="0"/>
              <a:t>семей;</a:t>
            </a: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профилактика эмоционального выгорания у сотрудников </a:t>
            </a:r>
            <a:r>
              <a:rPr lang="ru-RU" dirty="0" smtClean="0"/>
              <a:t>МСУ и волонтеров , </a:t>
            </a:r>
            <a:r>
              <a:rPr lang="ru-RU" dirty="0"/>
              <a:t>работающих с участниками СВО и членами их </a:t>
            </a:r>
            <a:r>
              <a:rPr lang="ru-RU" dirty="0" smtClean="0"/>
              <a:t>семей.</a:t>
            </a:r>
            <a:endParaRPr lang="ru-RU" dirty="0"/>
          </a:p>
          <a:p>
            <a:r>
              <a:rPr lang="ru-RU" u="sng" dirty="0">
                <a:solidFill>
                  <a:srgbClr val="A23694"/>
                </a:solidFill>
              </a:rPr>
              <a:t>Задачи проекта:</a:t>
            </a:r>
          </a:p>
          <a:p>
            <a:pPr marL="171450" indent="-1714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оздание волонтерского Центра по оказанию психологической помощи участникам </a:t>
            </a:r>
            <a:r>
              <a:rPr lang="ru-RU" dirty="0"/>
              <a:t>С</a:t>
            </a:r>
            <a:r>
              <a:rPr lang="ru-RU" dirty="0" smtClean="0"/>
              <a:t>ВО и  членам их семей, формирование мобильных групп поддержки и психологической помощи из числа  </a:t>
            </a:r>
            <a:r>
              <a:rPr lang="ru-RU" dirty="0"/>
              <a:t>добровольцев психологов и </a:t>
            </a:r>
            <a:r>
              <a:rPr lang="ru-RU" dirty="0" smtClean="0"/>
              <a:t>врачей;</a:t>
            </a: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организация квалифицированной психологической помощи там, где нет специалистов (выездные методы работы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-  </a:t>
            </a:r>
            <a:r>
              <a:rPr lang="ru-RU" dirty="0" smtClean="0"/>
              <a:t>информирование </a:t>
            </a:r>
            <a:r>
              <a:rPr lang="ru-RU" dirty="0"/>
              <a:t>населения о системе оказания психологической и психотерапевтической </a:t>
            </a:r>
            <a:r>
              <a:rPr lang="ru-RU" dirty="0" smtClean="0"/>
              <a:t>помощи;</a:t>
            </a:r>
            <a:endParaRPr lang="ru-RU" dirty="0"/>
          </a:p>
          <a:p>
            <a:r>
              <a:rPr lang="ru-RU" dirty="0"/>
              <a:t>-  </a:t>
            </a:r>
            <a:r>
              <a:rPr lang="ru-RU" dirty="0" smtClean="0"/>
              <a:t>повышение </a:t>
            </a:r>
            <a:r>
              <a:rPr lang="ru-RU" dirty="0"/>
              <a:t>компетенций и знаний практикующих </a:t>
            </a:r>
            <a:r>
              <a:rPr lang="ru-RU" dirty="0" smtClean="0"/>
              <a:t>психологов.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sz="1200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672661" y="1196622"/>
            <a:ext cx="11004332" cy="523804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/>
              <a:t>Создание и организация работы волонтерского  "Центра по оказанию психологической помощи участникам СВО и  членам их семей", формирование мобильных групп поддержки и психологической помощи из числа  добровольцев психологов и врачей;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организация квалифицированной психологической помощи там, где нет специалистов (выездные методы работы): сценарий десанта - в заранее оговоренную с главой района дату (это суббота или воскресение) в помещениях администрации района или доме культуры  в отдельных кабинетах ведут прием психологи (в том числе клинические). Пациенты записаны заранее. После консультации они возвращаются в зал и продолжают участвовать в медицинском лектории. Волонтеры - общественники следят за записью, приглашают следующих. Консультация психолога от 40 мин. Число психологов в бригаде зависит от числа записавшихся пациентов. После консультаций пациенты имеют возможность оставаться на связи с психологом через </a:t>
            </a:r>
            <a:r>
              <a:rPr lang="ru-RU" sz="1200" dirty="0" err="1"/>
              <a:t>мессенджеры</a:t>
            </a:r>
            <a:r>
              <a:rPr lang="ru-RU" sz="1200" dirty="0"/>
              <a:t> и получать при необходимости текстовые и голосовые консультации. Пи выявлении показаний организуется консультация психотерапевта (как при следующем десанте, так и психолог информирует о необходимости психотерапевтической помощи и информирует где ее можно получить). Одновременно в актовом зале дома культуры или администрации присутствуют семьи участников, сотрудники МСУ, жители со всего района (доставка организована). Врачи - волонтеры читают лекции по своим специальностям и проводят индивидуальные консультации. Постоянно участвуют гинеколог, ЛОР, невролог; по согласованию - врач-</a:t>
            </a:r>
            <a:r>
              <a:rPr lang="ru-RU" sz="1200" dirty="0" err="1"/>
              <a:t>психотепрапевт</a:t>
            </a:r>
            <a:r>
              <a:rPr lang="ru-RU" sz="1200" dirty="0"/>
              <a:t>, эндокринолог, кардиолог, врач по профилактике. Все врачи обязательно акцентируют внимание на роли стресса в развитии соматической патологии, мотивируют на психологическую помощь.</a:t>
            </a:r>
          </a:p>
          <a:p>
            <a:pPr algn="just"/>
            <a:endParaRPr lang="ru-RU" sz="1200" dirty="0"/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/>
              <a:t>Отдельно для глав поселений района(округа) идет семинар психолога об особенностях работы у с участниками СВО и их семьями, как избежать выгорания, методы самопомощи ;</a:t>
            </a:r>
          </a:p>
          <a:p>
            <a:pPr algn="just"/>
            <a:endParaRPr lang="ru-RU" sz="1200" dirty="0"/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/>
              <a:t>Информирование населения о системе оказания психологической и психотерапевтической помощи, о возможности получить анонимные консультации через чат КСВО тем, кто пока не решился на очную встречу с психологом;</a:t>
            </a:r>
          </a:p>
          <a:p>
            <a:pPr algn="just"/>
            <a:endParaRPr lang="ru-RU" sz="1200" dirty="0"/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/>
              <a:t>Повышение компетенций и знаний практикующих психологов. Организуются очные семинары (одно или двухдневные) с приглашением опытных спикеров - психологов из Белгорода, Луганска, то есть с опытом работы именно с целевой аудиторией и ситуациями), так же организовано проведение </a:t>
            </a:r>
            <a:r>
              <a:rPr lang="ru-RU" sz="1200" dirty="0" err="1"/>
              <a:t>вебинаров</a:t>
            </a:r>
            <a:r>
              <a:rPr lang="ru-RU" sz="1200" dirty="0"/>
              <a:t>.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599090" y="1433689"/>
            <a:ext cx="5011488" cy="288995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Старт </a:t>
            </a:r>
            <a:r>
              <a:rPr lang="ru-RU" dirty="0"/>
              <a:t>проекта в 2023 году</a:t>
            </a:r>
          </a:p>
          <a:p>
            <a:r>
              <a:rPr lang="ru-RU" dirty="0"/>
              <a:t>-собрали команду волонтеров-психологов, в составе которых психологи, жены и мамы участников СВО</a:t>
            </a:r>
          </a:p>
          <a:p>
            <a:r>
              <a:rPr lang="ru-RU" dirty="0"/>
              <a:t>-создали реестр волонтеров</a:t>
            </a:r>
          </a:p>
          <a:p>
            <a:r>
              <a:rPr lang="ru-RU" dirty="0"/>
              <a:t>-обобщили запросы целевой аудитории</a:t>
            </a:r>
          </a:p>
          <a:p>
            <a:r>
              <a:rPr lang="ru-RU" dirty="0"/>
              <a:t>-назначили ответственных за составление планов и программ выездных мероприятий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712177" y="1433689"/>
            <a:ext cx="5880733" cy="288995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Планирование и организационная составляющая лежит на активистах Союза женщин России, проекта Женское Движение</a:t>
            </a:r>
            <a:r>
              <a:rPr lang="en-US" dirty="0"/>
              <a:t> </a:t>
            </a:r>
            <a:r>
              <a:rPr lang="ru-RU" dirty="0"/>
              <a:t>и Штаба общественной поддержки Кировской области, команде </a:t>
            </a:r>
            <a:r>
              <a:rPr lang="ru-RU" dirty="0" err="1"/>
              <a:t>грантового</a:t>
            </a:r>
            <a:r>
              <a:rPr lang="ru-RU" dirty="0"/>
              <a:t> проекта «Сила поддержки» и «Спасательный круг» 9г.Киров)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90" y="4526844"/>
            <a:ext cx="10993820" cy="211102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-индивидуальное консультирование членов семей участников СВО</a:t>
            </a:r>
          </a:p>
          <a:p>
            <a:r>
              <a:rPr lang="ru-RU" dirty="0"/>
              <a:t>-работа в малых и больших группах с членами семей участников СВО</a:t>
            </a:r>
          </a:p>
          <a:p>
            <a:r>
              <a:rPr lang="ru-RU" dirty="0"/>
              <a:t>-обучение специалистов </a:t>
            </a:r>
            <a:r>
              <a:rPr lang="ru-RU" dirty="0" smtClean="0"/>
              <a:t>администраций и волонтеров </a:t>
            </a:r>
            <a:r>
              <a:rPr lang="ru-RU" dirty="0"/>
              <a:t>по взаимодействию с участниками СВО и членами их семей</a:t>
            </a:r>
          </a:p>
          <a:p>
            <a:r>
              <a:rPr lang="ru-RU" dirty="0"/>
              <a:t>-выездные формы работы в виде медико-психологических команд волонтеров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12B77-6744-9940-BDBF-145020A371EA}"/>
              </a:ext>
            </a:extLst>
          </p:cNvPr>
          <p:cNvSpPr txBox="1"/>
          <p:nvPr/>
        </p:nvSpPr>
        <p:spPr>
          <a:xfrm>
            <a:off x="599090" y="957909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Указывается до 5 основных результатов проекта, которые будут достигнуты в 2024 году </a:t>
            </a:r>
            <a:br>
              <a:rPr lang="ru-RU" sz="1000" dirty="0"/>
            </a:br>
            <a:r>
              <a:rPr lang="ru-RU" sz="1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758156" y="15854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728123" y="349849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18593" y="410925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45408" y="496233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45408" y="54086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054683" y="1490133"/>
            <a:ext cx="1036685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 </a:t>
            </a:r>
            <a:r>
              <a:rPr lang="ru-RU" sz="1400" dirty="0"/>
              <a:t>время работы проекта совершено 24 выезда волонтеров - психологов в районы Кировской области: мы посетили 19 районов (из 35, это 54%). География районов обширная: самые южные нашей обл. -  </a:t>
            </a:r>
            <a:r>
              <a:rPr lang="ru-RU" sz="1400" dirty="0" err="1"/>
              <a:t>Уржумский</a:t>
            </a:r>
            <a:r>
              <a:rPr lang="ru-RU" sz="1400" dirty="0"/>
              <a:t>, </a:t>
            </a:r>
            <a:r>
              <a:rPr lang="ru-RU" sz="1400" dirty="0" err="1"/>
              <a:t>Яранский</a:t>
            </a:r>
            <a:r>
              <a:rPr lang="ru-RU" sz="1400" dirty="0"/>
              <a:t>; самые удаленные северо-восточные </a:t>
            </a:r>
            <a:r>
              <a:rPr lang="ru-RU" sz="1400" dirty="0" err="1"/>
              <a:t>Омутнинский</a:t>
            </a:r>
            <a:r>
              <a:rPr lang="ru-RU" sz="1400" dirty="0"/>
              <a:t> и </a:t>
            </a:r>
            <a:r>
              <a:rPr lang="ru-RU" sz="1400" dirty="0" err="1"/>
              <a:t>Нагорский</a:t>
            </a:r>
            <a:r>
              <a:rPr lang="ru-RU" sz="1400" dirty="0"/>
              <a:t>. К слову, в </a:t>
            </a:r>
            <a:r>
              <a:rPr lang="ru-RU" sz="1400" dirty="0" err="1"/>
              <a:t>Омутнинский</a:t>
            </a:r>
            <a:r>
              <a:rPr lang="ru-RU" sz="1400" dirty="0"/>
              <a:t> мы съездили трижды, по запросу жителей, а в </a:t>
            </a:r>
            <a:r>
              <a:rPr lang="ru-RU" sz="1400" dirty="0" err="1"/>
              <a:t>Нагорский</a:t>
            </a:r>
            <a:r>
              <a:rPr lang="ru-RU" sz="1400" dirty="0"/>
              <a:t> 2 десанта, особенность района в очень редкой плотности населения и практически отсутствием внутрирайонного общественного транспорта, при этом большое число участников СВО и соответственно их семей, именно в этом районе на консультации приходило больше всего отцов, хотя мужчины крайне не охотно идут к психологам. Спецификой приемов психологов отличился ЗАТО Первомайский (туда ездили дважды): это закрытый военный городок, а семьи участников - это семьи кадровых военных, у них выше стрессоустойчивость, знают методы самопомощи, но в этом районе больше всего потребовалась психологическая помощь по детско-</a:t>
            </a:r>
            <a:r>
              <a:rPr lang="ru-RU" sz="1400" dirty="0" err="1"/>
              <a:t>родительсикм</a:t>
            </a:r>
            <a:r>
              <a:rPr lang="ru-RU" sz="1400" dirty="0"/>
              <a:t> отношениям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За </a:t>
            </a:r>
            <a:r>
              <a:rPr lang="ru-RU" sz="1400" dirty="0"/>
              <a:t>время работы проекта оказано индивидуальной психологической помощи во время десантов около 240  членам семей участников СВО (приходит от 10 до 15 человек за десант). Участников СВО - 2 человека.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За </a:t>
            </a:r>
            <a:r>
              <a:rPr lang="ru-RU" sz="1400" dirty="0"/>
              <a:t>время работы проекта обучено более 450 сотрудников МСУ (главы поселений и районов, заместители по </a:t>
            </a:r>
            <a:r>
              <a:rPr lang="ru-RU" sz="1400" dirty="0" err="1"/>
              <a:t>соцработе</a:t>
            </a:r>
            <a:r>
              <a:rPr lang="ru-RU" sz="1400" dirty="0"/>
              <a:t> и др.) по психологическим особенностям работы с участниками СВО и членами их семей, а так же методам профилактики выгорания (на семинар во время десанта приходит от 15 до 25 </a:t>
            </a:r>
            <a:r>
              <a:rPr lang="ru-RU" sz="1400" dirty="0" smtClean="0"/>
              <a:t>сотрудников</a:t>
            </a:r>
            <a:r>
              <a:rPr lang="ru-RU" sz="1400" dirty="0"/>
              <a:t>.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П</a:t>
            </a:r>
            <a:r>
              <a:rPr lang="ru-RU" sz="1400" dirty="0" smtClean="0"/>
              <a:t>роведены </a:t>
            </a:r>
            <a:r>
              <a:rPr lang="ru-RU" sz="1400" dirty="0"/>
              <a:t>4 больших семинара на площадке Института развития образования с очным участием и подключением по ВКС. </a:t>
            </a:r>
          </a:p>
          <a:p>
            <a:endParaRPr lang="ru-RU" sz="1400" dirty="0" smtClean="0"/>
          </a:p>
          <a:p>
            <a:r>
              <a:rPr lang="ru-RU" sz="1400" dirty="0" smtClean="0"/>
              <a:t>Планы </a:t>
            </a:r>
            <a:r>
              <a:rPr lang="ru-RU" sz="1400" dirty="0"/>
              <a:t>на 2025 год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/>
              <a:t>в 2025 году план не менее 200 человек участников и семей получивших инд. консультации психолога;</a:t>
            </a:r>
          </a:p>
          <a:p>
            <a:r>
              <a:rPr lang="ru-RU" sz="1400" dirty="0"/>
              <a:t>в 2025 году план не менее 30 человек психологов прошли тематическое усовершенствование;</a:t>
            </a:r>
          </a:p>
          <a:p>
            <a:r>
              <a:rPr lang="ru-RU" sz="1400" dirty="0"/>
              <a:t>в 2025 году план не менее 300 человек обучить особенностям работы и методам самопомощи сотрудников МСУ и волонтеров;</a:t>
            </a:r>
          </a:p>
          <a:p>
            <a:r>
              <a:rPr lang="ru-RU" sz="1400" dirty="0"/>
              <a:t>в 2025 году план  не менее 20 выездов в районы;</a:t>
            </a:r>
          </a:p>
          <a:p>
            <a:r>
              <a:rPr lang="ru-RU" sz="1400" dirty="0"/>
              <a:t>в 2025 год не менее 1000 человек примут участие в мероприятиях  проекта</a:t>
            </a:r>
            <a:r>
              <a:rPr lang="ru-RU" sz="1400" dirty="0" smtClean="0"/>
              <a:t>.</a:t>
            </a:r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90" y="1738489"/>
            <a:ext cx="4960883" cy="176000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400" dirty="0"/>
              <a:t>Шаги по реализации:</a:t>
            </a:r>
          </a:p>
          <a:p>
            <a:r>
              <a:rPr lang="ru-RU" sz="1200" dirty="0"/>
              <a:t>-проведено обучение для психологов и студентов-волонтеров</a:t>
            </a:r>
          </a:p>
          <a:p>
            <a:r>
              <a:rPr lang="ru-RU" sz="1200" dirty="0"/>
              <a:t>-сформированы команды для выездов в районы области</a:t>
            </a:r>
          </a:p>
          <a:p>
            <a:r>
              <a:rPr lang="ru-RU" sz="1200" dirty="0"/>
              <a:t>-проект полностью запущен и работает</a:t>
            </a:r>
          </a:p>
          <a:p>
            <a:endParaRPr lang="ru-RU" sz="1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723467" y="1738489"/>
            <a:ext cx="5869444" cy="176000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Статистические данные:</a:t>
            </a:r>
          </a:p>
          <a:p>
            <a:r>
              <a:rPr lang="ru-RU" sz="1200" dirty="0"/>
              <a:t>-за период существования проекта проведено 24 </a:t>
            </a:r>
            <a:r>
              <a:rPr lang="ru-RU" sz="1200" dirty="0" err="1"/>
              <a:t>выездоа</a:t>
            </a:r>
            <a:r>
              <a:rPr lang="ru-RU" sz="1200" dirty="0"/>
              <a:t> в районы Кировской области и пригород Кирова</a:t>
            </a:r>
          </a:p>
          <a:p>
            <a:r>
              <a:rPr lang="ru-RU" sz="1200" dirty="0"/>
              <a:t>-на мероприятиях побывали  не менее 1200 человек</a:t>
            </a:r>
          </a:p>
          <a:p>
            <a:r>
              <a:rPr lang="ru-RU" sz="1200" dirty="0"/>
              <a:t>- из них получили индивидуальную психологическую помощь  250 человек из числа семей участников СВО</a:t>
            </a:r>
          </a:p>
          <a:p>
            <a:endParaRPr lang="ru-RU" sz="1200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90" y="3578578"/>
            <a:ext cx="4960883" cy="308186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СМИ:</a:t>
            </a:r>
          </a:p>
          <a:p>
            <a:r>
              <a:rPr lang="en-US" sz="1200" dirty="0">
                <a:hlinkClick r:id="rId3"/>
              </a:rPr>
              <a:t>https://kirov.er.ru/activity/news/tatyana-fedorovyh-my-sozdaem-maksimalno-komfortnuyu-sredu-dlya-vozvrashayushihsya-s-svo-bojcov</a:t>
            </a:r>
            <a:endParaRPr lang="ru-RU" sz="1200" dirty="0"/>
          </a:p>
          <a:p>
            <a:r>
              <a:rPr lang="en-US" sz="1200" dirty="0">
                <a:hlinkClick r:id="rId4"/>
              </a:rPr>
              <a:t>https://kirov.er.ru/activity/news/psihologi-i-vrachi-prodolzhayut-vyezdy-v-rajony-oblasti-dlya-raboty-s-semyami-uchastnikov-svo</a:t>
            </a:r>
            <a:endParaRPr lang="ru-RU" sz="1200" dirty="0"/>
          </a:p>
          <a:p>
            <a:r>
              <a:rPr lang="en-US" sz="1200" dirty="0">
                <a:hlinkClick r:id="rId5"/>
              </a:rPr>
              <a:t>https://kirov.er.ru/activity/news/v-shtabe-obshestvennoj-podderzhki-edinoj-rossii-prodolzhayutsya-vstrechi-semej-uchastnikov-svo-s-psihologami</a:t>
            </a:r>
            <a:endParaRPr lang="ru-RU" sz="1200" dirty="0"/>
          </a:p>
          <a:p>
            <a:r>
              <a:rPr lang="en-US" sz="1200" dirty="0">
                <a:hlinkClick r:id="rId5"/>
              </a:rPr>
              <a:t>https://kirov.er.ru/activity/news/v-shtabe-obshestvennoj-podderzhki-edinoj-rossii-prodolzhayutsya-vstrechi-semej-uchastnikov-svo-s-psihologami</a:t>
            </a:r>
            <a:endParaRPr lang="ru-RU" sz="1200" dirty="0"/>
          </a:p>
          <a:p>
            <a:r>
              <a:rPr lang="en-US" sz="1100" dirty="0"/>
              <a:t>https://kirov.er.ru/search?q=%D0%B6%D0%B5%D0%BD%D1%81%D0%BA%D0%BE%D0%B5+%D0%B4%D0%B2%D0%B8%D0%B6%D0%B5%D0%BD%D0%B8%D0%B5</a:t>
            </a:r>
            <a:endParaRPr lang="ru-RU" sz="1100" dirty="0"/>
          </a:p>
          <a:p>
            <a:endParaRPr lang="ru-RU" sz="1200" dirty="0"/>
          </a:p>
          <a:p>
            <a:endParaRPr lang="ru-RU" sz="1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723467" y="3578579"/>
            <a:ext cx="5869444" cy="308186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Соц. Сети:</a:t>
            </a:r>
          </a:p>
          <a:p>
            <a:r>
              <a:rPr lang="en-US" sz="1000" dirty="0"/>
              <a:t>https://vk.com/wall-218743064_2144</a:t>
            </a:r>
          </a:p>
          <a:p>
            <a:r>
              <a:rPr lang="en-US" sz="1000" dirty="0"/>
              <a:t>https://vk.com/wall-218743064_2096</a:t>
            </a:r>
          </a:p>
          <a:p>
            <a:r>
              <a:rPr lang="en-US" sz="1000" dirty="0"/>
              <a:t>https://vk.com/wall-218743064_2089</a:t>
            </a:r>
          </a:p>
          <a:p>
            <a:r>
              <a:rPr lang="en-US" sz="1000" dirty="0"/>
              <a:t>https://vk.com/wall-218743064_2072</a:t>
            </a:r>
          </a:p>
          <a:p>
            <a:r>
              <a:rPr lang="en-US" sz="1000" dirty="0"/>
              <a:t>https://vk.com/wall-218743064_2030</a:t>
            </a:r>
          </a:p>
          <a:p>
            <a:r>
              <a:rPr lang="en-US" sz="1000" dirty="0"/>
              <a:t>https://vk.com/wall-218743064_2024</a:t>
            </a:r>
          </a:p>
          <a:p>
            <a:r>
              <a:rPr lang="en-US" sz="1000" dirty="0"/>
              <a:t>https://vk.com/wall-218743064_2008</a:t>
            </a:r>
          </a:p>
          <a:p>
            <a:r>
              <a:rPr lang="en-US" sz="1000" dirty="0"/>
              <a:t>https://vk.com/wall-218743064_1921</a:t>
            </a:r>
          </a:p>
          <a:p>
            <a:r>
              <a:rPr lang="en-US" sz="1000" dirty="0"/>
              <a:t>https://vk.com/wall-218743064_1899</a:t>
            </a:r>
          </a:p>
          <a:p>
            <a:r>
              <a:rPr lang="en-US" sz="1000" dirty="0"/>
              <a:t>https://vk.com/wall-218743064_1897</a:t>
            </a:r>
          </a:p>
          <a:p>
            <a:r>
              <a:rPr lang="en-US" sz="1000" dirty="0"/>
              <a:t>https://vk.com/wall-218743064_1810</a:t>
            </a:r>
          </a:p>
          <a:p>
            <a:r>
              <a:rPr lang="en-US" sz="1000" dirty="0"/>
              <a:t>https://vk.com/wall-218743064_1779</a:t>
            </a:r>
          </a:p>
          <a:p>
            <a:r>
              <a:rPr lang="en-US" sz="1000" dirty="0"/>
              <a:t>https://vk.com/wall-218743064_1773</a:t>
            </a:r>
          </a:p>
          <a:p>
            <a:r>
              <a:rPr lang="en-US" sz="1000" dirty="0"/>
              <a:t>https://vk.com/wall-218743064_1746</a:t>
            </a:r>
          </a:p>
          <a:p>
            <a:r>
              <a:rPr lang="en-US" sz="1000" dirty="0"/>
              <a:t>https://vk.com/wall-218743064_1730</a:t>
            </a:r>
          </a:p>
          <a:p>
            <a:r>
              <a:rPr lang="en-US" sz="1000" dirty="0"/>
              <a:t>https://vk.com/wall-218743064_1704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13622</TotalTime>
  <Words>1774</Words>
  <Application>Microsoft Office PowerPoint</Application>
  <PresentationFormat>Произвольный</PresentationFormat>
  <Paragraphs>232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Пользователь Windows</cp:lastModifiedBy>
  <cp:revision>115</cp:revision>
  <cp:lastPrinted>2025-04-21T12:04:13Z</cp:lastPrinted>
  <dcterms:created xsi:type="dcterms:W3CDTF">2025-03-26T12:04:55Z</dcterms:created>
  <dcterms:modified xsi:type="dcterms:W3CDTF">2025-05-22T09:58:59Z</dcterms:modified>
</cp:coreProperties>
</file>