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>
        <p:scale>
          <a:sx n="122" d="100"/>
          <a:sy n="122" d="100"/>
        </p:scale>
        <p:origin x="-1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9195678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Светя другим, заряжаюсь сам! </a:t>
            </a:r>
          </a:p>
          <a:p>
            <a:pPr>
              <a:lnSpc>
                <a:spcPts val="5700"/>
              </a:lnSpc>
            </a:pPr>
            <a:endParaRPr lang="ru-RU" sz="54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5543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Архипова П.С., г. Москва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10857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Социальны проекты взаимопомощи в здравоохранении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E5530E-79C5-284F-89B7-F338A43EF98F}"/>
              </a:ext>
            </a:extLst>
          </p:cNvPr>
          <p:cNvSpPr txBox="1"/>
          <p:nvPr/>
        </p:nvSpPr>
        <p:spPr>
          <a:xfrm>
            <a:off x="599090" y="1270454"/>
            <a:ext cx="1073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данный момент, проект никак не продвигался. Ниже предлагаются возможные варианты продвижения:</a:t>
            </a:r>
            <a:endParaRPr lang="ru-RU" sz="1400" dirty="0"/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ru-RU" dirty="0" smtClean="0"/>
              <a:t>СММ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Создание канала в </a:t>
            </a:r>
            <a:r>
              <a:rPr lang="ru-RU" dirty="0" err="1" smtClean="0"/>
              <a:t>Телеграм</a:t>
            </a:r>
            <a:r>
              <a:rPr lang="ru-RU" dirty="0" err="1" smtClean="0"/>
              <a:t>е</a:t>
            </a:r>
            <a:r>
              <a:rPr lang="ru-RU" dirty="0" smtClean="0"/>
              <a:t>, </a:t>
            </a:r>
            <a:r>
              <a:rPr lang="ru-RU" dirty="0" err="1" smtClean="0"/>
              <a:t>Вконтакте</a:t>
            </a:r>
            <a:r>
              <a:rPr lang="ru-RU" dirty="0" smtClean="0"/>
              <a:t>, </a:t>
            </a:r>
            <a:r>
              <a:rPr lang="ru-RU" dirty="0" err="1" smtClean="0"/>
              <a:t>Дзене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ru-RU" dirty="0" smtClean="0"/>
              <a:t>Продвижение через СМИ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Публикация результатов проекта в профильных изданиях.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808238-87E7-474C-BF16-A126FCF8B25B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текущий момент, у проекта есть человеческий ресурс в </a:t>
            </a:r>
            <a:r>
              <a:rPr lang="ru-RU" sz="1400" dirty="0" smtClean="0"/>
              <a:t>лице руководителя, материальные ресурсы в виде необходимых методических материалов, в будущем может потребоваться:</a:t>
            </a:r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Финансовые ресурсы для организации комнат психологической разгрузки, записи видео и аудио материалов, разработки чата для консультирования.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E612C6-676E-3449-8945-F356D1293AB0}"/>
              </a:ext>
            </a:extLst>
          </p:cNvPr>
          <p:cNvSpPr txBox="1"/>
          <p:nvPr/>
        </p:nvSpPr>
        <p:spPr>
          <a:xfrm>
            <a:off x="1264946" y="3429000"/>
            <a:ext cx="3541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Человеческие ресурсы для расширения команды проекты в лице психологов, способных оказывать психологическую помощь на местах. 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3541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Информационные ресурсы для привлечения внимания к проекту и его значимости.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542E1A9A-5B69-4C48-93D1-12245F700B90}"/>
              </a:ext>
            </a:extLst>
          </p:cNvPr>
          <p:cNvSpPr/>
          <p:nvPr/>
        </p:nvSpPr>
        <p:spPr>
          <a:xfrm>
            <a:off x="599090" y="2113501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E1AB8-A27C-0540-B40E-DDBEBC322F07}"/>
              </a:ext>
            </a:extLst>
          </p:cNvPr>
          <p:cNvSpPr txBox="1"/>
          <p:nvPr/>
        </p:nvSpPr>
        <p:spPr>
          <a:xfrm>
            <a:off x="2260889" y="2109353"/>
            <a:ext cx="4080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Архипова Полина Сергеевна, 1993 года рождения,</a:t>
            </a:r>
          </a:p>
          <a:p>
            <a:pPr algn="just"/>
            <a:r>
              <a:rPr lang="ru-RU" sz="1400" dirty="0" smtClean="0"/>
              <a:t>Проживает в Московской области, г. Королев, </a:t>
            </a:r>
          </a:p>
          <a:p>
            <a:pPr algn="just"/>
            <a:r>
              <a:rPr lang="ru-RU" sz="1400" dirty="0" smtClean="0"/>
              <a:t>Интересы: психология, история, искусство,</a:t>
            </a:r>
          </a:p>
          <a:p>
            <a:pPr algn="just"/>
            <a:r>
              <a:rPr lang="ru-RU" sz="1400" dirty="0" smtClean="0"/>
              <a:t>Наличие проектов: представленный проект по профилактике эмоционального выгорания старших медицинских сестер. 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A5C35F-2BAF-3D4B-ACCF-DC530FD2EB68}"/>
              </a:ext>
            </a:extLst>
          </p:cNvPr>
          <p:cNvSpPr txBox="1"/>
          <p:nvPr/>
        </p:nvSpPr>
        <p:spPr>
          <a:xfrm>
            <a:off x="599090" y="1418676"/>
            <a:ext cx="3344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A72E88"/>
                </a:solidFill>
                <a:latin typeface="Playfair Display SemiBold" pitchFamily="2" charset="-52"/>
              </a:rPr>
              <a:t>Руководитель 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8" y="2254876"/>
            <a:ext cx="1655436" cy="1102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46D322-CBE5-544C-9576-5AB63A8F2DAD}"/>
              </a:ext>
            </a:extLst>
          </p:cNvPr>
          <p:cNvSpPr txBox="1"/>
          <p:nvPr/>
        </p:nvSpPr>
        <p:spPr>
          <a:xfrm>
            <a:off x="599090" y="1545021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9F6E69A9-5301-7B4E-92FA-1F8457768E3C}"/>
              </a:ext>
            </a:extLst>
          </p:cNvPr>
          <p:cNvSpPr/>
          <p:nvPr/>
        </p:nvSpPr>
        <p:spPr>
          <a:xfrm>
            <a:off x="704193" y="1469293"/>
            <a:ext cx="10731062" cy="4700280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910EEE-BC29-304B-9E47-CEEC63703760}"/>
              </a:ext>
            </a:extLst>
          </p:cNvPr>
          <p:cNvSpPr txBox="1"/>
          <p:nvPr/>
        </p:nvSpPr>
        <p:spPr>
          <a:xfrm>
            <a:off x="1719495" y="1929741"/>
            <a:ext cx="9295656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Эмоциональное выгорание медицинских работников – одна из наиболее актуальных проблем в сфере здравоохранения, которая отрицательно влияет на оказание медицинской помощи. По данным различных исследований, у медицинских сестер выгорание происходит на 5-9 лет быстрее, чем у врачей, а в некоторых медицинских организациях медицинские сестры подвержены синдрому эмоционального выгорания больше, чем врачи.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9DE830-45A8-874C-AFAB-3F5290048970}"/>
              </a:ext>
            </a:extLst>
          </p:cNvPr>
          <p:cNvSpPr txBox="1"/>
          <p:nvPr/>
        </p:nvSpPr>
        <p:spPr>
          <a:xfrm>
            <a:off x="1786383" y="3467235"/>
            <a:ext cx="929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эмоциональному выгоранию медицинских сестер могут привести следующие факторы: эмоциональные перегрузки, отсутствие поддержки, физическая усталость, в связи с чем организация групп психологической поддержки медицинских сестер может сыграть важную роль в профилактике синдрома эмоционального выгорания.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56765F-582D-8346-8EDF-C67D0745B7AB}"/>
              </a:ext>
            </a:extLst>
          </p:cNvPr>
          <p:cNvSpPr txBox="1"/>
          <p:nvPr/>
        </p:nvSpPr>
        <p:spPr>
          <a:xfrm>
            <a:off x="1786383" y="4890144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География проекта: г. Москва. В будущем возможно расширение на многопрофильные медицинские центры, а также организация психологической поддержки медицинских сестер вблизи мест проведения СВО.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C306F3-43A5-3A4C-BCD8-D0207E3A747A}"/>
              </a:ext>
            </a:extLst>
          </p:cNvPr>
          <p:cNvSpPr txBox="1"/>
          <p:nvPr/>
        </p:nvSpPr>
        <p:spPr>
          <a:xfrm>
            <a:off x="984097" y="179124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CF2911-A4F6-6F4B-94D7-5D790B8B48F4}"/>
              </a:ext>
            </a:extLst>
          </p:cNvPr>
          <p:cNvSpPr txBox="1"/>
          <p:nvPr/>
        </p:nvSpPr>
        <p:spPr>
          <a:xfrm>
            <a:off x="984097" y="324349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0AB43A-6FF0-EC46-A91F-70C0BBFB8398}"/>
              </a:ext>
            </a:extLst>
          </p:cNvPr>
          <p:cNvSpPr txBox="1"/>
          <p:nvPr/>
        </p:nvSpPr>
        <p:spPr>
          <a:xfrm>
            <a:off x="984096" y="477218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3FE0D1-C6A5-C04E-AEFC-D4902E28A74D}"/>
              </a:ext>
            </a:extLst>
          </p:cNvPr>
          <p:cNvSpPr txBox="1"/>
          <p:nvPr/>
        </p:nvSpPr>
        <p:spPr>
          <a:xfrm>
            <a:off x="599089" y="1545021"/>
            <a:ext cx="8029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Медицинские сестры </a:t>
            </a:r>
            <a:r>
              <a:rPr lang="ru-RU" sz="2000" dirty="0" smtClean="0"/>
              <a:t>и/ или медбратья медицинских </a:t>
            </a:r>
            <a:r>
              <a:rPr lang="ru-RU" sz="2000" dirty="0"/>
              <a:t>организаций различного уровня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Пол: женский и мужской.</a:t>
            </a:r>
          </a:p>
          <a:p>
            <a:r>
              <a:rPr lang="ru-RU" sz="2000" dirty="0" smtClean="0"/>
              <a:t>Стаж работы в одной медицинской организации: от 3-х лет, так как согласно различным исследованиям, синдром эмоционального выгорания начинает прогрессировать после 3-х лет работы на одном месте.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9E9D96-F053-B14C-97B3-0191C1B7F1A9}"/>
              </a:ext>
            </a:extLst>
          </p:cNvPr>
          <p:cNvSpPr txBox="1"/>
          <p:nvPr/>
        </p:nvSpPr>
        <p:spPr>
          <a:xfrm>
            <a:off x="1029515" y="1900548"/>
            <a:ext cx="10290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Успешная </a:t>
            </a:r>
            <a:r>
              <a:rPr lang="ru-RU" sz="2000" dirty="0"/>
              <a:t>практика 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</a:t>
            </a:r>
            <a:r>
              <a:rPr lang="ru-RU" sz="2000" dirty="0" smtClean="0"/>
              <a:t>):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ru-RU" sz="2000" dirty="0" smtClean="0"/>
              <a:t>Проект был реализован единожды, получил положительный результат.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ru-RU" sz="2000" dirty="0" smtClean="0"/>
              <a:t>Требуется доработка оказания психологической помощи онлайн – создание чат-бота для проведения консультаций в чате при острой необходимости снятия стресса.</a:t>
            </a: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Миссия проекта: улучшение оказания медицинской помощи за счет снижения уровня эмоционального выгорания и улучшения качества жизни медицинских сестер.  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ED018C-C8C8-FC47-9904-8EE67C111AE9}"/>
              </a:ext>
            </a:extLst>
          </p:cNvPr>
          <p:cNvSpPr txBox="1"/>
          <p:nvPr/>
        </p:nvSpPr>
        <p:spPr>
          <a:xfrm>
            <a:off x="786088" y="429033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3663EC-3DC1-1547-9D13-5F13AA9CB760}"/>
              </a:ext>
            </a:extLst>
          </p:cNvPr>
          <p:cNvSpPr txBox="1"/>
          <p:nvPr/>
        </p:nvSpPr>
        <p:spPr>
          <a:xfrm>
            <a:off x="755019" y="526877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3A1142-CF42-E546-891A-29A412372602}"/>
              </a:ext>
            </a:extLst>
          </p:cNvPr>
          <p:cNvSpPr txBox="1"/>
          <p:nvPr/>
        </p:nvSpPr>
        <p:spPr>
          <a:xfrm>
            <a:off x="6092653" y="287872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C7FB12-663E-BB45-B0AE-A412BADB16B3}"/>
              </a:ext>
            </a:extLst>
          </p:cNvPr>
          <p:cNvSpPr txBox="1"/>
          <p:nvPr/>
        </p:nvSpPr>
        <p:spPr>
          <a:xfrm>
            <a:off x="6028534" y="453962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AF7BDC-95D7-3642-91FF-A8B00E650BBC}"/>
              </a:ext>
            </a:extLst>
          </p:cNvPr>
          <p:cNvSpPr txBox="1"/>
          <p:nvPr/>
        </p:nvSpPr>
        <p:spPr>
          <a:xfrm>
            <a:off x="6028532" y="577680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A06FC8-20DC-1442-B6F9-1D752E470FFA}"/>
              </a:ext>
            </a:extLst>
          </p:cNvPr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AEF22A-80F6-934F-814E-7A34502A8484}"/>
              </a:ext>
            </a:extLst>
          </p:cNvPr>
          <p:cNvSpPr txBox="1"/>
          <p:nvPr/>
        </p:nvSpPr>
        <p:spPr>
          <a:xfrm>
            <a:off x="1430204" y="3115897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Диагностика, предупреждение возникновения и коррекция синдрома профессионального </a:t>
            </a:r>
            <a:r>
              <a:rPr lang="ru-RU" dirty="0" smtClean="0"/>
              <a:t>выгорания у медицинских сестер.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A45BA0-D4B1-6C43-A815-242F5EBF451D}"/>
              </a:ext>
            </a:extLst>
          </p:cNvPr>
          <p:cNvSpPr txBox="1"/>
          <p:nvPr/>
        </p:nvSpPr>
        <p:spPr>
          <a:xfrm>
            <a:off x="1430204" y="4316226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Повышение уровня эмоциональной устойчивости медицинских сестер.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02AC18-941A-574F-8D29-652E047DEC2E}"/>
              </a:ext>
            </a:extLst>
          </p:cNvPr>
          <p:cNvSpPr txBox="1"/>
          <p:nvPr/>
        </p:nvSpPr>
        <p:spPr>
          <a:xfrm>
            <a:off x="1430203" y="5315136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Развитие эмоционального интеллекта и коммуникативных навыков медицинских сестер.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B1BA54-CEA8-324D-A51C-67190010D735}"/>
              </a:ext>
            </a:extLst>
          </p:cNvPr>
          <p:cNvSpPr txBox="1"/>
          <p:nvPr/>
        </p:nvSpPr>
        <p:spPr>
          <a:xfrm>
            <a:off x="6770816" y="2463223"/>
            <a:ext cx="3541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Информирование о таких понятиях, как стресс на рабочем месте, синдром эмоционального выгорания, усталость от сострадания, ургентная </a:t>
            </a:r>
            <a:r>
              <a:rPr lang="ru-RU" dirty="0" err="1" smtClean="0"/>
              <a:t>аддикция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EC083BC-A197-F644-8276-D16BE958C6FF}"/>
              </a:ext>
            </a:extLst>
          </p:cNvPr>
          <p:cNvSpPr txBox="1"/>
          <p:nvPr/>
        </p:nvSpPr>
        <p:spPr>
          <a:xfrm>
            <a:off x="6770817" y="4382670"/>
            <a:ext cx="35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Проведение диагностики медицинских сестер. </a:t>
            </a:r>
            <a:r>
              <a:rPr lang="ru-RU" dirty="0" smtClean="0"/>
              <a:t>Разработка методических рекомендаций по выявленным симптомам выгорания.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3142D69-389E-FA41-B6F5-C90265FC495B}"/>
              </a:ext>
            </a:extLst>
          </p:cNvPr>
          <p:cNvSpPr txBox="1"/>
          <p:nvPr/>
        </p:nvSpPr>
        <p:spPr>
          <a:xfrm>
            <a:off x="6770817" y="591530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Организация групп психологической поддержки.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xmlns="" id="{A94B22EA-478D-ED42-A6D1-AF33314DED96}"/>
              </a:ext>
            </a:extLst>
          </p:cNvPr>
          <p:cNvSpPr/>
          <p:nvPr/>
        </p:nvSpPr>
        <p:spPr>
          <a:xfrm>
            <a:off x="1266718" y="1418696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Информирование о синдроме эмоционального выгорания. Является важной частью проекта, так </a:t>
            </a:r>
            <a:r>
              <a:rPr lang="ru-RU" dirty="0"/>
              <a:t>как информирование </a:t>
            </a:r>
            <a:r>
              <a:rPr lang="ru-RU" dirty="0" smtClean="0"/>
              <a:t>позволяет </a:t>
            </a:r>
            <a:r>
              <a:rPr lang="ru-RU" dirty="0"/>
              <a:t>вовремя распознать и предотвратить это состояние.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BEB46AAA-30A5-DB41-83AD-72BC9CB91D2F}"/>
              </a:ext>
            </a:extLst>
          </p:cNvPr>
          <p:cNvSpPr/>
          <p:nvPr/>
        </p:nvSpPr>
        <p:spPr>
          <a:xfrm>
            <a:off x="1266718" y="2923258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Диагностика синдрома эмоционального </a:t>
            </a:r>
            <a:r>
              <a:rPr lang="ru-RU" dirty="0"/>
              <a:t>выгорания. </a:t>
            </a:r>
            <a:r>
              <a:rPr lang="ru-RU" dirty="0" smtClean="0"/>
              <a:t>Диагностика позволяет </a:t>
            </a:r>
            <a:r>
              <a:rPr lang="ru-RU" dirty="0"/>
              <a:t>своевременно выявить признаки </a:t>
            </a:r>
            <a:r>
              <a:rPr lang="ru-RU" dirty="0" smtClean="0"/>
              <a:t>выгорания и </a:t>
            </a:r>
            <a:r>
              <a:rPr lang="ru-RU" dirty="0"/>
              <a:t>предпринять необходимые меры для его предотвращения и управления. 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xmlns="" id="{67F45B01-050D-CE47-83F2-B1A6474A87AF}"/>
              </a:ext>
            </a:extLst>
          </p:cNvPr>
          <p:cNvSpPr/>
          <p:nvPr/>
        </p:nvSpPr>
        <p:spPr>
          <a:xfrm>
            <a:off x="1266718" y="4518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Организация групп психологической поддержки. Такие группы позволяют делиться опытом, а также изучать техники снижения стресса, релаксации, улучшать коммуникативные навыки и развивать эмоциональный интеллект.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A60232-FEBC-9240-8017-B07BA7245877}"/>
              </a:ext>
            </a:extLst>
          </p:cNvPr>
          <p:cNvSpPr txBox="1"/>
          <p:nvPr/>
        </p:nvSpPr>
        <p:spPr>
          <a:xfrm>
            <a:off x="599090" y="1311852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Описываются отличительные характеристики проекта с точки зрения его реализации: </a:t>
            </a:r>
            <a:br>
              <a:rPr lang="ru-RU" sz="2000" dirty="0"/>
            </a:br>
            <a:r>
              <a:rPr lang="ru-RU" sz="2000" dirty="0"/>
              <a:t>как происходит запуск проекта, какие используются инструменты, какая последовательность шагов по созданию проекта применяются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xmlns="" id="{89879918-B16C-1F4D-A71E-A636346F56B4}"/>
              </a:ext>
            </a:extLst>
          </p:cNvPr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Выявление запроса руководителя медицинской организации, его видения текущей ситуации. </a:t>
            </a:r>
            <a:endParaRPr lang="ru-RU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C99722BC-85BA-A140-9E9E-71C5F0D0B7CC}"/>
              </a:ext>
            </a:extLst>
          </p:cNvPr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/>
              <a:t>Инструменты:</a:t>
            </a:r>
          </a:p>
          <a:p>
            <a:pPr algn="just"/>
            <a:r>
              <a:rPr lang="ru-RU" sz="1400" dirty="0"/>
              <a:t>1</a:t>
            </a:r>
            <a:r>
              <a:rPr lang="ru-RU" sz="1400" dirty="0" smtClean="0"/>
              <a:t>. </a:t>
            </a:r>
            <a:r>
              <a:rPr lang="ru-RU" sz="1400" dirty="0"/>
              <a:t>Опросник «Диагностика эмоционального выгорания личности» В. В. </a:t>
            </a:r>
            <a:r>
              <a:rPr lang="ru-RU" sz="1400" dirty="0" smtClean="0"/>
              <a:t>Бойко – в дальнейшем возможна разработка собственной методики диагностики с применением онлайн-ресурсов. </a:t>
            </a:r>
            <a:endParaRPr lang="ru-RU" sz="1400" dirty="0"/>
          </a:p>
          <a:p>
            <a:r>
              <a:rPr lang="ru-RU" sz="1400" dirty="0"/>
              <a:t>2</a:t>
            </a:r>
            <a:r>
              <a:rPr lang="ru-RU" sz="1400" dirty="0" smtClean="0"/>
              <a:t>. В дальнейшем планируется применение чата для оказания экстренной психологической помощи. </a:t>
            </a:r>
            <a:endParaRPr lang="ru-RU" sz="1400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xmlns="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/>
              <a:t>Последовательность:</a:t>
            </a:r>
          </a:p>
          <a:p>
            <a:r>
              <a:rPr lang="ru-RU" sz="1400" dirty="0"/>
              <a:t>1</a:t>
            </a:r>
            <a:r>
              <a:rPr lang="ru-RU" sz="1400" dirty="0" smtClean="0"/>
              <a:t>. Выявление запроса, подготовка лекционного материала согласно полученной информации, проведение лекции.</a:t>
            </a:r>
            <a:endParaRPr lang="ru-RU" sz="1400" dirty="0"/>
          </a:p>
          <a:p>
            <a:r>
              <a:rPr lang="ru-RU" sz="1400" dirty="0" smtClean="0"/>
              <a:t>2.Диагностика уровня эмоционального выгорания, подсчет и обработка результатов, разработка методических рекомендаций.</a:t>
            </a:r>
            <a:endParaRPr lang="ru-RU" sz="1400" dirty="0"/>
          </a:p>
          <a:p>
            <a:r>
              <a:rPr lang="ru-RU" sz="1400" dirty="0" smtClean="0"/>
              <a:t>3.Распределение медицинских сестер по группам 5-6 человек, согласно полученным результатам, проведение групповых занятий с использованием различных психологических техник. </a:t>
            </a:r>
          </a:p>
          <a:p>
            <a:r>
              <a:rPr lang="ru-RU" sz="1400" dirty="0" smtClean="0"/>
              <a:t>4. Повторная диагностика уровня эмоционального выгорания по результатам работы.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xmlns="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xmlns="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xmlns="" id="{0B50C7FF-C535-C04C-BB21-B8312DB0B06A}"/>
              </a:ext>
            </a:extLst>
          </p:cNvPr>
          <p:cNvSpPr/>
          <p:nvPr/>
        </p:nvSpPr>
        <p:spPr>
          <a:xfrm>
            <a:off x="707843" y="362435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xmlns="" id="{1A11A1F6-0531-364A-AD8A-E589334E16B2}"/>
              </a:ext>
            </a:extLst>
          </p:cNvPr>
          <p:cNvSpPr/>
          <p:nvPr/>
        </p:nvSpPr>
        <p:spPr>
          <a:xfrm>
            <a:off x="707844" y="42995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Снижение уровня эмоционального выгорания медицинских сестер в 90% случаев,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C87659-64EE-F442-B024-A538C907FAFE}"/>
              </a:ext>
            </a:extLst>
          </p:cNvPr>
          <p:cNvSpPr txBox="1"/>
          <p:nvPr/>
        </p:nvSpPr>
        <p:spPr>
          <a:xfrm>
            <a:off x="1096871" y="2790610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Улучшение коммуникативных навыков, а также понимания пациентов и их внутренней картины болезни,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9F775E-F051-4040-A4CF-F5F248A66BCF}"/>
              </a:ext>
            </a:extLst>
          </p:cNvPr>
          <p:cNvSpPr txBox="1"/>
          <p:nvPr/>
        </p:nvSpPr>
        <p:spPr>
          <a:xfrm>
            <a:off x="1096871" y="3552386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Снижение уровня стресса на рабочем месте за счет обучения эффективным способам снятия напряжение и саморегуляции,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2F3FE3-DDDF-F04D-99FC-5558F11755A7}"/>
              </a:ext>
            </a:extLst>
          </p:cNvPr>
          <p:cNvSpPr txBox="1"/>
          <p:nvPr/>
        </p:nvSpPr>
        <p:spPr>
          <a:xfrm>
            <a:off x="1151579" y="471862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Улучшение качества оказания медицинской помощи и удовлетворенности ей пациентов.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6DD552-DC4B-A740-A522-4DBB1979DBB7}"/>
              </a:ext>
            </a:extLst>
          </p:cNvPr>
          <p:cNvSpPr txBox="1"/>
          <p:nvPr/>
        </p:nvSpPr>
        <p:spPr>
          <a:xfrm>
            <a:off x="1151579" y="4299527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Повышение уровня мотивации среди медицинских сестер,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C4169BAA-4B12-B14F-A2F9-009A19F16532}"/>
              </a:ext>
            </a:extLst>
          </p:cNvPr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>
              <a:buAutoNum type="arabicPeriod"/>
            </a:pPr>
            <a:r>
              <a:rPr lang="ru-RU" sz="1200" dirty="0" smtClean="0"/>
              <a:t>Лекционное занятие о таких понятиях, как стресс, эмоциональное выгорание, усталость от сострадания, ургентная </a:t>
            </a:r>
            <a:r>
              <a:rPr lang="ru-RU" sz="1200" dirty="0" err="1" smtClean="0"/>
              <a:t>аддикция</a:t>
            </a:r>
            <a:r>
              <a:rPr lang="ru-RU" sz="12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Диагностика эмоционального выгорания;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Организация групп поддержки по выявленному уровню эмоционального выгорания, проведение занятий; 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Повторная диагностика эмоционального выгорания.</a:t>
            </a:r>
            <a:endParaRPr lang="ru-RU" sz="1200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sz="1200" dirty="0" smtClean="0"/>
              <a:t>Статей в СМИ непосредственно о проекте не было. В психологической газете «Золотая лестница» размещены статьи о синдроме эмоционального выгорания, важности коммуникативных навыков, техниках по управлению эмоциями и стрессом, о которых идет речь в проекте. </a:t>
            </a:r>
            <a:endParaRPr lang="ru-RU" sz="1200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>
              <a:buAutoNum type="arabicPeriod"/>
            </a:pPr>
            <a:r>
              <a:rPr lang="ru-RU" sz="1600" dirty="0" smtClean="0"/>
              <a:t>Исследование проводилось среди 27 старших медицинских сестер, среди которых: </a:t>
            </a:r>
            <a:endParaRPr lang="ru-RU" sz="1600" dirty="0"/>
          </a:p>
          <a:p>
            <a:r>
              <a:rPr lang="ru-RU" sz="1600" dirty="0" smtClean="0"/>
              <a:t>У 5 старших медицинских сестер не было сформировано ни одной из фаз выгорания,</a:t>
            </a:r>
          </a:p>
          <a:p>
            <a:r>
              <a:rPr lang="ru-RU" sz="1600" dirty="0" smtClean="0"/>
              <a:t>У 3 старших медицинских сестер были сформированы все фазы выгорания,</a:t>
            </a:r>
          </a:p>
          <a:p>
            <a:r>
              <a:rPr lang="ru-RU" sz="1600" dirty="0" smtClean="0"/>
              <a:t>Наиболее сформировавшейся является фаза резистенции и такие симптомы, как неадекватное реагирование и редукция профессиональных обязанностей. </a:t>
            </a:r>
          </a:p>
          <a:p>
            <a:r>
              <a:rPr lang="ru-RU" sz="1600" dirty="0" smtClean="0"/>
              <a:t>2. Согласно полученным данным, у 90% старших медицинских сестер отмечается улучшение показателей</a:t>
            </a:r>
            <a:r>
              <a:rPr lang="ru-RU" dirty="0" smtClean="0"/>
              <a:t>. </a:t>
            </a:r>
            <a:endParaRPr lang="ru-RU" dirty="0" smtClean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6925F8D5-4A90-3449-9C15-AFA3927AC4E0}"/>
              </a:ext>
            </a:extLst>
          </p:cNvPr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Информация в социальных сетях отсутствует.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972</Words>
  <Application>Microsoft Office PowerPoint</Application>
  <PresentationFormat>Произвольный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Архипова ПС</cp:lastModifiedBy>
  <cp:revision>12</cp:revision>
  <dcterms:created xsi:type="dcterms:W3CDTF">2025-03-26T12:04:55Z</dcterms:created>
  <dcterms:modified xsi:type="dcterms:W3CDTF">2025-04-07T11:04:02Z</dcterms:modified>
</cp:coreProperties>
</file>