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Roboto Bold" charset="1" panose="02000000000000000000"/>
      <p:regular r:id="rId12"/>
    </p:embeddedFont>
    <p:embeddedFont>
      <p:font typeface="Roboto" charset="1" panose="02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0.jpe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3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4.jpeg" Type="http://schemas.openxmlformats.org/officeDocument/2006/relationships/image"/><Relationship Id="rId7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666" r="0" b="-14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06651" y="279771"/>
            <a:ext cx="10274697" cy="3686048"/>
          </a:xfrm>
          <a:custGeom>
            <a:avLst/>
            <a:gdLst/>
            <a:ahLst/>
            <a:cxnLst/>
            <a:rect r="r" b="b" t="t" l="l"/>
            <a:pathLst>
              <a:path h="3686048" w="10274697">
                <a:moveTo>
                  <a:pt x="0" y="0"/>
                </a:moveTo>
                <a:lnTo>
                  <a:pt x="10274698" y="0"/>
                </a:lnTo>
                <a:lnTo>
                  <a:pt x="10274698" y="3686048"/>
                </a:lnTo>
                <a:lnTo>
                  <a:pt x="0" y="368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337543" y="4126403"/>
            <a:ext cx="3612915" cy="6160597"/>
          </a:xfrm>
          <a:custGeom>
            <a:avLst/>
            <a:gdLst/>
            <a:ahLst/>
            <a:cxnLst/>
            <a:rect r="r" b="b" t="t" l="l"/>
            <a:pathLst>
              <a:path h="6160597" w="3612915">
                <a:moveTo>
                  <a:pt x="0" y="0"/>
                </a:moveTo>
                <a:lnTo>
                  <a:pt x="3612914" y="0"/>
                </a:lnTo>
                <a:lnTo>
                  <a:pt x="3612914" y="6160597"/>
                </a:lnTo>
                <a:lnTo>
                  <a:pt x="0" y="61605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9213" y="8021310"/>
            <a:ext cx="4107915" cy="1832919"/>
          </a:xfrm>
          <a:custGeom>
            <a:avLst/>
            <a:gdLst/>
            <a:ahLst/>
            <a:cxnLst/>
            <a:rect r="r" b="b" t="t" l="l"/>
            <a:pathLst>
              <a:path h="1832919" w="4107915">
                <a:moveTo>
                  <a:pt x="0" y="0"/>
                </a:moveTo>
                <a:lnTo>
                  <a:pt x="4107914" y="0"/>
                </a:lnTo>
                <a:lnTo>
                  <a:pt x="4107914" y="1832919"/>
                </a:lnTo>
                <a:lnTo>
                  <a:pt x="0" y="18329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989" t="-55420" r="-86684" b="-14427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380727" y="7838134"/>
            <a:ext cx="2199271" cy="2199271"/>
          </a:xfrm>
          <a:custGeom>
            <a:avLst/>
            <a:gdLst/>
            <a:ahLst/>
            <a:cxnLst/>
            <a:rect r="r" b="b" t="t" l="l"/>
            <a:pathLst>
              <a:path h="2199271" w="2199271">
                <a:moveTo>
                  <a:pt x="0" y="0"/>
                </a:moveTo>
                <a:lnTo>
                  <a:pt x="2199271" y="0"/>
                </a:lnTo>
                <a:lnTo>
                  <a:pt x="2199271" y="2199271"/>
                </a:lnTo>
                <a:lnTo>
                  <a:pt x="0" y="2199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666" r="0" b="-14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14859" y="2951575"/>
            <a:ext cx="7659909" cy="5744932"/>
          </a:xfrm>
          <a:custGeom>
            <a:avLst/>
            <a:gdLst/>
            <a:ahLst/>
            <a:cxnLst/>
            <a:rect r="r" b="b" t="t" l="l"/>
            <a:pathLst>
              <a:path h="5744932" w="7659909">
                <a:moveTo>
                  <a:pt x="0" y="0"/>
                </a:moveTo>
                <a:lnTo>
                  <a:pt x="7659909" y="0"/>
                </a:lnTo>
                <a:lnTo>
                  <a:pt x="7659909" y="5744931"/>
                </a:lnTo>
                <a:lnTo>
                  <a:pt x="0" y="5744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4928" y="1310421"/>
            <a:ext cx="1147164" cy="917731"/>
          </a:xfrm>
          <a:custGeom>
            <a:avLst/>
            <a:gdLst/>
            <a:ahLst/>
            <a:cxnLst/>
            <a:rect r="r" b="b" t="t" l="l"/>
            <a:pathLst>
              <a:path h="917731" w="1147164">
                <a:moveTo>
                  <a:pt x="0" y="0"/>
                </a:moveTo>
                <a:lnTo>
                  <a:pt x="1147164" y="0"/>
                </a:lnTo>
                <a:lnTo>
                  <a:pt x="1147164" y="917731"/>
                </a:lnTo>
                <a:lnTo>
                  <a:pt x="0" y="917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64928" y="2381580"/>
            <a:ext cx="4369207" cy="2278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1"/>
              </a:lnSpc>
            </a:pPr>
            <a:r>
              <a:rPr lang="en-US" sz="3486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СТАРТ ПРОЕКТА:</a:t>
            </a:r>
          </a:p>
          <a:p>
            <a:pPr algn="l">
              <a:lnSpc>
                <a:spcPts val="4881"/>
              </a:lnSpc>
            </a:pPr>
            <a:r>
              <a:rPr lang="en-US" sz="34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l">
              <a:lnSpc>
                <a:spcPts val="4041"/>
              </a:lnSpc>
            </a:pPr>
          </a:p>
          <a:p>
            <a:pPr algn="l">
              <a:lnSpc>
                <a:spcPts val="432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5312929" y="2381580"/>
            <a:ext cx="4901931" cy="3261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3489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АВТОР ПРОЕКТА:</a:t>
            </a:r>
          </a:p>
          <a:p>
            <a:pPr algn="l">
              <a:lnSpc>
                <a:spcPts val="4885"/>
              </a:lnSpc>
            </a:pPr>
          </a:p>
          <a:p>
            <a:pPr algn="l">
              <a:lnSpc>
                <a:spcPts val="4885"/>
              </a:lnSpc>
            </a:pPr>
          </a:p>
          <a:p>
            <a:pPr algn="l">
              <a:lnSpc>
                <a:spcPts val="4885"/>
              </a:lnSpc>
            </a:pPr>
          </a:p>
          <a:p>
            <a:pPr algn="l">
              <a:lnSpc>
                <a:spcPts val="3115"/>
              </a:lnSpc>
            </a:pPr>
            <a:r>
              <a:rPr lang="en-US" sz="22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3115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023790" y="645075"/>
            <a:ext cx="7850979" cy="1812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070"/>
              </a:lnSpc>
            </a:pPr>
            <a:r>
              <a:rPr lang="en-US" b="true" sz="6427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ШКОЛА МАТЕРИНСТВА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312929" y="1310421"/>
            <a:ext cx="1147164" cy="917731"/>
          </a:xfrm>
          <a:custGeom>
            <a:avLst/>
            <a:gdLst/>
            <a:ahLst/>
            <a:cxnLst/>
            <a:rect r="r" b="b" t="t" l="l"/>
            <a:pathLst>
              <a:path h="917731" w="1147164">
                <a:moveTo>
                  <a:pt x="0" y="0"/>
                </a:moveTo>
                <a:lnTo>
                  <a:pt x="1147164" y="0"/>
                </a:lnTo>
                <a:lnTo>
                  <a:pt x="1147164" y="917731"/>
                </a:lnTo>
                <a:lnTo>
                  <a:pt x="0" y="917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4928" y="3606666"/>
            <a:ext cx="3665488" cy="929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0"/>
              </a:lnSpc>
              <a:spcBef>
                <a:spcPct val="0"/>
              </a:spcBef>
            </a:pPr>
            <a:r>
              <a:rPr lang="en-US" b="true" sz="6427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2018 ГОД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764928" y="4888903"/>
            <a:ext cx="1147164" cy="917731"/>
          </a:xfrm>
          <a:custGeom>
            <a:avLst/>
            <a:gdLst/>
            <a:ahLst/>
            <a:cxnLst/>
            <a:rect r="r" b="b" t="t" l="l"/>
            <a:pathLst>
              <a:path h="917731" w="1147164">
                <a:moveTo>
                  <a:pt x="0" y="0"/>
                </a:moveTo>
                <a:lnTo>
                  <a:pt x="1147164" y="0"/>
                </a:lnTo>
                <a:lnTo>
                  <a:pt x="1147164" y="917731"/>
                </a:lnTo>
                <a:lnTo>
                  <a:pt x="0" y="917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64928" y="5959034"/>
            <a:ext cx="4369207" cy="3516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1"/>
              </a:lnSpc>
            </a:pPr>
            <a:r>
              <a:rPr lang="en-US" sz="3486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ПЕРИОД РЕАЛИЗАЦИИ ПРОЕКТА:</a:t>
            </a:r>
          </a:p>
          <a:p>
            <a:pPr algn="l">
              <a:lnSpc>
                <a:spcPts val="4881"/>
              </a:lnSpc>
            </a:pPr>
            <a:r>
              <a:rPr lang="en-US" sz="34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l">
              <a:lnSpc>
                <a:spcPts val="4041"/>
              </a:lnSpc>
            </a:pPr>
          </a:p>
          <a:p>
            <a:pPr algn="l">
              <a:lnSpc>
                <a:spcPts val="4321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764928" y="8245936"/>
            <a:ext cx="4269879" cy="1196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0"/>
              </a:lnSpc>
            </a:pPr>
            <a:r>
              <a:rPr lang="en-US" sz="4227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ПО НАСТОЯЩЕЕ </a:t>
            </a:r>
          </a:p>
          <a:p>
            <a:pPr algn="l">
              <a:lnSpc>
                <a:spcPts val="4650"/>
              </a:lnSpc>
              <a:spcBef>
                <a:spcPct val="0"/>
              </a:spcBef>
            </a:pPr>
            <a:r>
              <a:rPr lang="en-US" b="true" sz="4227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ВРЕМЯ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12929" y="3220218"/>
            <a:ext cx="4901931" cy="2642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3489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Ольга Чистякова,</a:t>
            </a:r>
          </a:p>
          <a:p>
            <a:pPr algn="l">
              <a:lnSpc>
                <a:spcPts val="4885"/>
              </a:lnSpc>
            </a:pPr>
          </a:p>
          <a:p>
            <a:pPr algn="l">
              <a:lnSpc>
                <a:spcPts val="4885"/>
              </a:lnSpc>
            </a:pPr>
          </a:p>
          <a:p>
            <a:pPr algn="l">
              <a:lnSpc>
                <a:spcPts val="3115"/>
              </a:lnSpc>
            </a:pPr>
            <a:r>
              <a:rPr lang="en-US" sz="22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3115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5312929" y="3990383"/>
            <a:ext cx="4531081" cy="7663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6"/>
              </a:lnSpc>
            </a:pPr>
            <a:r>
              <a:rPr lang="en-US" sz="2590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депутат Законодательного собрания Пензенской области, </a:t>
            </a:r>
          </a:p>
          <a:p>
            <a:pPr algn="l">
              <a:lnSpc>
                <a:spcPts val="3626"/>
              </a:lnSpc>
            </a:pPr>
            <a:r>
              <a:rPr lang="en-US" sz="2590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председатель ПРО ООГО “Союз женщин России”, координатор Женского движения ЕР в Пензенской области, </a:t>
            </a:r>
          </a:p>
          <a:p>
            <a:pPr algn="l">
              <a:lnSpc>
                <a:spcPts val="3626"/>
              </a:lnSpc>
            </a:pPr>
            <a:r>
              <a:rPr lang="en-US" sz="2590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директор благотворительного фонда “Караван добрых дел”</a:t>
            </a:r>
          </a:p>
          <a:p>
            <a:pPr algn="l">
              <a:lnSpc>
                <a:spcPts val="4885"/>
              </a:lnSpc>
            </a:pPr>
          </a:p>
          <a:p>
            <a:pPr algn="l">
              <a:lnSpc>
                <a:spcPts val="4885"/>
              </a:lnSpc>
            </a:pPr>
          </a:p>
          <a:p>
            <a:pPr algn="l">
              <a:lnSpc>
                <a:spcPts val="4885"/>
              </a:lnSpc>
            </a:pPr>
          </a:p>
          <a:p>
            <a:pPr algn="l">
              <a:lnSpc>
                <a:spcPts val="3115"/>
              </a:lnSpc>
            </a:pPr>
            <a:r>
              <a:rPr lang="en-US" sz="22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3115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666" r="0" b="-14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14859" y="2951575"/>
            <a:ext cx="7659909" cy="5744932"/>
          </a:xfrm>
          <a:custGeom>
            <a:avLst/>
            <a:gdLst/>
            <a:ahLst/>
            <a:cxnLst/>
            <a:rect r="r" b="b" t="t" l="l"/>
            <a:pathLst>
              <a:path h="5744932" w="7659909">
                <a:moveTo>
                  <a:pt x="0" y="0"/>
                </a:moveTo>
                <a:lnTo>
                  <a:pt x="7659909" y="0"/>
                </a:lnTo>
                <a:lnTo>
                  <a:pt x="7659909" y="5744931"/>
                </a:lnTo>
                <a:lnTo>
                  <a:pt x="0" y="5744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4928" y="1310421"/>
            <a:ext cx="1147164" cy="917731"/>
          </a:xfrm>
          <a:custGeom>
            <a:avLst/>
            <a:gdLst/>
            <a:ahLst/>
            <a:cxnLst/>
            <a:rect r="r" b="b" t="t" l="l"/>
            <a:pathLst>
              <a:path h="917731" w="1147164">
                <a:moveTo>
                  <a:pt x="0" y="0"/>
                </a:moveTo>
                <a:lnTo>
                  <a:pt x="1147164" y="0"/>
                </a:lnTo>
                <a:lnTo>
                  <a:pt x="1147164" y="917731"/>
                </a:lnTo>
                <a:lnTo>
                  <a:pt x="0" y="917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64928" y="2381580"/>
            <a:ext cx="4369207" cy="656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1"/>
              </a:lnSpc>
            </a:pPr>
            <a:r>
              <a:rPr lang="en-US" sz="3486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ЦЕЛЬ ПРОЕКТА:</a:t>
            </a:r>
          </a:p>
          <a:p>
            <a:pPr algn="l">
              <a:lnSpc>
                <a:spcPts val="4881"/>
              </a:lnSpc>
            </a:pPr>
            <a:r>
              <a:rPr lang="en-US" sz="34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 информационное и консультационное медико-социальное</a:t>
            </a:r>
          </a:p>
          <a:p>
            <a:pPr algn="l">
              <a:lnSpc>
                <a:spcPts val="4881"/>
              </a:lnSpc>
            </a:pPr>
            <a:r>
              <a:rPr lang="en-US" sz="34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сопровождение беременных женщин и семей с детьми первого года жизни.</a:t>
            </a:r>
          </a:p>
          <a:p>
            <a:pPr algn="l">
              <a:lnSpc>
                <a:spcPts val="4041"/>
              </a:lnSpc>
            </a:pPr>
          </a:p>
          <a:p>
            <a:pPr algn="l">
              <a:lnSpc>
                <a:spcPts val="432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5312929" y="2381580"/>
            <a:ext cx="4450462" cy="8214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3489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РЕЗУЛЬТАТЫ  ПРОЕКТА:</a:t>
            </a:r>
          </a:p>
          <a:p>
            <a:pPr algn="l">
              <a:lnSpc>
                <a:spcPts val="4885"/>
              </a:lnSpc>
            </a:pPr>
            <a:r>
              <a:rPr lang="en-US" sz="3489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За период реализации  благополучателями проекта «Школа материнства» стали </a:t>
            </a:r>
          </a:p>
          <a:p>
            <a:pPr algn="l">
              <a:lnSpc>
                <a:spcPts val="4885"/>
              </a:lnSpc>
            </a:pPr>
            <a:r>
              <a:rPr lang="en-US" sz="3489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24 759</a:t>
            </a:r>
            <a:r>
              <a:rPr lang="en-US" sz="3489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 родителей</a:t>
            </a:r>
          </a:p>
          <a:p>
            <a:pPr algn="l">
              <a:lnSpc>
                <a:spcPts val="4885"/>
              </a:lnSpc>
            </a:pPr>
            <a:r>
              <a:rPr lang="en-US" sz="3489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детей первого года жизни и  </a:t>
            </a:r>
          </a:p>
          <a:p>
            <a:pPr algn="l">
              <a:lnSpc>
                <a:spcPts val="4885"/>
              </a:lnSpc>
            </a:pPr>
            <a:r>
              <a:rPr lang="en-US" sz="3489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12 034</a:t>
            </a:r>
            <a:r>
              <a:rPr lang="en-US" sz="3489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 беременных женщины.</a:t>
            </a:r>
          </a:p>
          <a:p>
            <a:pPr algn="l">
              <a:lnSpc>
                <a:spcPts val="3115"/>
              </a:lnSpc>
            </a:pPr>
            <a:r>
              <a:rPr lang="en-US" sz="22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3115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023790" y="645075"/>
            <a:ext cx="7850979" cy="1812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070"/>
              </a:lnSpc>
            </a:pPr>
            <a:r>
              <a:rPr lang="en-US" b="true" sz="6427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ШКОЛА МАТЕРИНСТВА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312929" y="1310421"/>
            <a:ext cx="1147164" cy="917731"/>
          </a:xfrm>
          <a:custGeom>
            <a:avLst/>
            <a:gdLst/>
            <a:ahLst/>
            <a:cxnLst/>
            <a:rect r="r" b="b" t="t" l="l"/>
            <a:pathLst>
              <a:path h="917731" w="1147164">
                <a:moveTo>
                  <a:pt x="0" y="0"/>
                </a:moveTo>
                <a:lnTo>
                  <a:pt x="1147164" y="0"/>
                </a:lnTo>
                <a:lnTo>
                  <a:pt x="1147164" y="917731"/>
                </a:lnTo>
                <a:lnTo>
                  <a:pt x="0" y="917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666" r="0" b="-14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72841" y="2792916"/>
            <a:ext cx="4375487" cy="3281615"/>
          </a:xfrm>
          <a:custGeom>
            <a:avLst/>
            <a:gdLst/>
            <a:ahLst/>
            <a:cxnLst/>
            <a:rect r="r" b="b" t="t" l="l"/>
            <a:pathLst>
              <a:path h="3281615" w="4375487">
                <a:moveTo>
                  <a:pt x="0" y="0"/>
                </a:moveTo>
                <a:lnTo>
                  <a:pt x="4375487" y="0"/>
                </a:lnTo>
                <a:lnTo>
                  <a:pt x="4375487" y="3281615"/>
                </a:lnTo>
                <a:lnTo>
                  <a:pt x="0" y="32816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5118" y="664058"/>
            <a:ext cx="1147164" cy="917731"/>
          </a:xfrm>
          <a:custGeom>
            <a:avLst/>
            <a:gdLst/>
            <a:ahLst/>
            <a:cxnLst/>
            <a:rect r="r" b="b" t="t" l="l"/>
            <a:pathLst>
              <a:path h="917731" w="1147164">
                <a:moveTo>
                  <a:pt x="0" y="0"/>
                </a:moveTo>
                <a:lnTo>
                  <a:pt x="1147164" y="0"/>
                </a:lnTo>
                <a:lnTo>
                  <a:pt x="1147164" y="917732"/>
                </a:lnTo>
                <a:lnTo>
                  <a:pt x="0" y="917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10587" y="5499143"/>
            <a:ext cx="4613368" cy="3079423"/>
          </a:xfrm>
          <a:custGeom>
            <a:avLst/>
            <a:gdLst/>
            <a:ahLst/>
            <a:cxnLst/>
            <a:rect r="r" b="b" t="t" l="l"/>
            <a:pathLst>
              <a:path h="3079423" w="4613368">
                <a:moveTo>
                  <a:pt x="0" y="0"/>
                </a:moveTo>
                <a:lnTo>
                  <a:pt x="4613368" y="0"/>
                </a:lnTo>
                <a:lnTo>
                  <a:pt x="4613368" y="3079423"/>
                </a:lnTo>
                <a:lnTo>
                  <a:pt x="0" y="30794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23790" y="6924095"/>
            <a:ext cx="4153080" cy="3114810"/>
          </a:xfrm>
          <a:custGeom>
            <a:avLst/>
            <a:gdLst/>
            <a:ahLst/>
            <a:cxnLst/>
            <a:rect r="r" b="b" t="t" l="l"/>
            <a:pathLst>
              <a:path h="3114810" w="4153080">
                <a:moveTo>
                  <a:pt x="0" y="0"/>
                </a:moveTo>
                <a:lnTo>
                  <a:pt x="4153080" y="0"/>
                </a:lnTo>
                <a:lnTo>
                  <a:pt x="4153080" y="3114810"/>
                </a:lnTo>
                <a:lnTo>
                  <a:pt x="0" y="311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6692" y="1880007"/>
            <a:ext cx="9757098" cy="8669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1"/>
              </a:lnSpc>
            </a:pPr>
            <a:r>
              <a:rPr lang="en-US" sz="3486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КАЧЕСТВЕННЫЕ РЕЗУЛЬТАТЫ ПРОЕКТА:</a:t>
            </a:r>
          </a:p>
          <a:p>
            <a:pPr algn="l">
              <a:lnSpc>
                <a:spcPts val="4881"/>
              </a:lnSpc>
            </a:pPr>
          </a:p>
          <a:p>
            <a:pPr algn="l">
              <a:lnSpc>
                <a:spcPts val="4321"/>
              </a:lnSpc>
            </a:pPr>
            <a:r>
              <a:rPr lang="en-US" sz="30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М</a:t>
            </a:r>
            <a:r>
              <a:rPr lang="en-US" sz="30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отивация населения Пензенской области к созданию семьи и рождению детей в молодых семьях в первые годы брака.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4321"/>
              </a:lnSpc>
            </a:pPr>
          </a:p>
          <a:p>
            <a:pPr algn="l">
              <a:lnSpc>
                <a:spcPts val="4321"/>
              </a:lnSpc>
            </a:pPr>
            <a:r>
              <a:rPr lang="en-US" sz="30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Повышение уровня знаний молодых людей в части</a:t>
            </a:r>
          </a:p>
          <a:p>
            <a:pPr algn="l">
              <a:lnSpc>
                <a:spcPts val="4321"/>
              </a:lnSpc>
            </a:pPr>
            <a:r>
              <a:rPr lang="en-US" sz="30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 - беременности,</a:t>
            </a:r>
          </a:p>
          <a:p>
            <a:pPr algn="l">
              <a:lnSpc>
                <a:spcPts val="4321"/>
              </a:lnSpc>
            </a:pPr>
            <a:r>
              <a:rPr lang="en-US" sz="30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 - ее сохранения,</a:t>
            </a:r>
          </a:p>
          <a:p>
            <a:pPr algn="l">
              <a:lnSpc>
                <a:spcPts val="4321"/>
              </a:lnSpc>
            </a:pPr>
            <a:r>
              <a:rPr lang="en-US" sz="30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 - благополучного протекания родов,</a:t>
            </a:r>
          </a:p>
          <a:p>
            <a:pPr algn="l">
              <a:lnSpc>
                <a:spcPts val="4321"/>
              </a:lnSpc>
            </a:pPr>
            <a:r>
              <a:rPr lang="en-US" sz="30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 - совместного ухода за новорожденным.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4321"/>
              </a:lnSpc>
            </a:pPr>
          </a:p>
          <a:p>
            <a:pPr algn="l">
              <a:lnSpc>
                <a:spcPts val="4321"/>
              </a:lnSpc>
            </a:pPr>
          </a:p>
          <a:p>
            <a:pPr algn="l">
              <a:lnSpc>
                <a:spcPts val="4041"/>
              </a:lnSpc>
            </a:pPr>
          </a:p>
          <a:p>
            <a:pPr algn="l">
              <a:lnSpc>
                <a:spcPts val="4321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023790" y="699250"/>
            <a:ext cx="7850979" cy="1812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070"/>
              </a:lnSpc>
            </a:pPr>
            <a:r>
              <a:rPr lang="en-US" b="true" sz="6427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ШКОЛА МАТЕРИНСТВА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666" r="0" b="-14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381580"/>
            <a:ext cx="4105435" cy="7178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1"/>
              </a:lnSpc>
            </a:pPr>
            <a:r>
              <a:rPr lang="en-US" sz="3486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ЗАНЯТИЯ:</a:t>
            </a:r>
          </a:p>
          <a:p>
            <a:pPr algn="l">
              <a:lnSpc>
                <a:spcPts val="4881"/>
              </a:lnSpc>
            </a:pPr>
            <a:r>
              <a:rPr lang="en-US" sz="3486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ведутся еженедельно в детских поликлиниках и женских консультациях города и областных центров.</a:t>
            </a:r>
          </a:p>
          <a:p>
            <a:pPr algn="l">
              <a:lnSpc>
                <a:spcPts val="4041"/>
              </a:lnSpc>
            </a:pPr>
          </a:p>
          <a:p>
            <a:pPr algn="l">
              <a:lnSpc>
                <a:spcPts val="4321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8572" y="8696506"/>
            <a:ext cx="2175671" cy="1468578"/>
          </a:xfrm>
          <a:custGeom>
            <a:avLst/>
            <a:gdLst/>
            <a:ahLst/>
            <a:cxnLst/>
            <a:rect r="r" b="b" t="t" l="l"/>
            <a:pathLst>
              <a:path h="1468578" w="2175671">
                <a:moveTo>
                  <a:pt x="0" y="0"/>
                </a:moveTo>
                <a:lnTo>
                  <a:pt x="2175671" y="0"/>
                </a:lnTo>
                <a:lnTo>
                  <a:pt x="2175671" y="1468578"/>
                </a:lnTo>
                <a:lnTo>
                  <a:pt x="0" y="1468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17079" y="1122924"/>
            <a:ext cx="1147164" cy="917731"/>
          </a:xfrm>
          <a:custGeom>
            <a:avLst/>
            <a:gdLst/>
            <a:ahLst/>
            <a:cxnLst/>
            <a:rect r="r" b="b" t="t" l="l"/>
            <a:pathLst>
              <a:path h="917731" w="1147164">
                <a:moveTo>
                  <a:pt x="0" y="0"/>
                </a:moveTo>
                <a:lnTo>
                  <a:pt x="1147164" y="0"/>
                </a:lnTo>
                <a:lnTo>
                  <a:pt x="1147164" y="917731"/>
                </a:lnTo>
                <a:lnTo>
                  <a:pt x="0" y="917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26768" y="1122924"/>
            <a:ext cx="1147164" cy="917731"/>
          </a:xfrm>
          <a:custGeom>
            <a:avLst/>
            <a:gdLst/>
            <a:ahLst/>
            <a:cxnLst/>
            <a:rect r="r" b="b" t="t" l="l"/>
            <a:pathLst>
              <a:path h="917731" w="1147164">
                <a:moveTo>
                  <a:pt x="0" y="0"/>
                </a:moveTo>
                <a:lnTo>
                  <a:pt x="1147165" y="0"/>
                </a:lnTo>
                <a:lnTo>
                  <a:pt x="1147165" y="917731"/>
                </a:lnTo>
                <a:lnTo>
                  <a:pt x="0" y="917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60243" y="2635068"/>
            <a:ext cx="3673162" cy="4779139"/>
          </a:xfrm>
          <a:custGeom>
            <a:avLst/>
            <a:gdLst/>
            <a:ahLst/>
            <a:cxnLst/>
            <a:rect r="r" b="b" t="t" l="l"/>
            <a:pathLst>
              <a:path h="4779139" w="3673162">
                <a:moveTo>
                  <a:pt x="0" y="0"/>
                </a:moveTo>
                <a:lnTo>
                  <a:pt x="3673162" y="0"/>
                </a:lnTo>
                <a:lnTo>
                  <a:pt x="3673162" y="4779140"/>
                </a:lnTo>
                <a:lnTo>
                  <a:pt x="0" y="4779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504" r="0" b="-732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725600" y="5385358"/>
            <a:ext cx="3533700" cy="4541365"/>
          </a:xfrm>
          <a:custGeom>
            <a:avLst/>
            <a:gdLst/>
            <a:ahLst/>
            <a:cxnLst/>
            <a:rect r="r" b="b" t="t" l="l"/>
            <a:pathLst>
              <a:path h="4541365" w="3533700">
                <a:moveTo>
                  <a:pt x="0" y="0"/>
                </a:moveTo>
                <a:lnTo>
                  <a:pt x="3533700" y="0"/>
                </a:lnTo>
                <a:lnTo>
                  <a:pt x="3533700" y="4541365"/>
                </a:lnTo>
                <a:lnTo>
                  <a:pt x="0" y="45413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10175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726768" y="2381580"/>
            <a:ext cx="5488091" cy="8814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3489" b="true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ИНФОРМАЦИЯ О ЗАНЯТИЯХ:</a:t>
            </a:r>
          </a:p>
          <a:p>
            <a:pPr algn="l">
              <a:lnSpc>
                <a:spcPts val="4885"/>
              </a:lnSpc>
            </a:pPr>
            <a:r>
              <a:rPr lang="en-US" sz="3489">
                <a:solidFill>
                  <a:srgbClr val="004AAD"/>
                </a:solidFill>
                <a:latin typeface="Roboto"/>
                <a:ea typeface="Roboto"/>
                <a:cs typeface="Roboto"/>
                <a:sym typeface="Roboto"/>
              </a:rPr>
              <a:t>ежемесячно размещается в социальных сетях БФ “Караван добрых дел”, сайте Министерства здравоохранения Пензенской области, интернет-портале STOLICA58.RU </a:t>
            </a:r>
          </a:p>
          <a:p>
            <a:pPr algn="l">
              <a:lnSpc>
                <a:spcPts val="4746"/>
              </a:lnSpc>
            </a:pPr>
          </a:p>
          <a:p>
            <a:pPr algn="l">
              <a:lnSpc>
                <a:spcPts val="4885"/>
              </a:lnSpc>
            </a:pPr>
          </a:p>
          <a:p>
            <a:pPr algn="l">
              <a:lnSpc>
                <a:spcPts val="3115"/>
              </a:lnSpc>
            </a:pPr>
            <a:r>
              <a:rPr lang="en-US" sz="222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3115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0023790" y="699250"/>
            <a:ext cx="7850979" cy="1812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070"/>
              </a:lnSpc>
            </a:pPr>
            <a:r>
              <a:rPr lang="en-US" b="true" sz="6427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ШКОЛА МАТЕРИНСТВА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666" r="0" b="-146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424441" y="2172899"/>
            <a:ext cx="4433295" cy="4421750"/>
          </a:xfrm>
          <a:custGeom>
            <a:avLst/>
            <a:gdLst/>
            <a:ahLst/>
            <a:cxnLst/>
            <a:rect r="r" b="b" t="t" l="l"/>
            <a:pathLst>
              <a:path h="4421750" w="4433295">
                <a:moveTo>
                  <a:pt x="0" y="0"/>
                </a:moveTo>
                <a:lnTo>
                  <a:pt x="4433295" y="0"/>
                </a:lnTo>
                <a:lnTo>
                  <a:pt x="4433295" y="4421750"/>
                </a:lnTo>
                <a:lnTo>
                  <a:pt x="0" y="4421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178934" y="2172899"/>
            <a:ext cx="4404851" cy="4421750"/>
          </a:xfrm>
          <a:custGeom>
            <a:avLst/>
            <a:gdLst/>
            <a:ahLst/>
            <a:cxnLst/>
            <a:rect r="r" b="b" t="t" l="l"/>
            <a:pathLst>
              <a:path h="4421750" w="4404851">
                <a:moveTo>
                  <a:pt x="0" y="0"/>
                </a:moveTo>
                <a:lnTo>
                  <a:pt x="4404851" y="0"/>
                </a:lnTo>
                <a:lnTo>
                  <a:pt x="4404851" y="4421750"/>
                </a:lnTo>
                <a:lnTo>
                  <a:pt x="0" y="44217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148377" y="7814454"/>
            <a:ext cx="13991246" cy="1443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21"/>
              </a:lnSpc>
            </a:pPr>
            <a:r>
              <a:rPr lang="en-US" b="true" sz="511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ПОДПИСЫВАЙТЕСЬ НА НАС И УЗНАВАЙЙТЕ О НАШИХ НОВЫХ ПРОЕКТАХ!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DAGkHsJRHYg</dc:identifier>
  <dcterms:modified xsi:type="dcterms:W3CDTF">2011-08-01T06:04:30Z</dcterms:modified>
  <cp:revision>1</cp:revision>
  <dc:title>Черная и Фиолетовая Темная Профессиональная Недвижимость Еженедельные новости команды Презентация, копия, копия</dc:title>
</cp:coreProperties>
</file>