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9" r:id="rId11"/>
    <p:sldId id="281" r:id="rId12"/>
    <p:sldId id="282" r:id="rId13"/>
    <p:sldId id="283" r:id="rId14"/>
    <p:sldId id="267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D456-8642-4A4C-8C99-CCB1B0A02B8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490-BB79-4B5E-9204-66943A4ED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4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D5F62-65A8-4F48-8AB0-2765470333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2490-BB79-4B5E-9204-66943A4EDE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7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F2F9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F2F9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F2F9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7/19/2024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2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530" cy="6858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37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105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0391" y="5025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355344" y="49771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1245438" y="1777"/>
                </a:lnTo>
                <a:lnTo>
                  <a:pt x="105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79574" y="335788"/>
            <a:ext cx="7832851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F2F9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091" y="1321942"/>
            <a:ext cx="6191250" cy="1848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9692" y="2166492"/>
            <a:ext cx="7866508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dirty="0" smtClean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lang="ru-RU" sz="6600" dirty="0">
                <a:solidFill>
                  <a:srgbClr val="0070C0"/>
                </a:solidFill>
              </a:rPr>
              <a:t>АПОЛЛОНСКОЕ </a:t>
            </a:r>
            <a:endParaRPr lang="ru-RU" sz="6600" dirty="0" smtClean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6600" dirty="0" smtClean="0">
                <a:solidFill>
                  <a:srgbClr val="0070C0"/>
                </a:solidFill>
              </a:rPr>
              <a:t>ДОЛГОЛЕТИЕ</a:t>
            </a:r>
          </a:p>
          <a:p>
            <a:pPr algn="ctr">
              <a:lnSpc>
                <a:spcPct val="100000"/>
              </a:lnSpc>
            </a:pPr>
            <a:endParaRPr sz="66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304800"/>
            <a:ext cx="329692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«Кировский центр социального обслуживания населения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Новопавловск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875" y="138484"/>
            <a:ext cx="1059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endParaRPr lang="ru-RU" sz="2000" dirty="0">
              <a:latin typeface="Century Gothic"/>
              <a:cs typeface="Century 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7202" y="1030177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Нейро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-фитнес»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6" y="940776"/>
            <a:ext cx="2768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Фото-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магнитотерапия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2938" y="1009012"/>
            <a:ext cx="1470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Релакс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02" y="1655343"/>
            <a:ext cx="2524267" cy="18932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31" y="1699365"/>
            <a:ext cx="2556577" cy="1917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5" y="1655343"/>
            <a:ext cx="1471091" cy="19614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63" y="1706011"/>
            <a:ext cx="2445718" cy="18342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61" y="4487645"/>
            <a:ext cx="2509124" cy="18778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44369" y="1030177"/>
            <a:ext cx="347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«Механотерапия»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29056"/>
            <a:ext cx="2715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«Здоровье и бодрость»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2381" y="3766483"/>
            <a:ext cx="2105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Денас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-терапия»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56102" y="3773495"/>
            <a:ext cx="2108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Лечебная вода»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99196" y="3736339"/>
            <a:ext cx="206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Энергия цвета»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74" y="4481073"/>
            <a:ext cx="2512628" cy="1884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43" y="4487645"/>
            <a:ext cx="2512626" cy="1884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62" y="4429030"/>
            <a:ext cx="2598837" cy="1949127"/>
          </a:xfrm>
          <a:prstGeom prst="rect">
            <a:avLst/>
          </a:prstGeom>
        </p:spPr>
      </p:pic>
      <p:pic>
        <p:nvPicPr>
          <p:cNvPr id="21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2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01" y="1322269"/>
            <a:ext cx="342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Служба «Санаторий на дому»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r="19193"/>
          <a:stretch/>
        </p:blipFill>
        <p:spPr>
          <a:xfrm>
            <a:off x="4467990" y="2115862"/>
            <a:ext cx="2558554" cy="1814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8735" y="1353789"/>
            <a:ext cx="433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«Школа Василия Скакуна»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5646" y="1322269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Скандинавская ходьба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44" y="1935943"/>
            <a:ext cx="2522089" cy="1891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1" y="1935943"/>
            <a:ext cx="2449540" cy="18144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18" y="4479587"/>
            <a:ext cx="2615425" cy="1958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2437" y="3930336"/>
            <a:ext cx="299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Соматическая гимнастика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0702" y="3865728"/>
            <a:ext cx="163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 здоровья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7"/>
          <a:stretch/>
        </p:blipFill>
        <p:spPr>
          <a:xfrm>
            <a:off x="8544273" y="4431183"/>
            <a:ext cx="2603699" cy="20731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4331" y="3994759"/>
            <a:ext cx="171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Теплолечение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4" y="4608433"/>
            <a:ext cx="2795702" cy="18300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5400" y="457200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ru-RU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b="1" dirty="0">
                <a:solidFill>
                  <a:srgbClr val="1F497D"/>
                </a:solidFill>
                <a:latin typeface="Century Gothic" panose="020B0502020202020204" pitchFamily="34" charset="0"/>
              </a:rPr>
              <a:t>Долголетие</a:t>
            </a:r>
            <a:endParaRPr lang="ru-RU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528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081" y="60064"/>
            <a:ext cx="7575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клубов и кружков для граждан пожилого возраста</a:t>
            </a:r>
          </a:p>
          <a:p>
            <a:pPr algn="ctr"/>
            <a:r>
              <a:rPr lang="ru-RU" sz="20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комнатах ГБУСО «Кировский ЦСОН»</a:t>
            </a:r>
            <a:endParaRPr lang="ru-RU" sz="2000" b="1" dirty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1" y="957291"/>
            <a:ext cx="1915426" cy="1077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3" y="2026000"/>
            <a:ext cx="173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«Лада»,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село Горнозаводское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61" y="957290"/>
            <a:ext cx="1686825" cy="1077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9746" y="2021897"/>
            <a:ext cx="1558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«Кому за 55»,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Зольская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1945" y="2021897"/>
            <a:ext cx="146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Кружок «Радуга»,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Зольская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02" y="944085"/>
            <a:ext cx="1698560" cy="10880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7400" y="2287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457" y="934278"/>
            <a:ext cx="1608697" cy="10880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68061" y="2005775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Кружок «Ритмы жизни»,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Зольская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18" y="946562"/>
            <a:ext cx="1936066" cy="1088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44136" y="2007921"/>
            <a:ext cx="255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«В гостях у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Самоделкина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посёлок Комсомолец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07" y="2579540"/>
            <a:ext cx="1833720" cy="12397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5601" y="3830380"/>
            <a:ext cx="1699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«Жизнелюбы»,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Марьинская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r="14583"/>
          <a:stretch/>
        </p:blipFill>
        <p:spPr>
          <a:xfrm>
            <a:off x="2489589" y="2605922"/>
            <a:ext cx="1849314" cy="12244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3546" y="3866430"/>
            <a:ext cx="167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«Книголюбы»,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Марьинская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9"/>
          <a:stretch/>
        </p:blipFill>
        <p:spPr>
          <a:xfrm>
            <a:off x="4638129" y="2625123"/>
            <a:ext cx="1834476" cy="12052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76002" y="3843481"/>
            <a:ext cx="1704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«Добрые руки»,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Марьинская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>
          <a:xfrm>
            <a:off x="6771831" y="2555371"/>
            <a:ext cx="1876674" cy="12638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14880" y="3843481"/>
            <a:ext cx="2303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«Компьютерный гений»,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Новопавловск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r="23610" b="10185"/>
          <a:stretch/>
        </p:blipFill>
        <p:spPr>
          <a:xfrm>
            <a:off x="2070224" y="4408983"/>
            <a:ext cx="1869175" cy="11826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63580" y="5574407"/>
            <a:ext cx="162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Марьюшка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Новопавловск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926" r="14167" b="20926"/>
          <a:stretch/>
        </p:blipFill>
        <p:spPr>
          <a:xfrm>
            <a:off x="148203" y="4443773"/>
            <a:ext cx="1795814" cy="11594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6042" y="5577193"/>
            <a:ext cx="1853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«Энергия жизни»,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Новопавловск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5"/>
          <a:stretch/>
        </p:blipFill>
        <p:spPr>
          <a:xfrm>
            <a:off x="9083525" y="2540097"/>
            <a:ext cx="1929908" cy="12443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034797" y="3813847"/>
            <a:ext cx="217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«Лирические этюды»,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Новопавловск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2037"/>
          <a:stretch/>
        </p:blipFill>
        <p:spPr>
          <a:xfrm>
            <a:off x="4105120" y="4429214"/>
            <a:ext cx="1807846" cy="117231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36460" y="5601530"/>
            <a:ext cx="2190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Кружок «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ОчУмелые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ручки»,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Новопавловск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05" y="4471499"/>
            <a:ext cx="1918538" cy="111964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154854" y="5621789"/>
            <a:ext cx="1543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«Надежда»,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Советская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8"/>
          <a:stretch/>
        </p:blipFill>
        <p:spPr>
          <a:xfrm>
            <a:off x="8171860" y="4471499"/>
            <a:ext cx="1694071" cy="11082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948417" y="5601531"/>
            <a:ext cx="210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«Открытые сердца»,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Советская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48" y="4404965"/>
            <a:ext cx="1566319" cy="11747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120863" y="5636322"/>
            <a:ext cx="1543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«ЗОЖ»,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Советская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9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21868" y="396815"/>
            <a:ext cx="8898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339966"/>
                </a:solidFill>
              </a:rPr>
              <a:t>Развитие добровольческого движения «серебряных» волонтёров</a:t>
            </a:r>
            <a:endParaRPr lang="ru-RU" sz="2200" b="1" dirty="0">
              <a:solidFill>
                <a:srgbClr val="3399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81" y="4102432"/>
            <a:ext cx="4066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Спартакиада «Серебряных» волонтеров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479" y="1186925"/>
            <a:ext cx="311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«Часа здоровья»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3816" y="3810045"/>
            <a:ext cx="347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культурно-досуговых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мероприятий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3133" y="1048425"/>
            <a:ext cx="271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спартакиады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«Третьего возраста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0641" y="1094592"/>
            <a:ext cx="31266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мини-концертов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ветеранов войн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/>
          <a:stretch/>
        </p:blipFill>
        <p:spPr>
          <a:xfrm>
            <a:off x="8304401" y="1504811"/>
            <a:ext cx="3092925" cy="21008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5" b="16729"/>
          <a:stretch/>
        </p:blipFill>
        <p:spPr>
          <a:xfrm>
            <a:off x="4576671" y="1558956"/>
            <a:ext cx="3228381" cy="20954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70825" y="3839404"/>
            <a:ext cx="2887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кружка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«Радуга»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9"/>
          <a:stretch/>
        </p:blipFill>
        <p:spPr>
          <a:xfrm>
            <a:off x="8304401" y="4485735"/>
            <a:ext cx="3092925" cy="20221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1" y="371117"/>
            <a:ext cx="332898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\\Local\LOCAL\01-ДИРЕКТОР\photo168234152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8" y="4572000"/>
            <a:ext cx="4032485" cy="22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Local\LOCAL\01-ДИРЕКТОР\WhatsApp Image 2024-04-05 at 12.24.19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71" y="4718215"/>
            <a:ext cx="2903658" cy="19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Local\LOCAL\01-ДИРЕКТОР\IMG_20240213_0959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1" y="1525479"/>
            <a:ext cx="3161348" cy="23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0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5385" y="641261"/>
            <a:ext cx="8608060" cy="5680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148" y="313054"/>
            <a:ext cx="32036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sz="1800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endParaRPr lang="ru-RU"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5251450" y="603884"/>
            <a:ext cx="515493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FF0000"/>
                </a:solidFill>
                <a:latin typeface="Century Gothic"/>
                <a:cs typeface="Century Gothic"/>
              </a:rPr>
              <a:t>Главное в жизни –</a:t>
            </a:r>
            <a:r>
              <a:rPr sz="2800" b="1" i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entury Gothic"/>
                <a:cs typeface="Century Gothic"/>
              </a:rPr>
              <a:t>Здоровье!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419" y="1139825"/>
            <a:ext cx="8988425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dirty="0"/>
              <a:t>«</a:t>
            </a:r>
            <a:r>
              <a:rPr dirty="0">
                <a:solidFill>
                  <a:srgbClr val="56247C"/>
                </a:solidFill>
              </a:rPr>
              <a:t>Если человек сам</a:t>
            </a:r>
            <a:r>
              <a:rPr spc="-145" dirty="0">
                <a:solidFill>
                  <a:srgbClr val="56247C"/>
                </a:solidFill>
              </a:rPr>
              <a:t> </a:t>
            </a:r>
            <a:r>
              <a:rPr dirty="0">
                <a:solidFill>
                  <a:srgbClr val="56247C"/>
                </a:solidFill>
              </a:rPr>
              <a:t>следит</a:t>
            </a:r>
          </a:p>
          <a:p>
            <a:pPr algn="ctr">
              <a:lnSpc>
                <a:spcPct val="100000"/>
              </a:lnSpc>
            </a:pPr>
            <a:r>
              <a:rPr spc="-5" dirty="0">
                <a:solidFill>
                  <a:srgbClr val="56247C"/>
                </a:solidFill>
              </a:rPr>
              <a:t>за </a:t>
            </a:r>
            <a:r>
              <a:rPr dirty="0">
                <a:solidFill>
                  <a:srgbClr val="56247C"/>
                </a:solidFill>
              </a:rPr>
              <a:t>своим здоровьем, то</a:t>
            </a:r>
            <a:r>
              <a:rPr spc="-185" dirty="0">
                <a:solidFill>
                  <a:srgbClr val="56247C"/>
                </a:solidFill>
              </a:rPr>
              <a:t> </a:t>
            </a:r>
            <a:r>
              <a:rPr dirty="0">
                <a:solidFill>
                  <a:srgbClr val="56247C"/>
                </a:solidFill>
              </a:rPr>
              <a:t>трудно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7189" y="2481326"/>
            <a:ext cx="9700895" cy="256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6995" algn="ctr">
              <a:lnSpc>
                <a:spcPct val="100000"/>
              </a:lnSpc>
            </a:pPr>
            <a:r>
              <a:rPr sz="4400" b="1" spc="-5" dirty="0">
                <a:solidFill>
                  <a:srgbClr val="56247C"/>
                </a:solidFill>
                <a:latin typeface="Century Gothic"/>
                <a:cs typeface="Century Gothic"/>
              </a:rPr>
              <a:t>найти</a:t>
            </a:r>
            <a:r>
              <a:rPr sz="4400" b="1" spc="-114" dirty="0">
                <a:solidFill>
                  <a:srgbClr val="56247C"/>
                </a:solidFill>
                <a:latin typeface="Century Gothic"/>
                <a:cs typeface="Century Gothic"/>
              </a:rPr>
              <a:t> </a:t>
            </a:r>
            <a:r>
              <a:rPr sz="4400" b="1" dirty="0">
                <a:solidFill>
                  <a:srgbClr val="56247C"/>
                </a:solidFill>
                <a:latin typeface="Century Gothic"/>
                <a:cs typeface="Century Gothic"/>
              </a:rPr>
              <a:t>врача,</a:t>
            </a:r>
            <a:endParaRPr sz="4400">
              <a:latin typeface="Century Gothic"/>
              <a:cs typeface="Century Gothic"/>
            </a:endParaRPr>
          </a:p>
          <a:p>
            <a:pPr marR="88900" algn="ctr">
              <a:lnSpc>
                <a:spcPct val="100000"/>
              </a:lnSpc>
            </a:pPr>
            <a:r>
              <a:rPr sz="4400" b="1" dirty="0">
                <a:solidFill>
                  <a:srgbClr val="56247C"/>
                </a:solidFill>
                <a:latin typeface="Century Gothic"/>
                <a:cs typeface="Century Gothic"/>
              </a:rPr>
              <a:t>который бы знал лучше</a:t>
            </a:r>
            <a:r>
              <a:rPr sz="4400" b="1" spc="-170" dirty="0">
                <a:solidFill>
                  <a:srgbClr val="56247C"/>
                </a:solidFill>
                <a:latin typeface="Century Gothic"/>
                <a:cs typeface="Century Gothic"/>
              </a:rPr>
              <a:t> </a:t>
            </a:r>
            <a:r>
              <a:rPr sz="4400" b="1" dirty="0">
                <a:solidFill>
                  <a:srgbClr val="56247C"/>
                </a:solidFill>
                <a:latin typeface="Century Gothic"/>
                <a:cs typeface="Century Gothic"/>
              </a:rPr>
              <a:t>полезное</a:t>
            </a:r>
            <a:endParaRPr sz="4400">
              <a:latin typeface="Century Gothic"/>
              <a:cs typeface="Century Gothic"/>
            </a:endParaRPr>
          </a:p>
          <a:p>
            <a:pPr marR="87630" algn="ctr">
              <a:lnSpc>
                <a:spcPct val="100000"/>
              </a:lnSpc>
            </a:pPr>
            <a:r>
              <a:rPr sz="4400" b="1" dirty="0">
                <a:solidFill>
                  <a:srgbClr val="56247C"/>
                </a:solidFill>
                <a:latin typeface="Century Gothic"/>
                <a:cs typeface="Century Gothic"/>
              </a:rPr>
              <a:t>для его здоровья, чем он</a:t>
            </a:r>
            <a:r>
              <a:rPr sz="4400" b="1" spc="-190" dirty="0">
                <a:solidFill>
                  <a:srgbClr val="56247C"/>
                </a:solidFill>
                <a:latin typeface="Century Gothic"/>
                <a:cs typeface="Century Gothic"/>
              </a:rPr>
              <a:t> </a:t>
            </a:r>
            <a:r>
              <a:rPr sz="4400" b="1" dirty="0">
                <a:solidFill>
                  <a:srgbClr val="56247C"/>
                </a:solidFill>
                <a:latin typeface="Century Gothic"/>
                <a:cs typeface="Century Gothic"/>
              </a:rPr>
              <a:t>сам»</a:t>
            </a:r>
            <a:endParaRPr sz="44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3600" b="1" spc="-5" dirty="0">
                <a:solidFill>
                  <a:srgbClr val="56247C"/>
                </a:solidFill>
                <a:latin typeface="Century Gothic"/>
                <a:cs typeface="Century Gothic"/>
              </a:rPr>
              <a:t>Сократ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374903"/>
            <a:ext cx="3068320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endParaRPr sz="1600" b="1" dirty="0">
              <a:solidFill>
                <a:schemeClr val="tx2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5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044" y="811276"/>
            <a:ext cx="645287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C00000"/>
                </a:solidFill>
              </a:rPr>
              <a:t>ЗДОРОВЫЙ ОБРАЗ ЖИЗНИ </a:t>
            </a:r>
            <a:r>
              <a:rPr sz="2800" b="0" spc="-5" dirty="0">
                <a:solidFill>
                  <a:srgbClr val="404040"/>
                </a:solidFill>
                <a:latin typeface="Century Gothic"/>
                <a:cs typeface="Century Gothic"/>
              </a:rPr>
              <a:t>—</a:t>
            </a:r>
            <a:r>
              <a:rPr sz="2800" b="0" spc="-2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entury Gothic"/>
                <a:cs typeface="Century Gothic"/>
              </a:rPr>
              <a:t>это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697" y="1457959"/>
            <a:ext cx="8686800" cy="471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5190" indent="-220979">
              <a:lnSpc>
                <a:spcPct val="100000"/>
              </a:lnSpc>
              <a:buFont typeface="Arial"/>
              <a:buChar char="•"/>
              <a:tabLst>
                <a:tab pos="2155825" algn="l"/>
              </a:tabLst>
            </a:pP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двигательная</a:t>
            </a:r>
            <a:r>
              <a:rPr sz="28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активность</a:t>
            </a:r>
            <a:endParaRPr sz="2800" dirty="0">
              <a:latin typeface="Century Gothic"/>
              <a:cs typeface="Century Gothic"/>
            </a:endParaRPr>
          </a:p>
          <a:p>
            <a:pPr marL="2599055" lvl="1" indent="-220979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2599690" algn="l"/>
              </a:tabLst>
            </a:pPr>
            <a:r>
              <a:rPr sz="2800" i="1" spc="-5" dirty="0">
                <a:solidFill>
                  <a:srgbClr val="56247C"/>
                </a:solidFill>
                <a:latin typeface="Century Gothic"/>
                <a:cs typeface="Century Gothic"/>
              </a:rPr>
              <a:t>правильное</a:t>
            </a:r>
            <a:r>
              <a:rPr sz="2800" i="1" spc="-20" dirty="0">
                <a:solidFill>
                  <a:srgbClr val="56247C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56247C"/>
                </a:solidFill>
                <a:latin typeface="Century Gothic"/>
                <a:cs typeface="Century Gothic"/>
              </a:rPr>
              <a:t>питание</a:t>
            </a:r>
            <a:endParaRPr sz="2800" dirty="0">
              <a:latin typeface="Century Gothic"/>
              <a:cs typeface="Century Gothic"/>
            </a:endParaRPr>
          </a:p>
          <a:p>
            <a:pPr marL="1939289" indent="-220979">
              <a:lnSpc>
                <a:spcPct val="100000"/>
              </a:lnSpc>
              <a:buFont typeface="Arial"/>
              <a:buChar char="•"/>
              <a:tabLst>
                <a:tab pos="1939289" algn="l"/>
              </a:tabLst>
            </a:pP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отказ от вредных</a:t>
            </a:r>
            <a:r>
              <a:rPr sz="2800" b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привычек</a:t>
            </a:r>
            <a:endParaRPr sz="2800" dirty="0">
              <a:latin typeface="Century Gothic"/>
              <a:cs typeface="Century Gothic"/>
            </a:endParaRPr>
          </a:p>
          <a:p>
            <a:pPr marL="1541145" indent="-554355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1541145" algn="l"/>
                <a:tab pos="1541780" algn="l"/>
              </a:tabLst>
            </a:pPr>
            <a:r>
              <a:rPr sz="2800" i="1" spc="-5" dirty="0">
                <a:solidFill>
                  <a:srgbClr val="56247C"/>
                </a:solidFill>
                <a:latin typeface="Century Gothic"/>
                <a:cs typeface="Century Gothic"/>
              </a:rPr>
              <a:t>умение справляться со</a:t>
            </a:r>
            <a:r>
              <a:rPr sz="2800" i="1" spc="50" dirty="0">
                <a:solidFill>
                  <a:srgbClr val="56247C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56247C"/>
                </a:solidFill>
                <a:latin typeface="Century Gothic"/>
                <a:cs typeface="Century Gothic"/>
              </a:rPr>
              <a:t>стрессом</a:t>
            </a:r>
            <a:endParaRPr sz="2800" dirty="0">
              <a:latin typeface="Century Gothic"/>
              <a:cs typeface="Century Gothic"/>
            </a:endParaRPr>
          </a:p>
          <a:p>
            <a:pPr marL="1240790" indent="-220979">
              <a:lnSpc>
                <a:spcPct val="100000"/>
              </a:lnSpc>
              <a:buFont typeface="Arial"/>
              <a:buChar char="•"/>
              <a:tabLst>
                <a:tab pos="1241425" algn="l"/>
              </a:tabLst>
            </a:pP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уважение и доброжелательность</a:t>
            </a:r>
            <a:r>
              <a:rPr sz="28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</a:t>
            </a:r>
            <a:endParaRPr sz="2800" dirty="0">
              <a:latin typeface="Century Gothic"/>
              <a:cs typeface="Century Gothic"/>
            </a:endParaRPr>
          </a:p>
          <a:p>
            <a:pPr marL="1905" algn="ctr">
              <a:lnSpc>
                <a:spcPts val="3354"/>
              </a:lnSpc>
              <a:spcBef>
                <a:spcPts val="10"/>
              </a:spcBef>
            </a:pP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окружающим</a:t>
            </a:r>
            <a:endParaRPr sz="2800" dirty="0">
              <a:latin typeface="Century Gothic"/>
              <a:cs typeface="Century Gothic"/>
            </a:endParaRPr>
          </a:p>
          <a:p>
            <a:pPr marL="3289300" lvl="1" indent="-554990">
              <a:lnSpc>
                <a:spcPts val="3354"/>
              </a:lnSpc>
              <a:buClr>
                <a:srgbClr val="404040"/>
              </a:buClr>
              <a:buFont typeface="Arial"/>
              <a:buChar char="•"/>
              <a:tabLst>
                <a:tab pos="3289300" algn="l"/>
                <a:tab pos="3289935" algn="l"/>
              </a:tabLst>
            </a:pPr>
            <a:r>
              <a:rPr sz="2800" i="1" spc="-5" dirty="0">
                <a:solidFill>
                  <a:srgbClr val="56247C"/>
                </a:solidFill>
                <a:latin typeface="Century Gothic"/>
                <a:cs typeface="Century Gothic"/>
              </a:rPr>
              <a:t>крепкая</a:t>
            </a:r>
            <a:r>
              <a:rPr sz="2800" i="1" spc="-60" dirty="0">
                <a:solidFill>
                  <a:srgbClr val="56247C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56247C"/>
                </a:solidFill>
                <a:latin typeface="Century Gothic"/>
                <a:cs typeface="Century Gothic"/>
              </a:rPr>
              <a:t>семья</a:t>
            </a:r>
            <a:endParaRPr sz="2800" dirty="0">
              <a:latin typeface="Century Gothic"/>
              <a:cs typeface="Century Gothic"/>
            </a:endParaRPr>
          </a:p>
          <a:p>
            <a:pPr marL="1227455" indent="-220979">
              <a:lnSpc>
                <a:spcPct val="100000"/>
              </a:lnSpc>
              <a:buFont typeface="Arial"/>
              <a:buChar char="•"/>
              <a:tabLst>
                <a:tab pos="1228090" algn="l"/>
              </a:tabLst>
            </a:pP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постоянство во</a:t>
            </a:r>
            <a:r>
              <a:rPr sz="28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взаимоотношениях</a:t>
            </a:r>
            <a:endParaRPr sz="2800" dirty="0">
              <a:latin typeface="Century Gothic"/>
              <a:cs typeface="Century Gothic"/>
            </a:endParaRPr>
          </a:p>
          <a:p>
            <a:pPr marL="567690" indent="-55499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567055" algn="l"/>
                <a:tab pos="567690" algn="l"/>
              </a:tabLst>
            </a:pPr>
            <a:r>
              <a:rPr sz="2800" i="1" spc="-5" dirty="0">
                <a:solidFill>
                  <a:srgbClr val="56247C"/>
                </a:solidFill>
                <a:latin typeface="Century Gothic"/>
                <a:cs typeface="Century Gothic"/>
              </a:rPr>
              <a:t>стабильная трудовая деятельность,</a:t>
            </a:r>
            <a:r>
              <a:rPr sz="2800" i="1" spc="105" dirty="0">
                <a:solidFill>
                  <a:srgbClr val="56247C"/>
                </a:solidFill>
                <a:latin typeface="Century Gothic"/>
                <a:cs typeface="Century Gothic"/>
              </a:rPr>
              <a:t> </a:t>
            </a:r>
            <a:r>
              <a:rPr sz="2800" i="1" spc="-5" dirty="0">
                <a:solidFill>
                  <a:srgbClr val="56247C"/>
                </a:solidFill>
                <a:latin typeface="Century Gothic"/>
                <a:cs typeface="Century Gothic"/>
              </a:rPr>
              <a:t>занятость</a:t>
            </a:r>
            <a:endParaRPr sz="2800" dirty="0">
              <a:latin typeface="Century Gothic"/>
              <a:cs typeface="Century Gothic"/>
            </a:endParaRPr>
          </a:p>
          <a:p>
            <a:pPr marL="2018030" lvl="1" indent="-220979">
              <a:lnSpc>
                <a:spcPct val="100000"/>
              </a:lnSpc>
              <a:buFont typeface="Arial"/>
              <a:buChar char="•"/>
              <a:tabLst>
                <a:tab pos="2018664" algn="l"/>
              </a:tabLst>
            </a:pP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общественная</a:t>
            </a:r>
            <a:r>
              <a:rPr sz="2800" b="1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активность</a:t>
            </a:r>
            <a:endParaRPr sz="2800" dirty="0">
              <a:latin typeface="Century Gothic"/>
              <a:cs typeface="Century Gothic"/>
            </a:endParaRPr>
          </a:p>
          <a:p>
            <a:pPr marL="3435985" lvl="2" indent="-55499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435985" algn="l"/>
                <a:tab pos="3436620" algn="l"/>
              </a:tabLst>
            </a:pPr>
            <a:r>
              <a:rPr sz="2800" i="1" spc="-5" dirty="0">
                <a:solidFill>
                  <a:srgbClr val="56247C"/>
                </a:solidFill>
                <a:latin typeface="Century Gothic"/>
                <a:cs typeface="Century Gothic"/>
              </a:rPr>
              <a:t>добрые</a:t>
            </a:r>
            <a:r>
              <a:rPr sz="2800" i="1" spc="-55" dirty="0">
                <a:solidFill>
                  <a:srgbClr val="56247C"/>
                </a:solidFill>
                <a:latin typeface="Century Gothic"/>
                <a:cs typeface="Century Gothic"/>
              </a:rPr>
              <a:t> </a:t>
            </a:r>
            <a:r>
              <a:rPr sz="2800" i="1" spc="-10" dirty="0">
                <a:solidFill>
                  <a:srgbClr val="56247C"/>
                </a:solidFill>
                <a:latin typeface="Century Gothic"/>
                <a:cs typeface="Century Gothic"/>
              </a:rPr>
              <a:t>дела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440875"/>
            <a:ext cx="318140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1332" y="1062227"/>
            <a:ext cx="2822067" cy="1938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649744"/>
            <a:ext cx="7614411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7825" marR="5080" indent="-163576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</a:rPr>
              <a:t>Факторы, влияющие на состояние  здоровья</a:t>
            </a:r>
            <a:r>
              <a:rPr sz="3200" spc="-8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человека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125726" y="1801104"/>
            <a:ext cx="8966835" cy="1711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299"/>
              </a:lnSpc>
            </a:pPr>
            <a:r>
              <a:rPr sz="2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Здоровье человека </a:t>
            </a:r>
            <a:r>
              <a:rPr sz="2400" dirty="0">
                <a:latin typeface="Century Gothic"/>
                <a:cs typeface="Century Gothic"/>
              </a:rPr>
              <a:t>– </a:t>
            </a:r>
            <a:r>
              <a:rPr sz="2400" b="1" dirty="0">
                <a:solidFill>
                  <a:srgbClr val="6F2F9F"/>
                </a:solidFill>
                <a:latin typeface="Century Gothic"/>
                <a:cs typeface="Century Gothic"/>
              </a:rPr>
              <a:t>это результат сложного  взаимодействия средовых, </a:t>
            </a:r>
            <a:r>
              <a:rPr sz="2400" b="1" spc="-5" dirty="0">
                <a:solidFill>
                  <a:srgbClr val="6F2F9F"/>
                </a:solidFill>
                <a:latin typeface="Century Gothic"/>
                <a:cs typeface="Century Gothic"/>
              </a:rPr>
              <a:t>биологических и </a:t>
            </a:r>
            <a:r>
              <a:rPr sz="2400" b="1" dirty="0">
                <a:solidFill>
                  <a:srgbClr val="6F2F9F"/>
                </a:solidFill>
                <a:latin typeface="Century Gothic"/>
                <a:cs typeface="Century Gothic"/>
              </a:rPr>
              <a:t>социальных  факторов.</a:t>
            </a:r>
            <a:endParaRPr sz="2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entury Gothic"/>
                <a:cs typeface="Century Gothic"/>
              </a:rPr>
              <a:t>Учёными всех </a:t>
            </a:r>
            <a:r>
              <a:rPr sz="1800" spc="-5" dirty="0">
                <a:latin typeface="Century Gothic"/>
                <a:cs typeface="Century Gothic"/>
              </a:rPr>
              <a:t>стран были доказаны следующие различные влияния</a:t>
            </a:r>
            <a:r>
              <a:rPr sz="1800" spc="15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на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состояние</a:t>
            </a:r>
            <a:r>
              <a:rPr sz="1800" spc="-9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здоровья</a:t>
            </a:r>
            <a:r>
              <a:rPr sz="1800" spc="-5" dirty="0">
                <a:latin typeface="Century Gothic"/>
                <a:cs typeface="Century Gothic"/>
              </a:rPr>
              <a:t>: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13861" y="3716528"/>
            <a:ext cx="6783197" cy="2560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5400" y="360784"/>
            <a:ext cx="305856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6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6842" y="914400"/>
            <a:ext cx="9538958" cy="6647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ru-RU" sz="2400" dirty="0"/>
              <a:t>ЦЕЛЬ: обеспечение </a:t>
            </a:r>
            <a:r>
              <a:rPr lang="ru-RU" sz="2400" dirty="0" smtClean="0"/>
              <a:t> увеличения </a:t>
            </a:r>
            <a:r>
              <a:rPr lang="ru-RU" sz="2400" dirty="0"/>
              <a:t>доли граждан, ведущих здоровый образ жизни.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spc="-5" dirty="0" smtClean="0">
                <a:solidFill>
                  <a:srgbClr val="000000"/>
                </a:solidFill>
              </a:rPr>
              <a:t> </a:t>
            </a:r>
            <a:br>
              <a:rPr lang="ru-RU" sz="2400" b="0" spc="-5" dirty="0" smtClean="0">
                <a:solidFill>
                  <a:srgbClr val="000000"/>
                </a:solidFill>
              </a:rPr>
            </a:br>
            <a:r>
              <a:rPr lang="ru-RU" sz="1800" dirty="0"/>
              <a:t>ЗАДАЧИ </a:t>
            </a:r>
            <a:r>
              <a:rPr lang="ru-RU" sz="1800" dirty="0" smtClean="0"/>
              <a:t>ПРОЕКТА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 Формирование среды, способствующей ведению гражданами здорового образа жизни, включая здоровое питание (в том числе ликвидацию </a:t>
            </a:r>
            <a:r>
              <a:rPr lang="ru-RU" sz="1800" dirty="0" err="1"/>
              <a:t>микронутриентной</a:t>
            </a:r>
            <a:r>
              <a:rPr lang="ru-RU" sz="1800" dirty="0"/>
              <a:t> недостаточности, сокращение потребления соли и сахара), защиту от табачного дыма, снижение потребления алкоголя. Развитие инфраструктуры общественного здоровья, повышение обеспеченности кадрами в сфере общественного здоровья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 Мотивирование граждан к ведению здорового образа жизни посредством проведения </a:t>
            </a:r>
            <a:r>
              <a:rPr lang="ru-RU" sz="1800" dirty="0" err="1"/>
              <a:t>информационнокоммуникационной</a:t>
            </a:r>
            <a:r>
              <a:rPr lang="ru-RU" sz="1800" dirty="0"/>
              <a:t> кампании, а также вовлечения граждан и некоммерческих организаций в мероприятия по укреплению общественного здоровья.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 </a:t>
            </a:r>
            <a:r>
              <a:rPr lang="ru-RU" sz="1800" dirty="0"/>
              <a:t>Разработка и внедрение программ укрепления здоровья на рабочем месте (корпоративных программ укрепления здоровья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2272664" y="1336928"/>
            <a:ext cx="85274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5" dirty="0" smtClean="0">
                <a:latin typeface="Century Gothic"/>
                <a:cs typeface="Century Gothic"/>
              </a:rPr>
              <a:t> 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875" y="346614"/>
            <a:ext cx="31996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2050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322" y="0"/>
            <a:ext cx="1207567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                                                   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ДОСТИЖЕНИЕ </a:t>
            </a:r>
            <a:r>
              <a:rPr lang="ru-RU" dirty="0"/>
              <a:t>ЦЕЛЕЙ НАЦИОНАЛЬНОГО ПРОЕКТА «ДЕМОГРАФИЯ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  <a:p>
            <a:endParaRPr lang="ru-RU" dirty="0" smtClean="0"/>
          </a:p>
          <a:p>
            <a:pPr marL="285750" indent="-285750" algn="ctr">
              <a:buFontTx/>
              <a:buChar char="-"/>
            </a:pPr>
            <a:r>
              <a:rPr lang="ru-RU" dirty="0" smtClean="0"/>
              <a:t>увеличению </a:t>
            </a:r>
            <a:r>
              <a:rPr lang="ru-RU" dirty="0"/>
              <a:t>ожидаемой продолжительности здоровой жизни до 67 лет</a:t>
            </a:r>
            <a:r>
              <a:rPr lang="ru-RU" dirty="0" smtClean="0"/>
              <a:t>;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  <a:p>
            <a:pPr algn="ctr"/>
            <a:r>
              <a:rPr lang="ru-RU" dirty="0" smtClean="0"/>
              <a:t>                                            - увеличение </a:t>
            </a:r>
            <a:r>
              <a:rPr lang="ru-RU" dirty="0"/>
              <a:t>обращаемости в медицинские организации по вопросам здорового образа жизни, в </a:t>
            </a:r>
            <a:r>
              <a:rPr lang="ru-RU" dirty="0" smtClean="0"/>
              <a:t>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                  том числе увеличение </a:t>
            </a:r>
            <a:r>
              <a:rPr lang="ru-RU" dirty="0"/>
              <a:t>числа лиц, которым рекомендованы индивидуальные планы по здоровому образу жизни</a:t>
            </a:r>
            <a:r>
              <a:rPr lang="ru-RU" dirty="0" smtClean="0"/>
              <a:t>;</a:t>
            </a:r>
          </a:p>
          <a:p>
            <a:pPr algn="ctr"/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dirty="0" smtClean="0"/>
              <a:t>увеличение </a:t>
            </a:r>
            <a:r>
              <a:rPr lang="ru-RU" dirty="0"/>
              <a:t>ожидаемой продолжительности жизни до 78 </a:t>
            </a:r>
            <a:r>
              <a:rPr lang="ru-RU" dirty="0" smtClean="0"/>
              <a:t>лет;       </a:t>
            </a:r>
          </a:p>
          <a:p>
            <a:pPr algn="ctr"/>
            <a:endParaRPr lang="ru-RU" dirty="0" smtClean="0"/>
          </a:p>
          <a:p>
            <a:pPr marL="285750" indent="-285750" algn="ctr">
              <a:buFontTx/>
              <a:buChar char="-"/>
            </a:pPr>
            <a:r>
              <a:rPr lang="ru-RU" dirty="0" smtClean="0"/>
              <a:t>увеличение суммарного коэффициента рождаемости;</a:t>
            </a:r>
          </a:p>
          <a:p>
            <a:pPr marL="285750" indent="-285750" algn="ctr">
              <a:buFontTx/>
              <a:buChar char="-"/>
            </a:pPr>
            <a:endParaRPr lang="ru-RU" dirty="0" smtClean="0"/>
          </a:p>
          <a:p>
            <a:pPr algn="ctr"/>
            <a:r>
              <a:rPr lang="ru-RU" dirty="0" smtClean="0"/>
              <a:t>                              - увеличение </a:t>
            </a:r>
            <a:r>
              <a:rPr lang="ru-RU" dirty="0"/>
              <a:t>доли граждан, систематически занимающихся физической культурой и спортом.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76200" y="28787"/>
            <a:ext cx="2667000" cy="6858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85842" y="-4665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1437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105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0391" y="5025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355344" y="49771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1245438" y="1777"/>
                </a:lnTo>
                <a:lnTo>
                  <a:pt x="105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82222" y="304800"/>
            <a:ext cx="31472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sz="1800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endParaRPr lang="ru-RU" sz="1800" dirty="0"/>
          </a:p>
        </p:txBody>
      </p:sp>
      <p:pic>
        <p:nvPicPr>
          <p:cNvPr id="8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8441" y="1707952"/>
            <a:ext cx="10019665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ru-RU" sz="2000" dirty="0" smtClean="0"/>
              <a:t>Реализация </a:t>
            </a:r>
            <a:r>
              <a:rPr lang="ru-RU" sz="2000" dirty="0"/>
              <a:t>на территории </a:t>
            </a:r>
            <a:r>
              <a:rPr lang="ru-RU" sz="2000" dirty="0" smtClean="0"/>
              <a:t>района программ </a:t>
            </a:r>
            <a:r>
              <a:rPr lang="ru-RU" sz="2000" dirty="0"/>
              <a:t>по профилактике неинфекционных заболеваний (НИЗ) и формированию здорового образа жизни (ЗОЖ), которые будут включать мероприятий по снижению действия основных факторов риска НИЗ, первичной профилактике </a:t>
            </a:r>
            <a:r>
              <a:rPr lang="ru-RU" sz="2000" dirty="0" smtClean="0"/>
              <a:t>заболеваний; 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endParaRPr lang="ru-RU" sz="2000" dirty="0" smtClean="0"/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Организация межведомственного взаимодействия по вопросам формирования ЗОЖ</a:t>
            </a:r>
            <a:r>
              <a:rPr lang="ru-RU" sz="2000" dirty="0" smtClean="0"/>
              <a:t>;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Проведение массовых мероприятий, акций, конференций, посвященных пропаганде принципов ЗОЖ; </a:t>
            </a:r>
            <a:endParaRPr lang="ru-RU" sz="2000" dirty="0" smtClean="0"/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endParaRPr lang="ru-RU" sz="2000" dirty="0" smtClean="0"/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Внедрение в практику современных достижений в области профилактики НИЗ и формирования ЗОЖ; </a:t>
            </a:r>
            <a:endParaRPr lang="ru-RU" sz="2000" dirty="0" smtClean="0"/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endParaRPr lang="ru-RU" sz="2000" dirty="0" smtClean="0"/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Внедрение стратегии работы с предприятиями общественного питания, корпоративным сектором и муниципальными властями, включая участие в планировании городской среды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382" y="355727"/>
            <a:ext cx="1050417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               </a:t>
            </a:r>
            <a:r>
              <a:rPr lang="ru-RU" sz="18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</a:t>
            </a:r>
            <a:r>
              <a:rPr lang="ru-RU" sz="3200" dirty="0"/>
              <a:t>ОЖИДАЕМЫЕ РЕЗУЛЬТАТЫ</a:t>
            </a:r>
            <a:r>
              <a:rPr lang="ru-RU" sz="3200" dirty="0" smtClean="0"/>
              <a:t>: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sz="3200" dirty="0">
              <a:latin typeface="Century Gothic"/>
              <a:cs typeface="Century Gothic"/>
            </a:endParaRPr>
          </a:p>
        </p:txBody>
      </p:sp>
      <p:pic>
        <p:nvPicPr>
          <p:cNvPr id="5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160" y="1284985"/>
            <a:ext cx="8376284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dirty="0" smtClean="0">
                <a:solidFill>
                  <a:srgbClr val="7030A0"/>
                </a:solidFill>
              </a:rPr>
              <a:t>РЕСУРСЫ: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160" y="1875154"/>
            <a:ext cx="6066155" cy="485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0990">
              <a:lnSpc>
                <a:spcPct val="100000"/>
              </a:lnSpc>
            </a:pPr>
            <a:r>
              <a:rPr sz="2400" b="1" dirty="0">
                <a:solidFill>
                  <a:srgbClr val="6F2F9F"/>
                </a:solidFill>
                <a:latin typeface="Century Gothic"/>
                <a:cs typeface="Century Gothic"/>
              </a:rPr>
              <a:t>1 </a:t>
            </a:r>
            <a:r>
              <a:rPr lang="ru-RU" sz="2400" b="1" dirty="0" smtClean="0">
                <a:solidFill>
                  <a:srgbClr val="6F2F9F"/>
                </a:solidFill>
                <a:latin typeface="Century Gothic"/>
                <a:cs typeface="Century Gothic"/>
              </a:rPr>
              <a:t>материально-технические:</a:t>
            </a:r>
            <a:r>
              <a:rPr sz="2400" dirty="0" smtClean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lang="ru-RU" sz="2000" dirty="0" smtClean="0">
                <a:latin typeface="Century Gothic"/>
                <a:cs typeface="Century Gothic"/>
              </a:rPr>
              <a:t>медицинское оборудование, реабилитационное оборудование, спортивное оборудование, помещения;</a:t>
            </a:r>
          </a:p>
          <a:p>
            <a:pPr marL="12700" marR="300990">
              <a:lnSpc>
                <a:spcPct val="100000"/>
              </a:lnSpc>
            </a:pPr>
            <a:endParaRPr lang="ru-RU" sz="2000" dirty="0" smtClean="0">
              <a:latin typeface="Century Gothic"/>
              <a:cs typeface="Century Gothic"/>
            </a:endParaRPr>
          </a:p>
          <a:p>
            <a:pPr marL="12700" marR="300990">
              <a:lnSpc>
                <a:spcPct val="100000"/>
              </a:lnSpc>
            </a:pPr>
            <a:r>
              <a:rPr lang="ru-RU" sz="2400" b="1" dirty="0" smtClean="0">
                <a:solidFill>
                  <a:srgbClr val="6F2F9F"/>
                </a:solidFill>
                <a:latin typeface="Century Gothic"/>
                <a:cs typeface="Century Gothic"/>
              </a:rPr>
              <a:t>2 кадровые: </a:t>
            </a:r>
          </a:p>
          <a:p>
            <a:pPr marL="12700" marR="300990">
              <a:lnSpc>
                <a:spcPct val="100000"/>
              </a:lnSpc>
            </a:pPr>
            <a:r>
              <a:rPr lang="ru-RU" sz="2000" dirty="0" smtClean="0">
                <a:latin typeface="Century Gothic"/>
                <a:cs typeface="Century Gothic"/>
              </a:rPr>
              <a:t>врачи, медицинские сестры, специалисты по социальной работе, инструктор по труду, </a:t>
            </a:r>
            <a:r>
              <a:rPr lang="ru-RU" sz="2000" dirty="0" err="1" smtClean="0">
                <a:latin typeface="Century Gothic"/>
                <a:cs typeface="Century Gothic"/>
              </a:rPr>
              <a:t>культорганизатор</a:t>
            </a:r>
            <a:r>
              <a:rPr lang="ru-RU" sz="2000" dirty="0" smtClean="0">
                <a:latin typeface="Century Gothic"/>
                <a:cs typeface="Century Gothic"/>
              </a:rPr>
              <a:t>;</a:t>
            </a:r>
          </a:p>
          <a:p>
            <a:pPr marL="12700" marR="300990">
              <a:lnSpc>
                <a:spcPct val="100000"/>
              </a:lnSpc>
            </a:pPr>
            <a:endParaRPr lang="ru-RU" sz="2000" dirty="0" smtClean="0">
              <a:latin typeface="Century Gothic"/>
              <a:cs typeface="Century Gothic"/>
            </a:endParaRPr>
          </a:p>
          <a:p>
            <a:pPr marL="469900" marR="300990" indent="-457200">
              <a:lnSpc>
                <a:spcPct val="100000"/>
              </a:lnSpc>
              <a:buAutoNum type="arabicPlain" startAt="3"/>
            </a:pPr>
            <a:r>
              <a:rPr lang="ru-RU" sz="2400" b="1" dirty="0" smtClean="0">
                <a:solidFill>
                  <a:srgbClr val="6F2F9F"/>
                </a:solidFill>
                <a:latin typeface="Century Gothic"/>
                <a:cs typeface="Century Gothic"/>
              </a:rPr>
              <a:t>информационные: </a:t>
            </a:r>
          </a:p>
          <a:p>
            <a:pPr marL="12700" marR="300990">
              <a:lnSpc>
                <a:spcPct val="100000"/>
              </a:lnSpc>
            </a:pPr>
            <a:r>
              <a:rPr lang="ru-RU" sz="2400" dirty="0" smtClean="0">
                <a:latin typeface="Century Gothic"/>
                <a:cs typeface="Century Gothic"/>
              </a:rPr>
              <a:t>сайт, социальные сети, СМИ</a:t>
            </a:r>
          </a:p>
          <a:p>
            <a:pPr marL="12700" marR="300990">
              <a:lnSpc>
                <a:spcPct val="100000"/>
              </a:lnSpc>
            </a:pPr>
            <a:r>
              <a:rPr lang="ru-RU" sz="2400" b="1" dirty="0" smtClean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endParaRPr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lang="ru-RU" sz="2400" i="1" dirty="0" smtClean="0">
                <a:latin typeface="Century Gothic"/>
                <a:cs typeface="Century Gothic"/>
              </a:rPr>
              <a:t> 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6089" y="1934717"/>
            <a:ext cx="4493768" cy="3404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0" y="420878"/>
            <a:ext cx="3276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endParaRPr lang="ru-RU" dirty="0">
              <a:latin typeface="Century Gothic"/>
              <a:cs typeface="Century Gothic"/>
            </a:endParaRPr>
          </a:p>
        </p:txBody>
      </p:sp>
      <p:pic>
        <p:nvPicPr>
          <p:cNvPr id="6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389022"/>
            <a:ext cx="323016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Аполлонское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Долголетие</a:t>
            </a:r>
            <a:endParaRPr lang="ru-RU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4631" y="1206246"/>
            <a:ext cx="73279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dirty="0"/>
              <a:t>ПРОГРАММЫ УКРЕПЛЕНИЯ ЗДОРОВЬЯ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923951" y="1731264"/>
            <a:ext cx="59340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014" algn="just">
              <a:lnSpc>
                <a:spcPct val="100000"/>
              </a:lnSpc>
            </a:pPr>
            <a:r>
              <a:rPr lang="ru-RU" sz="1800" b="1" dirty="0" smtClean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sz="2400" dirty="0" smtClean="0">
                <a:latin typeface="Century Gothic"/>
                <a:cs typeface="Century Gothic"/>
              </a:rPr>
              <a:t>.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60464"/>
            <a:ext cx="3429000" cy="488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915930"/>
            <a:ext cx="3346161" cy="475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96" y="1550105"/>
            <a:ext cx="2743200" cy="55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\\local\LOCAL\01-ДИРЕКТОР\Эмблема с название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11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5F616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F616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600</Words>
  <Application>Microsoft Office PowerPoint</Application>
  <PresentationFormat>Произвольный</PresentationFormat>
  <Paragraphs>147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«Если человек сам следит за своим здоровьем, то трудно</vt:lpstr>
      <vt:lpstr>ЗДОРОВЫЙ ОБРАЗ ЖИЗНИ — это</vt:lpstr>
      <vt:lpstr>Факторы, влияющие на состояние  здоровья человека</vt:lpstr>
      <vt:lpstr>ЦЕЛЬ: обеспечение  увеличения доли граждан, ведущих здоровый образ жизни.    ЗАДАЧИ ПРОЕКТА    Формирование среды, способствующей ведению гражданами здорового образа жизни, включая здоровое питание (в том числе ликвидацию микронутриентной недостаточности, сокращение потребления соли и сахара), защиту от табачного дыма, снижение потребления алкоголя. Развитие инфраструктуры общественного здоровья, повышение обеспеченности кадрами в сфере общественного здоровья.    Мотивирование граждан к ведению здорового образа жизни посредством проведения информационнокоммуникационной кампании, а также вовлечения граждан и некоммерческих организаций в мероприятия по укреплению общественного здоровья.    Разработка и внедрение программ укрепления здоровья на рабочем месте (корпоративных программ укрепления здоровья)    </vt:lpstr>
      <vt:lpstr>Аполлонское  Долголетие</vt:lpstr>
      <vt:lpstr>                Аполлонское  Долголетие                      ОЖИДАЕМЫЕ РЕЗУЛЬТАТЫ: </vt:lpstr>
      <vt:lpstr>РЕСУРСЫ:</vt:lpstr>
      <vt:lpstr>ПРОГРАММЫ УКРЕПЛЕНИЯ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Аполлонское  Долголетие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SHEIF</cp:lastModifiedBy>
  <cp:revision>17</cp:revision>
  <dcterms:created xsi:type="dcterms:W3CDTF">2024-07-19T09:29:39Z</dcterms:created>
  <dcterms:modified xsi:type="dcterms:W3CDTF">2024-07-19T11:17:12Z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2024-07-19T00:00:00Z</vt:filetime>
  </property>
</Properties>
</file>