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4" r:id="rId1"/>
  </p:sldMasterIdLst>
  <p:notesMasterIdLst>
    <p:notesMasterId r:id="rId13"/>
  </p:notesMasterIdLst>
  <p:sldIdLst>
    <p:sldId id="256" r:id="rId2"/>
    <p:sldId id="257" r:id="rId3"/>
    <p:sldId id="262" r:id="rId4"/>
    <p:sldId id="270" r:id="rId5"/>
    <p:sldId id="271" r:id="rId6"/>
    <p:sldId id="272" r:id="rId7"/>
    <p:sldId id="264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FF"/>
    <a:srgbClr val="CCECFF"/>
    <a:srgbClr val="FF9999"/>
    <a:srgbClr val="FF99FF"/>
    <a:srgbClr val="FF9966"/>
    <a:srgbClr val="C612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61" autoAdjust="0"/>
    <p:restoredTop sz="94660"/>
  </p:normalViewPr>
  <p:slideViewPr>
    <p:cSldViewPr snapToGrid="0">
      <p:cViewPr>
        <p:scale>
          <a:sx n="75" d="100"/>
          <a:sy n="75" d="100"/>
        </p:scale>
        <p:origin x="1224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B7650-47E9-4FDD-857F-5510A56D4F1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997D5-17C8-4D23-A7E7-66A03A8DA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48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5717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354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478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1617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628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86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36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810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040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618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96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483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713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732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479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581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57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9D9DC42-8FD6-4C62-8955-22E386530B81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CD2B365-51DF-415E-9A5F-446D755F7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99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5" r:id="rId1"/>
    <p:sldLayoutId id="2147484116" r:id="rId2"/>
    <p:sldLayoutId id="2147484117" r:id="rId3"/>
    <p:sldLayoutId id="2147484118" r:id="rId4"/>
    <p:sldLayoutId id="2147484119" r:id="rId5"/>
    <p:sldLayoutId id="2147484120" r:id="rId6"/>
    <p:sldLayoutId id="2147484121" r:id="rId7"/>
    <p:sldLayoutId id="2147484122" r:id="rId8"/>
    <p:sldLayoutId id="2147484123" r:id="rId9"/>
    <p:sldLayoutId id="2147484124" r:id="rId10"/>
    <p:sldLayoutId id="2147484125" r:id="rId11"/>
    <p:sldLayoutId id="2147484126" r:id="rId12"/>
    <p:sldLayoutId id="2147484127" r:id="rId13"/>
    <p:sldLayoutId id="2147484128" r:id="rId14"/>
    <p:sldLayoutId id="2147484129" r:id="rId15"/>
    <p:sldLayoutId id="2147484130" r:id="rId16"/>
    <p:sldLayoutId id="214748413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F24FF-BDD9-E11F-EC49-38FA92CE6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330139">
            <a:off x="768127" y="523322"/>
            <a:ext cx="9755187" cy="2766528"/>
          </a:xfrm>
          <a:pattFill prst="lgGrid">
            <a:fgClr>
              <a:srgbClr val="FFCCCC"/>
            </a:fgClr>
            <a:bgClr>
              <a:schemeClr val="bg1"/>
            </a:bgClr>
          </a:pattFill>
        </p:spPr>
        <p:txBody>
          <a:bodyPr/>
          <a:lstStyle/>
          <a:p>
            <a:r>
              <a:rPr lang="ru-RU" dirty="0"/>
              <a:t>Проект </a:t>
            </a:r>
            <a:br>
              <a:rPr lang="ru-RU" dirty="0"/>
            </a:br>
            <a:r>
              <a:rPr lang="ru-RU" dirty="0"/>
              <a:t>Рука об Руку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41AA60-F614-DDE7-70BC-3CC9D2B0D5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343104">
            <a:off x="1092691" y="3492062"/>
            <a:ext cx="9574015" cy="1119678"/>
          </a:xfrm>
        </p:spPr>
        <p:txBody>
          <a:bodyPr/>
          <a:lstStyle/>
          <a:p>
            <a:r>
              <a:rPr lang="ru-RU" dirty="0"/>
              <a:t>Исаева Ирина </a:t>
            </a:r>
          </a:p>
        </p:txBody>
      </p:sp>
    </p:spTree>
    <p:extLst>
      <p:ext uri="{BB962C8B-B14F-4D97-AF65-F5344CB8AC3E}">
        <p14:creationId xmlns:p14="http://schemas.microsoft.com/office/powerpoint/2010/main" val="189998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168A4F-1820-8E1C-4651-1DCFC0FE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Реализация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1E7812-2CEA-9D05-041F-20278E09E1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9079" y="1515291"/>
            <a:ext cx="10058400" cy="4305217"/>
          </a:xfrm>
        </p:spPr>
        <p:txBody>
          <a:bodyPr>
            <a:normAutofit fontScale="77500" lnSpcReduction="20000"/>
          </a:bodyPr>
          <a:lstStyle/>
          <a:p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прос матерей по г. Балашиха с целью выявления потребности в дополнительной помощи в виде специалиста (няни), трудностей и использованные интернет ресурсы для поиска;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Изучение материалов по подбору персонала;</a:t>
            </a:r>
          </a:p>
          <a:p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оиск и рассматривание анкет специалистов (нянь) на сайтах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помогатель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авито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бэбиситер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Организация очного собеседования;</a:t>
            </a:r>
          </a:p>
          <a:p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Распределение кандидатов на 3 группы 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1900" dirty="0"/>
              <a:t>Строгий график работ, Возможные отклонения, Мобильные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Обработка заявок заказчика (матерей);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Составление опроса для матерей и нянь для качественного подбора по требованиям;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Составление графика работы специалистов (нянь); </a:t>
            </a:r>
          </a:p>
          <a:p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оставление прайса и договора услуг;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соцсети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Тг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-канал и ВК-группы</a:t>
            </a:r>
          </a:p>
        </p:txBody>
      </p:sp>
    </p:spTree>
    <p:extLst>
      <p:ext uri="{BB962C8B-B14F-4D97-AF65-F5344CB8AC3E}">
        <p14:creationId xmlns:p14="http://schemas.microsoft.com/office/powerpoint/2010/main" val="1438032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645FA4-A1E5-390C-C3D9-23AB1C14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Польза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68381F-B21F-25B2-9D63-4B32AFC8D00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7935" y="1763190"/>
            <a:ext cx="10058400" cy="4050792"/>
          </a:xfrm>
        </p:spPr>
        <p:txBody>
          <a:bodyPr/>
          <a:lstStyle/>
          <a:p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озможность матерям отдохнуть; </a:t>
            </a:r>
          </a:p>
          <a:p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Разгрузка матерей в обязанностях; </a:t>
            </a:r>
          </a:p>
          <a:p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надежности и уверенности; 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нижение уровня стресса, заболеваний и суицидов; </a:t>
            </a:r>
          </a:p>
          <a:p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Гармоничное развитие ребенка;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кономия времени и сил на поиск специалиста; </a:t>
            </a:r>
          </a:p>
          <a:p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Налаживание психологического климата в семье</a:t>
            </a:r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321" y="165863"/>
            <a:ext cx="4297742" cy="319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989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31">
            <a:extLst>
              <a:ext uri="{FF2B5EF4-FFF2-40B4-BE49-F238E27FC236}">
                <a16:creationId xmlns:a16="http://schemas.microsoft.com/office/drawing/2014/main" id="{43BDE16C-B3CC-1F06-9F61-4C03F44F8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4" y="630862"/>
            <a:ext cx="7313729" cy="1004898"/>
          </a:xfrm>
          <a:pattFill prst="lgGrid">
            <a:fgClr>
              <a:srgbClr val="FFCCCC"/>
            </a:fgClr>
            <a:bgClr>
              <a:schemeClr val="bg1"/>
            </a:bgClr>
          </a:pattFill>
        </p:spPr>
        <p:txBody>
          <a:bodyPr/>
          <a:lstStyle/>
          <a:p>
            <a:r>
              <a:rPr lang="ru-RU" dirty="0"/>
              <a:t>О себе</a:t>
            </a:r>
          </a:p>
        </p:txBody>
      </p:sp>
      <p:pic>
        <p:nvPicPr>
          <p:cNvPr id="48" name="Объект 47">
            <a:extLst>
              <a:ext uri="{FF2B5EF4-FFF2-40B4-BE49-F238E27FC236}">
                <a16:creationId xmlns:a16="http://schemas.microsoft.com/office/drawing/2014/main" id="{BB074444-5414-0673-38EA-35FAC6952B3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38680" cy="6858000"/>
          </a:xfrm>
        </p:spPr>
      </p:pic>
      <p:sp>
        <p:nvSpPr>
          <p:cNvPr id="34" name="Текст 33">
            <a:extLst>
              <a:ext uri="{FF2B5EF4-FFF2-40B4-BE49-F238E27FC236}">
                <a16:creationId xmlns:a16="http://schemas.microsoft.com/office/drawing/2014/main" id="{3FB78C3B-6AE0-0613-7D99-70BB629F8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14874" y="2394529"/>
            <a:ext cx="7313729" cy="4041674"/>
          </a:xfrm>
          <a:pattFill prst="lgGrid">
            <a:fgClr>
              <a:srgbClr val="FFCCCC"/>
            </a:fgClr>
            <a:bgClr>
              <a:schemeClr val="bg1"/>
            </a:bgClr>
          </a:pattFill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</a:rPr>
              <a:t>Ирина Игоревна Исаева, 30 лет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</a:rPr>
              <a:t> Окончила Первый Московский государственный университет И.М. Сеченова (Сеченовский университет) по специальности «Медико-профилактическое дело».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</a:rPr>
              <a:t>На данный момент занимаюсь воспитанием 3 малышей (2020-2024 </a:t>
            </a:r>
            <a:r>
              <a:rPr lang="ru-RU" sz="2400" dirty="0" err="1">
                <a:solidFill>
                  <a:schemeClr val="tx1"/>
                </a:solidFill>
              </a:rPr>
              <a:t>г.рожд</a:t>
            </a:r>
            <a:r>
              <a:rPr lang="ru-RU" sz="2400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</a:rPr>
              <a:t>Вдова, жена участника СВО.</a:t>
            </a:r>
          </a:p>
        </p:txBody>
      </p:sp>
    </p:spTree>
    <p:extLst>
      <p:ext uri="{BB962C8B-B14F-4D97-AF65-F5344CB8AC3E}">
        <p14:creationId xmlns:p14="http://schemas.microsoft.com/office/powerpoint/2010/main" val="3148118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>
            <a:extLst>
              <a:ext uri="{FF2B5EF4-FFF2-40B4-BE49-F238E27FC236}">
                <a16:creationId xmlns:a16="http://schemas.microsoft.com/office/drawing/2014/main" id="{E4C84412-99DE-CA0E-9755-26A7421D2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41467"/>
            <a:ext cx="5008880" cy="1245093"/>
          </a:xfrm>
        </p:spPr>
        <p:txBody>
          <a:bodyPr/>
          <a:lstStyle/>
          <a:p>
            <a:r>
              <a:rPr lang="ru-RU" dirty="0"/>
              <a:t>Собственный опыт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12A9998-DFBA-1C50-8B9D-1CC1F75C9CF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96" y="100358"/>
            <a:ext cx="4446671" cy="6657283"/>
          </a:xfrm>
        </p:spPr>
      </p:pic>
      <p:sp useBgFill="1">
        <p:nvSpPr>
          <p:cNvPr id="4" name="Текст 3">
            <a:extLst>
              <a:ext uri="{FF2B5EF4-FFF2-40B4-BE49-F238E27FC236}">
                <a16:creationId xmlns:a16="http://schemas.microsoft.com/office/drawing/2014/main" id="{E192608C-25B7-026C-DCC0-92181CDB9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66870" y="2168164"/>
            <a:ext cx="6650810" cy="3846555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900" dirty="0"/>
              <a:t>С 2020-2024 года родила 3 детей, испытала 4 </a:t>
            </a:r>
            <a:r>
              <a:rPr lang="ru-RU" sz="1900" dirty="0" err="1"/>
              <a:t>потресения</a:t>
            </a:r>
            <a:r>
              <a:rPr lang="ru-RU" sz="1900" dirty="0"/>
              <a:t>: мобилизация мужа, смерть мамы, гибель отца  и  мужа на СВО.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900" dirty="0"/>
              <a:t>Обратилась к психологу, были выявлены признаки эмоционального выгорания.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900" dirty="0"/>
              <a:t>С переменным успехом нашла няню, которая подходила по расположению и графику работы.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900" dirty="0"/>
              <a:t>Начала работу над своим состоянием, появились улучшения. </a:t>
            </a:r>
          </a:p>
          <a:p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365182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A4277E-A84A-72B6-14AB-4F0BEB981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28" y="625935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ru-RU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чего начинается здоровье? </a:t>
            </a:r>
            <a:br>
              <a:rPr lang="ru-RU" sz="5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9F8592-5FA2-D047-41B7-C606832E7B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5387" y="1696363"/>
            <a:ext cx="10626365" cy="3959719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моему мнению </a:t>
            </a:r>
            <a:r>
              <a:rPr lang="ru-RU" sz="3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здоровье</a:t>
            </a:r>
            <a:r>
              <a:rPr lang="ru-RU" sz="3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начинается с нашей внутренней гармонии с самим собой и ментального состояния. С возможности позволить себе отдохнуть. </a:t>
            </a:r>
          </a:p>
          <a:p>
            <a:pPr marL="0" indent="0" algn="just">
              <a:buNone/>
            </a:pPr>
            <a:r>
              <a:rPr lang="ru-RU" sz="3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Согласитесь, если ты напряжен, находишься в состоянии стресса, то и начинаешь заболевать уже физически? Женский организм особенно чувствителен ко всем изменениям. Да, «русская женщина в горящую избу войдет и коня на скаку остановит». Женщина может многое. Кто-то скажет, что всегда так есть и будет, что все справляются своими силами, но времена меняются и женщины страдают «эмоциональным выгоранием» находясь в декретном отпуске, без помощи со стороны. Стремление к идеалу, устаревшим нормам и мнению общества не дает право обратиться за помощью. Приходится тянуть все на себе, не позволяя себе выдохнуть хотя бы один час в день. Современные женщины, особенно одинокие матери, стараются все и везде успеть в погоне за материальным обеспечением семьи, устройства быта и налаживание отношений в семье мать-ребенок . Но разве уставшая мама делает ребенка счастливым</a:t>
            </a:r>
            <a:r>
              <a:rPr lang="ru-RU" sz="35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3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433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6ED062-AC69-0062-A3FF-68CD3704CC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490194"/>
            <a:ext cx="10394707" cy="488439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 в жизни сама столкнулась с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трудным периодом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за 3 года потеряла 3 близких людей – маму, папу и мужа. Осталась одна на руках с тремя малышами - 4 года, 2 года и 10 месяцев. </a:t>
            </a:r>
          </a:p>
          <a:p>
            <a:pPr marL="0" indent="0" algn="just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Так как в городе нет близких рядом, а морально мне было тяжело справиться с трудностями, за собой начала замечать приступы агрессии и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аппатию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О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братилась за помощью к психологу Золиной Ирине Леонидовне, в ходе беседы были выявлены симптомы «эмоционального выгорания». По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еккомендации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стала уделять время себе, отдыхать.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Так и начались мои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поиски няни. С переменным успехом я нашла специалиста, который подходил мне по расположению, цене и графику работы. Няня работает у меня до 4-х часов, с небольшими перерывами. Она помогает мне утром одевать детей, сидит с малышом пока я отвожу старших в садик и вечером когда забираю из садика, иногда остается пока я делаю дела или просто отдыхаю. Как оказалось найти няню не так просто, особенно недалеко от дома. Меня часто мамы других деток спрашивают «Где нашла?» и «Работает она в других семьях?». 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746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BA9F49-A0EA-2AD1-8AD7-24FF5B185E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5000" y="325120"/>
            <a:ext cx="10876280" cy="5212080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7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Первым делом мною была составлена анкета – опросник и распространение ее среди мамочек из группы своих детей. В опросе приняло участие 15 человек. </a:t>
            </a:r>
            <a:r>
              <a:rPr lang="ru-RU" sz="7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Цель опроса </a:t>
            </a:r>
            <a:r>
              <a:rPr lang="ru-RU" sz="7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была выявить необходимость помощь няни в семьях по г. Балашиха.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7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Анализируя ответы  возникли предварительные выводы, что потребность присутствует, но есть определенные трудности в поиске специалиста.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7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Большинство участвующих – это матери детей от 0 до 6 лет.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7600" dirty="0">
                <a:latin typeface="Times New Roman" panose="02020603050405020304" pitchFamily="18" charset="0"/>
                <a:ea typeface="Calibri" panose="020F0502020204030204" pitchFamily="34" charset="0"/>
              </a:rPr>
              <a:t>О</a:t>
            </a:r>
            <a:r>
              <a:rPr lang="ru-RU" sz="7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тмечена сложность в выборе и страх выбрать некомпетентного специалиста.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7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По количеству ответов большинство предпочитают искать по рекомендации знакомых и на кратковременную работу от 1 до 4 часов в день, в обязанности входит кормление готовой пищи, сопровождение на занятия\ садик, прогулка и игры.</a:t>
            </a:r>
            <a:endParaRPr lang="ru-RU" sz="7600" dirty="0"/>
          </a:p>
          <a:p>
            <a:pPr marL="0" indent="0">
              <a:buNone/>
            </a:pPr>
            <a:r>
              <a:rPr lang="ru-RU" sz="7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5332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BFEC75-CDE9-E67B-90DC-5B003D8CC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Суть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E25788-0F62-DBD1-3E84-48DE507747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4371" y="1777531"/>
            <a:ext cx="10058400" cy="40507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Профилактика эмоционального выгорания у матерей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рганизация оперативных групп помощи на 2-4 часа (сопровождение в садик или дополнительные занятия, кормление готовой пищей, прогулка, игры, чтение книг, по требованию укладывание на сон).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Строгий график работ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Возможные отклонения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Мобильные (могут прибыть через несколько часов, минут)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818" y="128632"/>
            <a:ext cx="2647881" cy="269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106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1C2432-9067-325B-74FB-E8249429E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Целевая аудитория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3B396A-ECE9-E267-5DF1-A3627DFB63E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атери с детьми с 0 по 6 лет г. Балашиха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579" y="1568622"/>
            <a:ext cx="5155897" cy="386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641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6D258-4CD6-B1B3-A536-5547CFBD7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A0430-086C-B280-21E5-BF225F1DE4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5386" y="1932872"/>
            <a:ext cx="10058400" cy="4050792"/>
          </a:xfrm>
        </p:spPr>
        <p:txBody>
          <a:bodyPr/>
          <a:lstStyle/>
          <a:p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Готовая база специалистов (нянь), за счет этого осуществляется поиск специалиста «доверительным» способом – получить консультацию по данному специалисту и возможности организации бесплатной очной встречи, </a:t>
            </a:r>
          </a:p>
          <a:p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щательный подбор специалистов, </a:t>
            </a:r>
          </a:p>
          <a:p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групп «быстрого реагирования», 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озможность бесплатной пробной недели для оценки подхода специалиста в конкретную семью.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54486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675</TotalTime>
  <Words>879</Words>
  <Application>Microsoft Office PowerPoint</Application>
  <PresentationFormat>Широкоэкранный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Impact</vt:lpstr>
      <vt:lpstr>Times New Roman</vt:lpstr>
      <vt:lpstr>Wingdings</vt:lpstr>
      <vt:lpstr>Главное мероприятие</vt:lpstr>
      <vt:lpstr>Проект  Рука об Руку</vt:lpstr>
      <vt:lpstr>О себе</vt:lpstr>
      <vt:lpstr>Собственный опыт</vt:lpstr>
      <vt:lpstr>С чего начинается здоровье?  </vt:lpstr>
      <vt:lpstr>Презентация PowerPoint</vt:lpstr>
      <vt:lpstr>Презентация PowerPoint</vt:lpstr>
      <vt:lpstr>Суть проекта</vt:lpstr>
      <vt:lpstr>Целевая аудитория</vt:lpstr>
      <vt:lpstr>Результаты проекта</vt:lpstr>
      <vt:lpstr>Реализация проекта</vt:lpstr>
      <vt:lpstr>Польза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Рука об Руку</dc:title>
  <dc:creator>iRU</dc:creator>
  <cp:lastModifiedBy>iRU</cp:lastModifiedBy>
  <cp:revision>56</cp:revision>
  <dcterms:created xsi:type="dcterms:W3CDTF">2025-03-10T11:41:08Z</dcterms:created>
  <dcterms:modified xsi:type="dcterms:W3CDTF">2025-04-06T21:32:10Z</dcterms:modified>
</cp:coreProperties>
</file>