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8" r:id="rId3"/>
    <p:sldId id="305" r:id="rId4"/>
    <p:sldId id="292" r:id="rId5"/>
    <p:sldId id="257" r:id="rId6"/>
    <p:sldId id="303" r:id="rId7"/>
    <p:sldId id="295" r:id="rId8"/>
    <p:sldId id="258" r:id="rId9"/>
    <p:sldId id="287" r:id="rId10"/>
    <p:sldId id="296" r:id="rId11"/>
    <p:sldId id="288" r:id="rId12"/>
    <p:sldId id="289" r:id="rId13"/>
    <p:sldId id="261" r:id="rId14"/>
    <p:sldId id="301" r:id="rId15"/>
    <p:sldId id="264" r:id="rId16"/>
    <p:sldId id="265" r:id="rId17"/>
    <p:sldId id="297" r:id="rId18"/>
    <p:sldId id="298" r:id="rId19"/>
    <p:sldId id="267" r:id="rId20"/>
    <p:sldId id="269" r:id="rId21"/>
    <p:sldId id="30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21E7F-C6D1-4E93-992D-485D1DC3CED4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5B7FF-F5A9-4EEA-A0F0-FA6906C14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37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4854-29D0-4B32-ACB6-3AF01A9CAA96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F8F4-4FD4-49B9-BEA1-D67F002C2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4854-29D0-4B32-ACB6-3AF01A9CAA96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F8F4-4FD4-49B9-BEA1-D67F002C2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4854-29D0-4B32-ACB6-3AF01A9CAA96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F8F4-4FD4-49B9-BEA1-D67F002C2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4854-29D0-4B32-ACB6-3AF01A9CAA96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F8F4-4FD4-49B9-BEA1-D67F002C2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4854-29D0-4B32-ACB6-3AF01A9CAA96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F8F4-4FD4-49B9-BEA1-D67F002C2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4854-29D0-4B32-ACB6-3AF01A9CAA96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F8F4-4FD4-49B9-BEA1-D67F002C2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4854-29D0-4B32-ACB6-3AF01A9CAA96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F8F4-4FD4-49B9-BEA1-D67F002C2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4854-29D0-4B32-ACB6-3AF01A9CAA96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F8F4-4FD4-49B9-BEA1-D67F002C2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4854-29D0-4B32-ACB6-3AF01A9CAA96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F8F4-4FD4-49B9-BEA1-D67F002C2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4854-29D0-4B32-ACB6-3AF01A9CAA96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F8F4-4FD4-49B9-BEA1-D67F002C2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4854-29D0-4B32-ACB6-3AF01A9CAA96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F8F4-4FD4-49B9-BEA1-D67F002C2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E4854-29D0-4B32-ACB6-3AF01A9CAA96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0F8F4-4FD4-49B9-BEA1-D67F002C2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1619672" y="2420888"/>
            <a:ext cx="6624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Презентация на тему: «Антенатальная охрана плода как важные факторы акушерского персонала </a:t>
            </a:r>
            <a:endParaRPr lang="ru-RU" altLang="ru-RU" sz="2400" i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5652120" y="4869160"/>
            <a:ext cx="356331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2060"/>
                </a:solidFill>
                <a:latin typeface="Candara" pitchFamily="34" charset="0"/>
              </a:rPr>
              <a:t>Выполнила: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err="1" smtClean="0">
                <a:solidFill>
                  <a:srgbClr val="002060"/>
                </a:solidFill>
                <a:latin typeface="Candara" pitchFamily="34" charset="0"/>
              </a:rPr>
              <a:t>Чернецкая</a:t>
            </a:r>
            <a:r>
              <a:rPr lang="ru-RU" altLang="ru-RU" sz="2000" dirty="0" smtClean="0">
                <a:solidFill>
                  <a:srgbClr val="002060"/>
                </a:solidFill>
                <a:latin typeface="Candara" pitchFamily="34" charset="0"/>
              </a:rPr>
              <a:t> Кристина Сергеевна </a:t>
            </a:r>
            <a:endParaRPr lang="ru-RU" altLang="ru-RU" sz="2000" dirty="0" smtClean="0">
              <a:solidFill>
                <a:srgbClr val="00206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8012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Никотин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03244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Никотин — один из основных токсичных компонентов табачного дыма — оказывает выраженное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вазоконстрикторное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действие и отрицательно влияет на кровообращение в матке и плаценте. У интенсивно курящих женщин (20 сигарет в день) беременность часто оканчивается самопроизвольным абортом, повышается риск отслойки плаценты. </a:t>
            </a:r>
          </a:p>
          <a:p>
            <a:pPr>
              <a:lnSpc>
                <a:spcPts val="2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Никотин легко проходит через плацентарный барьер (по существу плод «курит»), снижая клеточный метаболизм; в крови плода обнаруживаются высокие концентрации карбоксигемоглобина. Накапливаясь практически во всех органах и тканях, никотин выводится из организма плода гораздо медленнее, чем из организма матери.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Курение во время беременности недопустимо; следует предупредить пациентку и об опасности «пассивного» курения.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7161" t="18080" r="8421" b="4641"/>
          <a:stretch>
            <a:fillRect/>
          </a:stretch>
        </p:blipFill>
        <p:spPr bwMode="auto">
          <a:xfrm>
            <a:off x="2915816" y="4979344"/>
            <a:ext cx="2736304" cy="187865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Влияние курения на плод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6696744" cy="580526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Чем больше курит беременная, тем выше риск для плода. </a:t>
            </a:r>
          </a:p>
          <a:p>
            <a:r>
              <a:rPr lang="ru-RU" dirty="0" smtClean="0"/>
              <a:t>У курящих женщин по сравнению с контрольной группой чаще рождаются дети с анэнцефалией, врожденными пороками сердца и расщелиной нёба. </a:t>
            </a:r>
          </a:p>
          <a:p>
            <a:r>
              <a:rPr lang="ru-RU" dirty="0" smtClean="0"/>
              <a:t>Внутриутробная задержка развития. Она развивается на ранних сроках беременности и отражается на всех органах плода. Вес новорожденных в среднем на 200 г меньше нормы.</a:t>
            </a:r>
          </a:p>
          <a:p>
            <a:r>
              <a:rPr lang="ru-RU" dirty="0" smtClean="0"/>
              <a:t>Синдром внезапной детской смерти (у новорожденного).</a:t>
            </a:r>
          </a:p>
          <a:p>
            <a:r>
              <a:rPr lang="ru-RU" dirty="0" smtClean="0"/>
              <a:t>В ряде исследований установлена прямая зависимость между курением матери и синдромом внезапной смерти новорожденного; имеются данные о небольшой, но поддающейся количественной оценке задержке физического и умственного развития, а также формирования поведенческих навыков у детей курящих матерей. Полагают, что к этим эффектам причастны оксид углерода, вызывающий хроническую тканевую гипоксию, и никотин, который стимулирует освобождение катехоламинов, сужающих сосуды матки и плаценты.</a:t>
            </a:r>
          </a:p>
          <a:p>
            <a:r>
              <a:rPr lang="ru-RU" dirty="0" smtClean="0"/>
              <a:t>Сообщалось, что у беременных, выкуривавших в день меньше пачки сигарет, перинатальная смертность повышалась на 20%, а у выкуривавших больше пачки — на 35%.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916832"/>
            <a:ext cx="1905000" cy="32099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Влияние курения на течение беременности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67336" y="1556792"/>
            <a:ext cx="5976664" cy="442108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Курение во время беременности повышает частоту таких осложнений, как:</a:t>
            </a:r>
          </a:p>
          <a:p>
            <a:r>
              <a:rPr lang="ru-RU" sz="2000" dirty="0" smtClean="0"/>
              <a:t>преждевременная отслойка плаценты, </a:t>
            </a:r>
          </a:p>
          <a:p>
            <a:r>
              <a:rPr lang="ru-RU" sz="2000" dirty="0" err="1" smtClean="0"/>
              <a:t>предлежание</a:t>
            </a:r>
            <a:r>
              <a:rPr lang="ru-RU" sz="2000" dirty="0" smtClean="0"/>
              <a:t> плаценты,</a:t>
            </a:r>
          </a:p>
          <a:p>
            <a:r>
              <a:rPr lang="ru-RU" sz="2000" dirty="0" smtClean="0"/>
              <a:t>самопроизвольный аборт,</a:t>
            </a:r>
          </a:p>
          <a:p>
            <a:r>
              <a:rPr lang="ru-RU" sz="2000" dirty="0" err="1" smtClean="0"/>
              <a:t>амнионит</a:t>
            </a:r>
            <a:r>
              <a:rPr lang="ru-RU" sz="2000" dirty="0" smtClean="0"/>
              <a:t> (воспаление плодной оболочки), </a:t>
            </a:r>
          </a:p>
          <a:p>
            <a:r>
              <a:rPr lang="ru-RU" sz="2000" dirty="0" smtClean="0"/>
              <a:t>ранний разрыв плодных оболочек (преждевременное излитие околоплодных вод).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437112"/>
            <a:ext cx="2280253" cy="17101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2448272" cy="3759200"/>
          </a:xfrm>
          <a:prstGeom prst="round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Влияние наркотиков на беременность и плод</a:t>
            </a: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Злоупотребление наркотиками </a:t>
            </a:r>
            <a:r>
              <a:rPr lang="ru-RU" sz="2000" dirty="0" smtClean="0"/>
              <a:t>во время беременности наблюдается все чаще. </a:t>
            </a:r>
          </a:p>
          <a:p>
            <a:r>
              <a:rPr lang="ru-RU" sz="2000" dirty="0" smtClean="0"/>
              <a:t>Как только установлено употребление наркотиков путем внутривенных инъекций, следует оценить его возможные последствия для матери и плода. В частности, у таких женщин повышен риск анемии, бактериемии, эндокардита, </a:t>
            </a:r>
            <a:r>
              <a:rPr lang="ru-RU" sz="2000" dirty="0" err="1" smtClean="0"/>
              <a:t>целлюлита</a:t>
            </a:r>
            <a:r>
              <a:rPr lang="ru-RU" sz="2000" dirty="0" smtClean="0"/>
              <a:t>, острого и хронического гепатита, флебита, пневмонии, столбняка, венерических заболеваний и </a:t>
            </a:r>
            <a:r>
              <a:rPr lang="ru-RU" sz="2000" dirty="0" err="1" smtClean="0"/>
              <a:t>СПИДа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221088"/>
            <a:ext cx="3129136" cy="234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365103"/>
            <a:ext cx="2158355" cy="214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68952" cy="148478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Неспецифическое влияние наркотиков на беременных и плод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7332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Примерно у 75% детей, зараженных </a:t>
            </a:r>
            <a:r>
              <a:rPr lang="ru-RU" dirty="0" err="1" smtClean="0"/>
              <a:t>СПИДом</a:t>
            </a:r>
            <a:r>
              <a:rPr lang="ru-RU" dirty="0" smtClean="0"/>
              <a:t>, матери использовали внутривенное введение наркотиков или занимались проституцией. У таких детей повышена также вероятность гепатита, внутриутробной задержки развития, венерических заболеваний, недоношенности и сепсиса.</a:t>
            </a:r>
          </a:p>
          <a:p>
            <a:r>
              <a:rPr lang="ru-RU" dirty="0" smtClean="0"/>
              <a:t>Возможно развитие абстинентного синдрома у плода в результате изменения дозы наркотика или его отмены, что может стать причиной внутриутробной гибели плода. Абстинентный синдром может развиться и у ново­рожденного, что требует тщательного наблюдения в </a:t>
            </a:r>
            <a:r>
              <a:rPr lang="ru-RU" dirty="0" err="1" smtClean="0"/>
              <a:t>неонатальном</a:t>
            </a:r>
            <a:r>
              <a:rPr lang="ru-RU" dirty="0" smtClean="0"/>
              <a:t> периоде. Симптомы абстиненции (тремор, одышка, отказ от пищи, повышенная возбудимость, раздраженный крик) обычно проходят в течение нескольких дней, но нарушения ЦНС могут сохраняться долго.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Влияние лекарственных препаратов на плод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717232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 smtClean="0"/>
              <a:t>Многие лекарственные вещества, назначаемые во время беременности, проходят через плацентарный барьер и поступают к плоду.</a:t>
            </a:r>
          </a:p>
          <a:p>
            <a:r>
              <a:rPr lang="ru-RU" sz="3800" dirty="0" smtClean="0"/>
              <a:t>Известно несколько вариантов перехода химических веществ через плаценту: ультрафильтрация, простая и облегчённая диффузия, активный транспорт и другие. Процессы ультрафильтрации, зависимые от величины молекулярной массы химического вещества, имеют место в тех случаях, когда молекулярная масса вещества не превышает 100 Д. </a:t>
            </a:r>
          </a:p>
          <a:p>
            <a:r>
              <a:rPr lang="ru-RU" sz="3800" dirty="0" smtClean="0"/>
              <a:t>Большинство лекарственных веществ, применяемых в акушерстве, имеет большую массу, и для них подобный механизм неактуален. Но некоторые лекарства имеют молекулярную массу 250–500 Д и проникают через плаценту довольно легко. Процесс диффузии означает переход вещества из области большей концентрации в область меньшей. </a:t>
            </a:r>
          </a:p>
          <a:p>
            <a:r>
              <a:rPr lang="ru-RU" sz="3800" dirty="0"/>
              <a:t>П</a:t>
            </a:r>
            <a:r>
              <a:rPr lang="ru-RU" sz="3800" dirty="0" smtClean="0"/>
              <a:t>омимо </a:t>
            </a:r>
            <a:r>
              <a:rPr lang="ru-RU" sz="3800" dirty="0" err="1" smtClean="0"/>
              <a:t>трансплацентарного</a:t>
            </a:r>
            <a:r>
              <a:rPr lang="ru-RU" sz="3800" dirty="0" smtClean="0"/>
              <a:t> обмена лекарств, возможен и </a:t>
            </a:r>
            <a:r>
              <a:rPr lang="ru-RU" sz="3800" dirty="0" err="1" smtClean="0"/>
              <a:t>параплацентарный</a:t>
            </a:r>
            <a:r>
              <a:rPr lang="ru-RU" sz="3800" dirty="0" smtClean="0"/>
              <a:t> их переход.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0"/>
            <a:ext cx="9577064" cy="9087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Влияние лекарственных препаратов на плод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08504" cy="5505475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Плацента, в том числе ранняя (до 12 недель), — </a:t>
            </a:r>
            <a:r>
              <a:rPr lang="ru-RU" sz="2400" dirty="0" err="1" smtClean="0"/>
              <a:t>метаболически</a:t>
            </a:r>
            <a:r>
              <a:rPr lang="ru-RU" sz="2400" dirty="0" smtClean="0"/>
              <a:t> активный орган, обладающий ферментными системами. Она содержит энзимы, способные играть определённую роль в интенсивности переноса некоторых групп лекарств через плаценту и катализировать </a:t>
            </a:r>
            <a:r>
              <a:rPr lang="ru-RU" sz="2400" dirty="0" err="1" smtClean="0"/>
              <a:t>биотрансформацию</a:t>
            </a:r>
            <a:r>
              <a:rPr lang="ru-RU" sz="2400" dirty="0" smtClean="0"/>
              <a:t> лекарств. Поэтому плацента служит своего рода местом конечной биохимической защиты от экзогенных веществ перед тем, как они попадут в кровоток плода.</a:t>
            </a:r>
          </a:p>
          <a:p>
            <a:pPr marL="0" indent="0">
              <a:buNone/>
            </a:pPr>
            <a:r>
              <a:rPr lang="ru-RU" sz="2400" dirty="0" smtClean="0"/>
              <a:t>По действию на плод лекарственные препараты подразделяют на три основные группы:</a:t>
            </a:r>
          </a:p>
          <a:p>
            <a:r>
              <a:rPr lang="ru-RU" sz="2400" dirty="0" smtClean="0"/>
              <a:t>не проникающие через плаценту и, следовательно, не оказывающие прямое влияние на плод;</a:t>
            </a:r>
          </a:p>
          <a:p>
            <a:r>
              <a:rPr lang="ru-RU" sz="2400" dirty="0" smtClean="0"/>
              <a:t>осуществляющие </a:t>
            </a:r>
            <a:r>
              <a:rPr lang="ru-RU" sz="2400" dirty="0" err="1" smtClean="0"/>
              <a:t>трансплацентарный</a:t>
            </a:r>
            <a:r>
              <a:rPr lang="ru-RU" sz="2400" dirty="0" smtClean="0"/>
              <a:t> переход и влияющие на плод;</a:t>
            </a:r>
          </a:p>
          <a:p>
            <a:r>
              <a:rPr lang="ru-RU" sz="2400" dirty="0" smtClean="0"/>
              <a:t>проходящие через плаценту и накапливающиеся в организме плода.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Влияние лекарственных препаратов на плод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Органы плода, особенно </a:t>
            </a:r>
            <a:r>
              <a:rPr lang="ru-RU" dirty="0" err="1" smtClean="0"/>
              <a:t>желудочнокишечный</a:t>
            </a:r>
            <a:r>
              <a:rPr lang="ru-RU" dirty="0" smtClean="0"/>
              <a:t> тракт, непосредственно связаны с амниотической полостью и наполняющей её жидкостью, поэтому присутствующие в ней лекарственные средства легко поглощаются плодом.</a:t>
            </a:r>
          </a:p>
          <a:p>
            <a:r>
              <a:rPr lang="ru-RU" dirty="0" smtClean="0"/>
              <a:t>Кишечник и почки участвуют в экскреции. Указанные способы транспорта веществ включают не только кровь матери и плода, но также околоплодные воды и мочу плода.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Виды токсического действия лекарственных препаратов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17638"/>
            <a:ext cx="9036496" cy="582778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Эмбриотоксическое действие особенно проявляется в первые три недели беременности за счёт влияния препарата на зиготу и </a:t>
            </a:r>
            <a:r>
              <a:rPr lang="ru-RU" dirty="0" err="1" smtClean="0"/>
              <a:t>бластоцисту</a:t>
            </a:r>
            <a:r>
              <a:rPr lang="ru-RU" dirty="0" smtClean="0"/>
              <a:t>. Подобным действием обладают некоторые антибиотики, а также гормоны (например эстрогены), </a:t>
            </a:r>
            <a:r>
              <a:rPr lang="ru-RU" dirty="0" err="1" smtClean="0"/>
              <a:t>цитостатики</a:t>
            </a:r>
            <a:r>
              <a:rPr lang="ru-RU" dirty="0" smtClean="0"/>
              <a:t>, барбитураты, сульфаниламидные препараты.</a:t>
            </a:r>
          </a:p>
          <a:p>
            <a:r>
              <a:rPr lang="ru-RU" dirty="0" err="1" smtClean="0"/>
              <a:t>Фетотоксическое</a:t>
            </a:r>
            <a:r>
              <a:rPr lang="ru-RU" dirty="0" smtClean="0"/>
              <a:t> действие фармакологических препаратов проявляется в общем сильном токсическом влиянии на плод или возникновении того или иного специфического побочного эффекта. </a:t>
            </a:r>
            <a:r>
              <a:rPr lang="ru-RU" dirty="0" err="1" smtClean="0"/>
              <a:t>Фетотоксическое</a:t>
            </a:r>
            <a:r>
              <a:rPr lang="ru-RU" dirty="0" smtClean="0"/>
              <a:t> действие препаратов может выражаться в виде как структурных, так и функциональных отклонений. </a:t>
            </a:r>
          </a:p>
          <a:p>
            <a:r>
              <a:rPr lang="ru-RU" dirty="0" smtClean="0"/>
              <a:t>Тератогенное действие — свойство физического, химического или биологического фактора, в частности лекарственного средства, вызывать нарушения процессов эмбриогенеза, приводящие к возникновению аномалий развития. Длительность «классического </a:t>
            </a:r>
            <a:r>
              <a:rPr lang="ru-RU" dirty="0" err="1" smtClean="0"/>
              <a:t>тератогенного</a:t>
            </a:r>
            <a:r>
              <a:rPr lang="ru-RU" dirty="0" smtClean="0"/>
              <a:t> периода» — 31–71 день от последней менструации (5– 10 недель гестации), что соответствует началу формирования основных органов и тканей (от сердца и ЦНС до нёба и ушных раковин).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Влияние </a:t>
            </a:r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т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яжелой физической нагрузки на течение беременности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При тяжелом физическом труде больше крови притекает не к плаценте, а к мышцам. В результате ребенок начинает страдать от недостатка кислорода, что приводит к внутриутробной гипоксии плода, рождению ребенка с малой массой тела.</a:t>
            </a:r>
          </a:p>
          <a:p>
            <a:r>
              <a:rPr lang="ru-RU" dirty="0" smtClean="0"/>
              <a:t>Неблагоприятно действуют на течение беременности такие виды деятельности как:</a:t>
            </a:r>
          </a:p>
          <a:p>
            <a:r>
              <a:rPr lang="ru-RU" dirty="0" smtClean="0"/>
              <a:t>работа на станке, конвейере, повторяющиеся монотонные движения,  требующие значительных физических усилий и физического напряжения;</a:t>
            </a:r>
          </a:p>
          <a:p>
            <a:r>
              <a:rPr lang="ru-RU" dirty="0" smtClean="0"/>
              <a:t>поднятие и перенос тяжестей (более 10 кг);</a:t>
            </a:r>
          </a:p>
          <a:p>
            <a:r>
              <a:rPr lang="ru-RU" dirty="0" smtClean="0"/>
              <a:t>сильная вибрация; </a:t>
            </a:r>
          </a:p>
          <a:p>
            <a:r>
              <a:rPr lang="ru-RU" dirty="0" smtClean="0"/>
              <a:t>длительное нахождение в стоячем положении (более 3-х часов в день)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0406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20081"/>
            <a:ext cx="6096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55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Неблагоприятное влияние производственных факторов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Особый риск неблагоприятные факторы внешней среды представляют для беременных, способствуя осложненному течению беременности и родов, нарушению физиологических взаимоотношений между материнским организмом и плодом. Результатом могут стать различные формы патологических состояний у плода и новорожденного. </a:t>
            </a:r>
          </a:p>
          <a:p>
            <a:r>
              <a:rPr lang="ru-RU" dirty="0" smtClean="0"/>
              <a:t>Выраженность повреждающего воздействия вредных факторов на эмбрион/плод определяется сроком гестации. Особенно неблагоприятно их воздействие в критические периоды внутриутробного развития (</a:t>
            </a:r>
            <a:r>
              <a:rPr lang="ru-RU" dirty="0" err="1" smtClean="0"/>
              <a:t>преимплантация</a:t>
            </a:r>
            <a:r>
              <a:rPr lang="ru-RU" dirty="0" smtClean="0"/>
              <a:t>, ранний эмбриогенез и </a:t>
            </a:r>
            <a:r>
              <a:rPr lang="ru-RU" dirty="0" err="1" smtClean="0"/>
              <a:t>плацентация</a:t>
            </a:r>
            <a:r>
              <a:rPr lang="ru-RU" dirty="0" smtClean="0"/>
              <a:t>). Повреждающий эффект также зависит от дозы и продолжительности воздействия.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60350"/>
            <a:ext cx="752475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3000"/>
              </a:lnSpc>
            </a:pPr>
            <a:r>
              <a:rPr lang="ru-RU" sz="3200" b="1" smtClean="0">
                <a:solidFill>
                  <a:srgbClr val="0033CC"/>
                </a:solidFill>
                <a:latin typeface="Arial Black" pitchFamily="34" charset="0"/>
              </a:rPr>
              <a:t>Профилактика неблагоприятного влияния на плод факторов окружающей среды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322513"/>
            <a:ext cx="5688012" cy="4535487"/>
          </a:xfrm>
        </p:spPr>
        <p:txBody>
          <a:bodyPr/>
          <a:lstStyle/>
          <a:p>
            <a:pPr eaLnBrk="1" hangingPunct="1">
              <a:lnSpc>
                <a:spcPts val="2200"/>
              </a:lnSpc>
              <a:buFontTx/>
              <a:buNone/>
            </a:pPr>
            <a:r>
              <a:rPr lang="ru-RU" sz="2400" smtClean="0">
                <a:solidFill>
                  <a:srgbClr val="0033CC"/>
                </a:solidFill>
              </a:rPr>
              <a:t>   </a:t>
            </a:r>
            <a:r>
              <a:rPr lang="ru-RU" sz="2400" b="1" smtClean="0">
                <a:solidFill>
                  <a:srgbClr val="0033CC"/>
                </a:solidFill>
              </a:rPr>
              <a:t>Основополагающими моментами являются:</a:t>
            </a:r>
          </a:p>
          <a:p>
            <a:pPr eaLnBrk="1" hangingPunct="1">
              <a:lnSpc>
                <a:spcPts val="2200"/>
              </a:lnSpc>
            </a:pPr>
            <a:r>
              <a:rPr lang="ru-RU" sz="2400" b="1" smtClean="0">
                <a:solidFill>
                  <a:srgbClr val="0033CC"/>
                </a:solidFill>
              </a:rPr>
              <a:t>Информирование беременной о неблагоприятных факторах</a:t>
            </a:r>
          </a:p>
          <a:p>
            <a:pPr eaLnBrk="1" hangingPunct="1">
              <a:lnSpc>
                <a:spcPts val="2200"/>
              </a:lnSpc>
            </a:pPr>
            <a:r>
              <a:rPr lang="ru-RU" sz="2400" b="1" smtClean="0">
                <a:solidFill>
                  <a:srgbClr val="0033CC"/>
                </a:solidFill>
              </a:rPr>
              <a:t>Грамотное ведение беременности медицинскими работниками</a:t>
            </a:r>
          </a:p>
          <a:p>
            <a:pPr eaLnBrk="1" hangingPunct="1">
              <a:lnSpc>
                <a:spcPts val="2200"/>
              </a:lnSpc>
            </a:pPr>
            <a:r>
              <a:rPr lang="ru-RU" sz="2400" b="1" smtClean="0">
                <a:solidFill>
                  <a:srgbClr val="0033CC"/>
                </a:solidFill>
              </a:rPr>
              <a:t>Государственные законодательства об охране здоровья матери и ребенка</a:t>
            </a:r>
          </a:p>
          <a:p>
            <a:pPr eaLnBrk="1" hangingPunct="1">
              <a:lnSpc>
                <a:spcPts val="2200"/>
              </a:lnSpc>
            </a:pPr>
            <a:r>
              <a:rPr lang="ru-RU" sz="2400" b="1" smtClean="0">
                <a:solidFill>
                  <a:srgbClr val="0033CC"/>
                </a:solidFill>
              </a:rPr>
              <a:t>Участие членов семьи в обеспечении физического и духовного комфорта беременной </a:t>
            </a:r>
          </a:p>
        </p:txBody>
      </p:sp>
      <p:pic>
        <p:nvPicPr>
          <p:cNvPr id="19460" name="Рисунок 4" descr="screensavers_006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0"/>
            <a:ext cx="15128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 descr="PUS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81128"/>
            <a:ext cx="3022957" cy="2016224"/>
          </a:xfrm>
          <a:prstGeom prst="round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19462" name="Рисунок 6" descr="1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556791"/>
            <a:ext cx="1751381" cy="2719249"/>
          </a:xfrm>
          <a:prstGeom prst="round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Критические периоды беременности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u="sng" dirty="0" smtClean="0"/>
              <a:t>1-ый критический период</a:t>
            </a:r>
            <a:r>
              <a:rPr lang="ru-RU" dirty="0" smtClean="0"/>
              <a:t> от 0 до 10 дней – нет связи с материнским организмом, эмбрион или погибает или развивается ( принцип «все или ничего»). Питание зародыша </a:t>
            </a:r>
            <a:r>
              <a:rPr lang="ru-RU" dirty="0" err="1" smtClean="0"/>
              <a:t>аутотропное</a:t>
            </a:r>
            <a:r>
              <a:rPr lang="ru-RU" dirty="0" smtClean="0"/>
              <a:t>, за счет веществ, содержащихся в яйцеклетке, а затем за счет жидкого  секрета  </a:t>
            </a:r>
            <a:r>
              <a:rPr lang="ru-RU" dirty="0" err="1" smtClean="0"/>
              <a:t>трофобласта</a:t>
            </a:r>
            <a:r>
              <a:rPr lang="ru-RU" dirty="0" smtClean="0"/>
              <a:t> в полости </a:t>
            </a:r>
            <a:r>
              <a:rPr lang="ru-RU" dirty="0" err="1" smtClean="0"/>
              <a:t>бластоцисты</a:t>
            </a:r>
            <a:r>
              <a:rPr lang="ru-RU" dirty="0" smtClean="0"/>
              <a:t>.</a:t>
            </a:r>
          </a:p>
          <a:p>
            <a:r>
              <a:rPr lang="ru-RU" u="sng" dirty="0" smtClean="0"/>
              <a:t>2-ой критический период </a:t>
            </a:r>
            <a:r>
              <a:rPr lang="ru-RU" dirty="0" smtClean="0"/>
              <a:t> от 10 дней до 12 недель происходит формирование органов и систем, характерно возникновение множественных пороков развития. Значение имеет не столько срок гестации, сколько длительность воздействия неблагоприятного фактора.</a:t>
            </a:r>
          </a:p>
          <a:p>
            <a:r>
              <a:rPr lang="ru-RU" u="sng" dirty="0" smtClean="0"/>
              <a:t>3-ий критический период (внутри 2-го)</a:t>
            </a:r>
            <a:r>
              <a:rPr lang="ru-RU" dirty="0" smtClean="0"/>
              <a:t>  3-4 недели – начало формирования плаценты и хориона. Нарушение ее развития приводит к плацентарной недостаточности и как следствие – к гибели эмбриона или развитию гипотрофии плода.</a:t>
            </a:r>
          </a:p>
          <a:p>
            <a:r>
              <a:rPr lang="ru-RU" u="sng" dirty="0" smtClean="0"/>
              <a:t>4-ый критический период </a:t>
            </a:r>
            <a:r>
              <a:rPr lang="ru-RU" dirty="0" smtClean="0"/>
              <a:t> 12-16 недель, формируются наружные половые органы. Введение эстрогенов может привести к дисплазии эпителия матки и влагалища во взрослом состоянии.</a:t>
            </a:r>
          </a:p>
          <a:p>
            <a:r>
              <a:rPr lang="ru-RU" u="sng" dirty="0" smtClean="0"/>
              <a:t>5-ый критический период </a:t>
            </a:r>
            <a:r>
              <a:rPr lang="ru-RU" dirty="0" smtClean="0"/>
              <a:t>18-22 недели, завершение формирования нервной системы.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 группам факторов неблагоприятно влияющих на плод и течение беременности относят:</a:t>
            </a:r>
          </a:p>
          <a:p>
            <a:r>
              <a:rPr lang="ru-RU" dirty="0"/>
              <a:t>в</a:t>
            </a:r>
            <a:r>
              <a:rPr lang="ru-RU" dirty="0" smtClean="0"/>
              <a:t>редные привычки (употребление алкоголя, наркотиков, лекарственных препаратов, курение);</a:t>
            </a:r>
          </a:p>
          <a:p>
            <a:r>
              <a:rPr lang="ru-RU" dirty="0" smtClean="0"/>
              <a:t>производственные факторы (пестициды, анилиновые красители, радиоактивные вещества, перепады давления, высокая и низкая температура, вибрация и некоторые другие);</a:t>
            </a:r>
          </a:p>
          <a:p>
            <a:r>
              <a:rPr lang="ru-RU" dirty="0" smtClean="0"/>
              <a:t>экологические факторы: загрязнение воздуха и воды, задымленность, повышенный природный радиоактивный фон;</a:t>
            </a:r>
          </a:p>
          <a:p>
            <a:r>
              <a:rPr lang="ru-RU" dirty="0" smtClean="0"/>
              <a:t>медицинские факторы: инфекционные и соматические заболевания матери; акушерские осложнения беременности;</a:t>
            </a:r>
          </a:p>
          <a:p>
            <a:r>
              <a:rPr lang="ru-RU" dirty="0" smtClean="0"/>
              <a:t>генетические факторы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7255" y="332656"/>
            <a:ext cx="866936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Группы факторов, неблагоприятно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влияющих на плод и беременность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869160"/>
            <a:ext cx="2337048" cy="175278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941168"/>
            <a:ext cx="2398390" cy="168111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869160"/>
            <a:ext cx="2742065" cy="172819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31641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Влияние алкоголя на плод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4482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настоящее время одним из ведущих </a:t>
            </a:r>
            <a:r>
              <a:rPr lang="ru-RU" sz="2000" dirty="0" err="1" smtClean="0"/>
              <a:t>тератогенных</a:t>
            </a:r>
            <a:r>
              <a:rPr lang="ru-RU" sz="2000" dirty="0" smtClean="0"/>
              <a:t> факторов считается </a:t>
            </a:r>
            <a:r>
              <a:rPr lang="ru-RU" sz="2000" b="1" dirty="0" smtClean="0"/>
              <a:t>алкоголь.</a:t>
            </a:r>
            <a:r>
              <a:rPr lang="ru-RU" sz="2000" dirty="0" smtClean="0"/>
              <a:t> Алкогольный синдром плода - одно из главных последствий употребления алкоголя во время беременности - встречается с частотой примерно 2,2 на 1000 живых новорожденных. </a:t>
            </a:r>
          </a:p>
          <a:p>
            <a:r>
              <a:rPr lang="ru-RU" sz="2000" dirty="0" smtClean="0"/>
              <a:t>Алкоголь вызывает широкий спектр аномалий, от выкидыша до тяжелых поведенческих расстройств при отсутствии анатомических дефектов. </a:t>
            </a:r>
          </a:p>
          <a:p>
            <a:endParaRPr lang="ru-RU" sz="2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717032"/>
            <a:ext cx="2268537" cy="2772656"/>
          </a:xfrm>
          <a:prstGeom prst="round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861048"/>
            <a:ext cx="2376264" cy="2716568"/>
          </a:xfrm>
          <a:prstGeom prst="round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t="22909" r="43719" b="51226"/>
          <a:stretch>
            <a:fillRect/>
          </a:stretch>
        </p:blipFill>
        <p:spPr bwMode="auto">
          <a:xfrm>
            <a:off x="3203848" y="3933056"/>
            <a:ext cx="2588173" cy="2448272"/>
          </a:xfrm>
          <a:prstGeom prst="round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Влияние алкоголя на плод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Употребление алкоголя женщиной во время беременности значительно повышает риск </a:t>
            </a:r>
            <a:r>
              <a:rPr lang="ru-RU" dirty="0" err="1" smtClean="0"/>
              <a:t>невынашивания</a:t>
            </a:r>
            <a:r>
              <a:rPr lang="ru-RU" dirty="0" smtClean="0"/>
              <a:t>, рождения маловесных детей, а в наиболее тяжелых случаях - развитию фетального алкогольного синдрома. Так называют болезнь плода, обусловленную внутриутробным алкогольным повреждением.</a:t>
            </a:r>
          </a:p>
          <a:p>
            <a:r>
              <a:rPr lang="ru-RU" dirty="0" smtClean="0"/>
              <a:t>Этот синдром характеризуется специфическими аномалиями лица, отставанием в физическом и умственном развитии, поведенческими отклонениями, поражением сердца и других органов. </a:t>
            </a:r>
          </a:p>
          <a:p>
            <a:r>
              <a:rPr lang="ru-RU" dirty="0" smtClean="0"/>
              <a:t>Алкогольный синдром плода занимает ведущее место среди известных причин умственной отсталости, включая такие, как синдром Дауна или церебральный паралич. В целом степень умственной отсталости пропорциональна тяжести </a:t>
            </a:r>
            <a:r>
              <a:rPr lang="ru-RU" dirty="0" err="1" smtClean="0"/>
              <a:t>дисморфогенеза</a:t>
            </a:r>
            <a:r>
              <a:rPr lang="ru-RU" dirty="0" smtClean="0"/>
              <a:t>. Микроцефалия - обычный признак синдрома - является, по-видимому, следствием общего угнетения развития головного мозга.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229200"/>
            <a:ext cx="1580342" cy="14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Влияние алкоголя на течение беременности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Употребление алкоголя (особенно в больших количествах) во время беременности примерно в два раза увеличивает частоту выкидышей. Наиболее надежным индикатором внутриутробного воздействия алкоголя служит малая масса тела новорожденного (в среднем около 2000 г, тогда как в общей популяции - примерно 3300 г).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12976"/>
            <a:ext cx="4602088" cy="345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Алкоголю в организме беременной женщины - не место.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тех случаях, когда спиртные напитки занимают в жизни женщины прочную позицию, входя в сферу устойчивых интересов, необходимо заблаговременно обратиться к специалисту-наркологу (если у беременной не получается решить проблему самостоятельно).</a:t>
            </a:r>
          </a:p>
          <a:p>
            <a:r>
              <a:rPr lang="ru-RU" dirty="0" smtClean="0"/>
              <a:t>Сейчас подобная помощь оказывается и анонимно, что существенно снижает психологический дискомфорт у женщин, решивших расстаться с этой привычкой.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6288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Вредные вещества,  содержащиеся в сигарете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75" y="1512535"/>
            <a:ext cx="7659118" cy="463990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1603</Words>
  <Application>Microsoft Office PowerPoint</Application>
  <PresentationFormat>Экран (4:3)</PresentationFormat>
  <Paragraphs>92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Candara</vt:lpstr>
      <vt:lpstr>Times New Roman</vt:lpstr>
      <vt:lpstr>Тема Office</vt:lpstr>
      <vt:lpstr>Презентация PowerPoint</vt:lpstr>
      <vt:lpstr>Презентация PowerPoint</vt:lpstr>
      <vt:lpstr>Критические периоды беременности</vt:lpstr>
      <vt:lpstr>Презентация PowerPoint</vt:lpstr>
      <vt:lpstr>Влияние алкоголя на плод</vt:lpstr>
      <vt:lpstr>Влияние алкоголя на плод</vt:lpstr>
      <vt:lpstr>Влияние алкоголя на течение беременности</vt:lpstr>
      <vt:lpstr>Алкоголю в организме беременной женщины - не место.</vt:lpstr>
      <vt:lpstr>Вредные вещества,  содержащиеся в сигарете</vt:lpstr>
      <vt:lpstr>Никотин</vt:lpstr>
      <vt:lpstr>Влияние курения на плод</vt:lpstr>
      <vt:lpstr>Влияние курения на течение беременности</vt:lpstr>
      <vt:lpstr>Влияние наркотиков на беременность и плод</vt:lpstr>
      <vt:lpstr>Неспецифическое влияние наркотиков на беременных и плод</vt:lpstr>
      <vt:lpstr>Влияние лекарственных препаратов на плод</vt:lpstr>
      <vt:lpstr>Влияние лекарственных препаратов на плод</vt:lpstr>
      <vt:lpstr>Влияние лекарственных препаратов на плод</vt:lpstr>
      <vt:lpstr>Виды токсического действия лекарственных препаратов</vt:lpstr>
      <vt:lpstr>Влияние тяжелой физической нагрузки на течение беременности</vt:lpstr>
      <vt:lpstr>Неблагоприятное влияние производственных факторов</vt:lpstr>
      <vt:lpstr>Профилактика неблагоприятного влияния на плод факторов окружающей среды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Elvira</dc:creator>
  <cp:lastModifiedBy>Учетная запись Майкрософт</cp:lastModifiedBy>
  <cp:revision>83</cp:revision>
  <dcterms:created xsi:type="dcterms:W3CDTF">2013-01-30T00:39:32Z</dcterms:created>
  <dcterms:modified xsi:type="dcterms:W3CDTF">2023-04-23T09:28:42Z</dcterms:modified>
</cp:coreProperties>
</file>