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2E87"/>
    <a:srgbClr val="A23694"/>
    <a:srgbClr val="863458"/>
    <a:srgbClr val="651C3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6405"/>
  </p:normalViewPr>
  <p:slideViewPr>
    <p:cSldViewPr snapToGrid="0" snapToObjects="1" showGuides="1">
      <p:cViewPr varScale="1">
        <p:scale>
          <a:sx n="88" d="100"/>
          <a:sy n="88" d="100"/>
        </p:scale>
        <p:origin x="-451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13CA14-0783-0442-8B43-1865A8812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D07D968-37EC-FE40-AB46-32C59BD11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711B1C4-A9AA-9042-9A10-D8A21B42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14.04.2025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CD9571-5E7F-E745-AEB9-7CA9B155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23E4D91-4232-2E40-B542-61599FA52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01309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58B3C3-C578-844B-AF87-F297E696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04A91F7-A599-FB43-A586-0CC751004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A71F158-2512-A44D-A26D-54697C16E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14.04.2025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B64F998-4F9B-804A-9F02-0F4D60108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971966B-9D23-6848-99CB-AB9C01A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62923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E08C84E-89E4-D749-BF5D-C7AFF866A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9841363-9323-674F-A3CA-6D2AAEE61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14CFA2A-828B-5843-93AB-C4BBF9132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14.04.2025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1FEFA42-7CDF-C24D-8B70-B191A9AE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555325E-D7E8-9F48-B2BF-11C3640AB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02137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2563C7-BF04-9541-A3BA-1EC3155E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8F8868E-D979-C241-9B7B-847DB9EFB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CD3B753-0970-BA49-8E1F-69739D45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14.04.2025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971C29A-35D4-764F-8EF5-3B1CB7A4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395C276-872E-5C43-B7CF-2AD1F9D3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86647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EBDDB34-A444-AC47-803F-5C0D2E85D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7685CE-926B-ED47-BE9E-FA65006D4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8E7A14B-C39F-6845-B507-E6C27D1A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14.04.2025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28461A-2CA5-9C43-BE32-7E938C3CD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C139A6B-82D4-FA40-9BF2-3B5522C1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75933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0215C8-2F70-BA4E-AFC1-2D345E508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EC1E8B-2AA2-DF40-A096-0F20FFA597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B520B7B-023C-F549-8C1D-ABE1A60C5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3D3FBAD-B739-3849-AE3A-878D05538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14.04.2025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1D44275-9D2F-D540-98C7-790CF9E4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DD65E1B-BDC3-5E40-B884-047D1EED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9691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EA4140-6F29-874E-83AA-5CBE2EB5C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01479D2-391E-3D47-9236-19E384C6B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A87586E-75BA-BA45-8BC4-920EABE2A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1EF321A-AC70-EF49-8FCC-46AA238979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4A2D6C3-FD50-B64A-9FBE-62BB4E0DA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2462348-8F70-B14D-BE99-0C70F9FB2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14.04.2025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08A1FC1-9FD6-2546-BF32-F542B824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687ADF1-7043-3943-9B86-91A5BFAA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59824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322561-48E8-EE44-B6C8-58030750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6EF9D8E-5CD9-FC4F-B6F4-C020B57E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14.04.2025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1C9FEC1-62B9-824C-822A-7AF12162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D9528D4-1EA2-B548-9AD9-1B7F8428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1868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05A742A-4AF4-2543-813D-9C714AC99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14.04.2025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1921CE1-9D2B-2843-8523-1F03F6B82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DB24975-66A2-2B48-A7C4-BD60AEBF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52530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692AEC-4239-8546-8CD5-EA687E733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2761AE6-5F80-AA4C-9CB5-5F3A8FC8C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2ABE359-5A99-DD4C-B0D3-25A48DB1C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7EB49FA-C8A1-2948-A5F0-3FC5D305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14.04.2025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6418EFC-7344-1549-8D73-BEF777EBA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7730B34-6B03-2C4D-9648-5B35E449C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18075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CBFACA-111A-D74A-AD16-129F183A4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9E9030E-57F6-1141-BCB4-E951A80B43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1E6E3DE-83F5-6541-8F19-ED9CDCBD3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3AA7955-355C-0145-B0AA-A67AC9C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14.04.2025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26279E2-40E0-E74A-9196-0CFD2D07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C684C6A-B901-5F4D-B2DF-14E4FBA1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29454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C00B775-6F2A-A24E-B50A-4A3DE0E5C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6ED5A98-EC46-7644-8DA8-92AFCEC35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29DDACC-C11C-8C47-8E0D-C4036CB53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EFBB3-7FA6-3D49-B851-9472CC50247F}" type="datetimeFigureOut">
              <a:rPr lang="x-none" smtClean="0"/>
              <a:pPr/>
              <a:t>14.04.2025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B33BE82-33C8-7C44-81AF-AE353C01D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FE79654-7902-ED4A-8D7C-93B21514F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11852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="" xmlns:a16="http://schemas.microsoft.com/office/drawing/2014/main" id="{BC2C3183-3BA4-DC45-A563-EB07D8457435}"/>
              </a:ext>
            </a:extLst>
          </p:cNvPr>
          <p:cNvSpPr/>
          <p:nvPr/>
        </p:nvSpPr>
        <p:spPr>
          <a:xfrm>
            <a:off x="441434" y="1145628"/>
            <a:ext cx="11319642" cy="5370786"/>
          </a:xfrm>
          <a:prstGeom prst="roundRect">
            <a:avLst>
              <a:gd name="adj" fmla="val 5904"/>
            </a:avLst>
          </a:prstGeom>
          <a:solidFill>
            <a:srgbClr val="A7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9B475A95-DB94-754D-B3E8-90058E167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2933" y="113255"/>
            <a:ext cx="1661510" cy="8642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B63974C-299F-3A42-928D-66554BBDC41B}"/>
              </a:ext>
            </a:extLst>
          </p:cNvPr>
          <p:cNvSpPr txBox="1"/>
          <p:nvPr/>
        </p:nvSpPr>
        <p:spPr>
          <a:xfrm>
            <a:off x="767255" y="1848585"/>
            <a:ext cx="59791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Всероссийский конкурсный отбор проектов 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«Женщины за здоровое общество»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A9B813D-2B66-114A-A35A-8916837DF786}"/>
              </a:ext>
            </a:extLst>
          </p:cNvPr>
          <p:cNvSpPr txBox="1"/>
          <p:nvPr/>
        </p:nvSpPr>
        <p:spPr>
          <a:xfrm>
            <a:off x="767255" y="2921934"/>
            <a:ext cx="10076149" cy="763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700"/>
              </a:lnSpc>
            </a:pPr>
            <a:r>
              <a:rPr lang="ru-RU" sz="3200" dirty="0" smtClean="0">
                <a:solidFill>
                  <a:schemeClr val="bg1"/>
                </a:solidFill>
                <a:latin typeface="Playfair Display" pitchFamily="2" charset="-52"/>
              </a:rPr>
              <a:t>ВЕРУЮЩАЯ СЕМЬЯ-ЗДОРОВАЯ СЕМЬЯ</a:t>
            </a:r>
            <a:endParaRPr lang="ru-RU" sz="3200" dirty="0">
              <a:solidFill>
                <a:schemeClr val="bg1"/>
              </a:solidFill>
              <a:latin typeface="Playfair Display" pitchFamily="2" charset="-5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009C0A55-CA0E-4A40-B358-6A83C9303414}"/>
              </a:ext>
            </a:extLst>
          </p:cNvPr>
          <p:cNvSpPr txBox="1"/>
          <p:nvPr/>
        </p:nvSpPr>
        <p:spPr>
          <a:xfrm>
            <a:off x="767255" y="5488042"/>
            <a:ext cx="10598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Руководитель команды: </a:t>
            </a:r>
            <a:r>
              <a:rPr lang="ru-RU" sz="2000" dirty="0" smtClean="0">
                <a:solidFill>
                  <a:schemeClr val="bg1"/>
                </a:solidFill>
              </a:rPr>
              <a:t>Павлова Юлия Геннадьевна . Россия , Орловская область, город Ливны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8E84038-B740-F244-89E0-809A1E3F117D}"/>
              </a:ext>
            </a:extLst>
          </p:cNvPr>
          <p:cNvSpPr txBox="1"/>
          <p:nvPr/>
        </p:nvSpPr>
        <p:spPr>
          <a:xfrm>
            <a:off x="767255" y="4523602"/>
            <a:ext cx="5979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Playfair Display" pitchFamily="2" charset="-52"/>
              </a:rPr>
              <a:t>Здоровый образ жизни</a:t>
            </a:r>
            <a:endParaRPr lang="ru-RU" sz="3200" dirty="0">
              <a:solidFill>
                <a:schemeClr val="bg1"/>
              </a:solidFill>
              <a:latin typeface="Playfair Display" pitchFamily="2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624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A3B4EC6-9801-A646-9E70-2AE8325B5C6E}"/>
              </a:ext>
            </a:extLst>
          </p:cNvPr>
          <p:cNvSpPr txBox="1"/>
          <p:nvPr/>
        </p:nvSpPr>
        <p:spPr>
          <a:xfrm>
            <a:off x="599090" y="588577"/>
            <a:ext cx="5553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Каналы продвижения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AE5530E-79C5-284F-89B7-F338A43EF98F}"/>
              </a:ext>
            </a:extLst>
          </p:cNvPr>
          <p:cNvSpPr txBox="1"/>
          <p:nvPr/>
        </p:nvSpPr>
        <p:spPr>
          <a:xfrm>
            <a:off x="599090" y="1270454"/>
            <a:ext cx="10731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Указываются каналы продвижения проекта, которые преимущественно будут использованы. Здесь важно указать: наименование ресурсов, предоставить конкретную ссылку на ресурс, указать относительно каждого канала продвижения инструменты продвижения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="" xmlns:a16="http://schemas.microsoft.com/office/drawing/2014/main" id="{DC3B501B-B269-614F-917B-772DB15CA874}"/>
              </a:ext>
            </a:extLst>
          </p:cNvPr>
          <p:cNvSpPr/>
          <p:nvPr/>
        </p:nvSpPr>
        <p:spPr>
          <a:xfrm>
            <a:off x="599091" y="1952331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 err="1" smtClean="0"/>
              <a:t>Ливенская</a:t>
            </a:r>
            <a:r>
              <a:rPr lang="ru-RU" dirty="0" smtClean="0"/>
              <a:t> газета</a:t>
            </a:r>
            <a:endParaRPr lang="ru-RU" dirty="0"/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="" xmlns:a16="http://schemas.microsoft.com/office/drawing/2014/main" id="{7C7832D9-CBDF-B945-8F10-B649688DA286}"/>
              </a:ext>
            </a:extLst>
          </p:cNvPr>
          <p:cNvSpPr/>
          <p:nvPr/>
        </p:nvSpPr>
        <p:spPr>
          <a:xfrm>
            <a:off x="3265289" y="1952331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 smtClean="0"/>
              <a:t>Публикация статей о деятельности школы в духовно-нравственной направленности.</a:t>
            </a:r>
            <a:endParaRPr lang="ru-RU" dirty="0"/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="" xmlns:a16="http://schemas.microsoft.com/office/drawing/2014/main" id="{80EBE8EA-8E2C-004C-ABBC-D37E06429DD1}"/>
              </a:ext>
            </a:extLst>
          </p:cNvPr>
          <p:cNvSpPr/>
          <p:nvPr/>
        </p:nvSpPr>
        <p:spPr>
          <a:xfrm>
            <a:off x="599091" y="3392745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 smtClean="0"/>
              <a:t>Телевиденье, </a:t>
            </a:r>
          </a:p>
          <a:p>
            <a:r>
              <a:rPr lang="ru-RU" dirty="0" err="1" smtClean="0"/>
              <a:t>Принт</a:t>
            </a:r>
            <a:r>
              <a:rPr lang="ru-RU" dirty="0" smtClean="0"/>
              <a:t> ТВ</a:t>
            </a:r>
            <a:endParaRPr lang="ru-RU" dirty="0"/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="" xmlns:a16="http://schemas.microsoft.com/office/drawing/2014/main" id="{475633CC-A75F-0848-98FF-DB9865A7CF51}"/>
              </a:ext>
            </a:extLst>
          </p:cNvPr>
          <p:cNvSpPr/>
          <p:nvPr/>
        </p:nvSpPr>
        <p:spPr>
          <a:xfrm>
            <a:off x="3275802" y="3392745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 smtClean="0"/>
              <a:t>Репортажи о проведении мероприятий в духовно-нравственной направленности.</a:t>
            </a:r>
            <a:endParaRPr lang="ru-RU" dirty="0"/>
          </a:p>
        </p:txBody>
      </p:sp>
      <p:sp>
        <p:nvSpPr>
          <p:cNvPr id="12" name="Прямоугольник: скругленные углы 25">
            <a:extLst>
              <a:ext uri="{FF2B5EF4-FFF2-40B4-BE49-F238E27FC236}">
                <a16:creationId xmlns="" xmlns:a16="http://schemas.microsoft.com/office/drawing/2014/main" id="{63CFB881-8CB1-C745-BF4E-362C9249D0BD}"/>
              </a:ext>
            </a:extLst>
          </p:cNvPr>
          <p:cNvSpPr/>
          <p:nvPr/>
        </p:nvSpPr>
        <p:spPr>
          <a:xfrm>
            <a:off x="599091" y="4833159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 smtClean="0"/>
              <a:t>Интернет (школьная соц. страница)</a:t>
            </a:r>
            <a:endParaRPr lang="ru-RU" dirty="0"/>
          </a:p>
        </p:txBody>
      </p:sp>
      <p:sp>
        <p:nvSpPr>
          <p:cNvPr id="13" name="Прямоугольник: скругленные углы 26">
            <a:extLst>
              <a:ext uri="{FF2B5EF4-FFF2-40B4-BE49-F238E27FC236}">
                <a16:creationId xmlns="" xmlns:a16="http://schemas.microsoft.com/office/drawing/2014/main" id="{10F1AE2E-6180-1A4D-92DD-CE5FFD87B989}"/>
              </a:ext>
            </a:extLst>
          </p:cNvPr>
          <p:cNvSpPr/>
          <p:nvPr/>
        </p:nvSpPr>
        <p:spPr>
          <a:xfrm>
            <a:off x="3265289" y="4833159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en-US" dirty="0" smtClean="0"/>
              <a:t>https://vk.com/public217397596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62513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71F3F78-4164-C442-B1F3-0D24135B3721}"/>
              </a:ext>
            </a:extLst>
          </p:cNvPr>
          <p:cNvSpPr txBox="1"/>
          <p:nvPr/>
        </p:nvSpPr>
        <p:spPr>
          <a:xfrm>
            <a:off x="599090" y="588577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Ресурсы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4808238-87E7-474C-BF16-A126FCF8B25B}"/>
              </a:ext>
            </a:extLst>
          </p:cNvPr>
          <p:cNvSpPr txBox="1"/>
          <p:nvPr/>
        </p:nvSpPr>
        <p:spPr>
          <a:xfrm>
            <a:off x="599090" y="1270454"/>
            <a:ext cx="10731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У нас иметься следующие ресурсы:                          Ресурсы которые нам необходимы:</a:t>
            </a:r>
            <a:endParaRPr lang="ru-RU" sz="2000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DEE874E-3323-BF4D-9B75-DF953D69A747}"/>
              </a:ext>
            </a:extLst>
          </p:cNvPr>
          <p:cNvSpPr txBox="1"/>
          <p:nvPr/>
        </p:nvSpPr>
        <p:spPr>
          <a:xfrm>
            <a:off x="622273" y="1952331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2B1303B-4984-EF43-9CF9-35A1F375DD81}"/>
              </a:ext>
            </a:extLst>
          </p:cNvPr>
          <p:cNvSpPr txBox="1"/>
          <p:nvPr/>
        </p:nvSpPr>
        <p:spPr>
          <a:xfrm>
            <a:off x="599090" y="3258533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2F2C625-2AC4-0B4D-B712-C83866954A68}"/>
              </a:ext>
            </a:extLst>
          </p:cNvPr>
          <p:cNvSpPr txBox="1"/>
          <p:nvPr/>
        </p:nvSpPr>
        <p:spPr>
          <a:xfrm>
            <a:off x="616024" y="4645832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7CFBDE54-120F-D048-86E3-8F4AFF1F5D24}"/>
              </a:ext>
            </a:extLst>
          </p:cNvPr>
          <p:cNvSpPr txBox="1"/>
          <p:nvPr/>
        </p:nvSpPr>
        <p:spPr>
          <a:xfrm>
            <a:off x="1431986" y="2096219"/>
            <a:ext cx="3769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Человеческие : педагогический актив проекта 10 педагогов, родительский актив  10 семей  , ученический актив -20 чел.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8E612C6-676E-3449-8945-F356D1293AB0}"/>
              </a:ext>
            </a:extLst>
          </p:cNvPr>
          <p:cNvSpPr txBox="1"/>
          <p:nvPr/>
        </p:nvSpPr>
        <p:spPr>
          <a:xfrm>
            <a:off x="1587260" y="3424890"/>
            <a:ext cx="3819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Организационные , сотрудничество с храмами нашего города и района.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446D28A-C696-C14B-ADEF-559FBD28C51A}"/>
              </a:ext>
            </a:extLst>
          </p:cNvPr>
          <p:cNvSpPr txBox="1"/>
          <p:nvPr/>
        </p:nvSpPr>
        <p:spPr>
          <a:xfrm>
            <a:off x="1587260" y="4891177"/>
            <a:ext cx="3842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Информационные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16C6BCC-4033-BA49-82B0-5C88AD80D52D}"/>
              </a:ext>
            </a:extLst>
          </p:cNvPr>
          <p:cNvSpPr txBox="1"/>
          <p:nvPr/>
        </p:nvSpPr>
        <p:spPr>
          <a:xfrm>
            <a:off x="5407233" y="1952331"/>
            <a:ext cx="10214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B9D04A"/>
                </a:solidFill>
                <a:latin typeface="Dita Sweet" panose="02000503090000020004" pitchFamily="50" charset="0"/>
              </a:rPr>
              <a:t>1.</a:t>
            </a:r>
            <a:endParaRPr lang="ru-RU" sz="5400" dirty="0">
              <a:solidFill>
                <a:srgbClr val="B9D04A"/>
              </a:solidFill>
              <a:latin typeface="Dita Sweet" panose="02000503090000020004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A4FA4F9-94E1-1144-8DE5-0D8925FF38C7}"/>
              </a:ext>
            </a:extLst>
          </p:cNvPr>
          <p:cNvSpPr txBox="1"/>
          <p:nvPr/>
        </p:nvSpPr>
        <p:spPr>
          <a:xfrm>
            <a:off x="5430144" y="3258533"/>
            <a:ext cx="10214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  <a:endParaRPr lang="ru-RU" sz="5400" dirty="0">
              <a:solidFill>
                <a:srgbClr val="B9D04A"/>
              </a:solidFill>
              <a:latin typeface="Dita Sweet" panose="02000503090000020004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33BBEFB7-12E9-3A4E-9AA1-6E4D32AD633C}"/>
              </a:ext>
            </a:extLst>
          </p:cNvPr>
          <p:cNvSpPr txBox="1"/>
          <p:nvPr/>
        </p:nvSpPr>
        <p:spPr>
          <a:xfrm>
            <a:off x="6428666" y="2363637"/>
            <a:ext cx="3162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Материальные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A5D5F436-7DDA-D64A-A811-BF722EC6DE01}"/>
              </a:ext>
            </a:extLst>
          </p:cNvPr>
          <p:cNvSpPr txBox="1"/>
          <p:nvPr/>
        </p:nvSpPr>
        <p:spPr>
          <a:xfrm>
            <a:off x="6451577" y="3623094"/>
            <a:ext cx="31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Финансовые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06292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1C12802-D0DB-8349-B613-80C69CA111E6}"/>
              </a:ext>
            </a:extLst>
          </p:cNvPr>
          <p:cNvSpPr txBox="1"/>
          <p:nvPr/>
        </p:nvSpPr>
        <p:spPr>
          <a:xfrm>
            <a:off x="599090" y="588577"/>
            <a:ext cx="319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Команда проекта</a:t>
            </a:r>
          </a:p>
        </p:txBody>
      </p:sp>
      <p:sp>
        <p:nvSpPr>
          <p:cNvPr id="8" name="Овал 2">
            <a:extLst>
              <a:ext uri="{FF2B5EF4-FFF2-40B4-BE49-F238E27FC236}">
                <a16:creationId xmlns="" xmlns:a16="http://schemas.microsoft.com/office/drawing/2014/main" id="{542E1A9A-5B69-4C48-93D1-12245F700B90}"/>
              </a:ext>
            </a:extLst>
          </p:cNvPr>
          <p:cNvSpPr/>
          <p:nvPr/>
        </p:nvSpPr>
        <p:spPr>
          <a:xfrm>
            <a:off x="455153" y="2449903"/>
            <a:ext cx="1684644" cy="167612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0" name="Овал 28">
            <a:extLst>
              <a:ext uri="{FF2B5EF4-FFF2-40B4-BE49-F238E27FC236}">
                <a16:creationId xmlns="" xmlns:a16="http://schemas.microsoft.com/office/drawing/2014/main" id="{6F5EF453-8BA8-5248-948E-4677620C92AA}"/>
              </a:ext>
            </a:extLst>
          </p:cNvPr>
          <p:cNvSpPr/>
          <p:nvPr/>
        </p:nvSpPr>
        <p:spPr>
          <a:xfrm>
            <a:off x="6423417" y="3088345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1" name="Овал 44">
            <a:extLst>
              <a:ext uri="{FF2B5EF4-FFF2-40B4-BE49-F238E27FC236}">
                <a16:creationId xmlns="" xmlns:a16="http://schemas.microsoft.com/office/drawing/2014/main" id="{0B6F7701-9B13-7B4F-9324-61FA8FD05061}"/>
              </a:ext>
            </a:extLst>
          </p:cNvPr>
          <p:cNvSpPr/>
          <p:nvPr/>
        </p:nvSpPr>
        <p:spPr>
          <a:xfrm>
            <a:off x="6423417" y="4730259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03E1AB8-A27C-0540-B40E-DDBEBC322F07}"/>
              </a:ext>
            </a:extLst>
          </p:cNvPr>
          <p:cNvSpPr txBox="1"/>
          <p:nvPr/>
        </p:nvSpPr>
        <p:spPr>
          <a:xfrm>
            <a:off x="2283734" y="2449903"/>
            <a:ext cx="40809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Павлова Юлия Геннадьевна</a:t>
            </a:r>
          </a:p>
          <a:p>
            <a:r>
              <a:rPr lang="ru-RU" sz="1400" dirty="0" smtClean="0"/>
              <a:t>Педагог-библиотекарь</a:t>
            </a:r>
          </a:p>
          <a:p>
            <a:r>
              <a:rPr lang="ru-RU" sz="1400" dirty="0" smtClean="0"/>
              <a:t>Россия, Орловская область ,г.Ливны.</a:t>
            </a:r>
          </a:p>
          <a:p>
            <a:r>
              <a:rPr lang="ru-RU" sz="1400" dirty="0" smtClean="0"/>
              <a:t>24.12.1987 года рождения.</a:t>
            </a:r>
          </a:p>
          <a:p>
            <a:r>
              <a:rPr lang="ru-RU" sz="1400" dirty="0" smtClean="0"/>
              <a:t>Увлекаюсь фотографией и рисую, очень люблю общественную деятельность.</a:t>
            </a:r>
            <a:endParaRPr lang="ru-RU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39D5AE49-FCC8-D949-836F-A74AD3355702}"/>
              </a:ext>
            </a:extLst>
          </p:cNvPr>
          <p:cNvSpPr txBox="1"/>
          <p:nvPr/>
        </p:nvSpPr>
        <p:spPr>
          <a:xfrm>
            <a:off x="8114727" y="3126847"/>
            <a:ext cx="34260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Савкова Елена Константиновна</a:t>
            </a:r>
          </a:p>
          <a:p>
            <a:r>
              <a:rPr lang="ru-RU" sz="1400" dirty="0" smtClean="0"/>
              <a:t>Учитель истории , обществознания….</a:t>
            </a:r>
          </a:p>
          <a:p>
            <a:r>
              <a:rPr lang="ru-RU" sz="1400" dirty="0" smtClean="0"/>
              <a:t>Россия, Орловская область, г.Ливны.</a:t>
            </a:r>
          </a:p>
          <a:p>
            <a:r>
              <a:rPr lang="ru-RU" sz="1400" dirty="0" smtClean="0"/>
              <a:t>17.06.1969 года рождения</a:t>
            </a:r>
            <a:endParaRPr lang="ru-RU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986B73B-7217-4A43-8A68-5F8E11397A44}"/>
              </a:ext>
            </a:extLst>
          </p:cNvPr>
          <p:cNvSpPr txBox="1"/>
          <p:nvPr/>
        </p:nvSpPr>
        <p:spPr>
          <a:xfrm>
            <a:off x="8114727" y="4807261"/>
            <a:ext cx="34260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Анисимова Ольга Викторовна</a:t>
            </a:r>
          </a:p>
          <a:p>
            <a:r>
              <a:rPr lang="ru-RU" sz="1400" dirty="0" smtClean="0"/>
              <a:t>Учитель музыки</a:t>
            </a:r>
          </a:p>
          <a:p>
            <a:r>
              <a:rPr lang="ru-RU" sz="1400" dirty="0" smtClean="0"/>
              <a:t>Россия, Орловская область, г.Ливны.</a:t>
            </a:r>
          </a:p>
          <a:p>
            <a:r>
              <a:rPr lang="ru-RU" sz="1400" dirty="0" smtClean="0"/>
              <a:t>05.12.1982 года рождения</a:t>
            </a:r>
            <a:endParaRPr lang="ru-RU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23A5C35F-2BAF-3D4B-ACCF-DC530FD2EB68}"/>
              </a:ext>
            </a:extLst>
          </p:cNvPr>
          <p:cNvSpPr txBox="1"/>
          <p:nvPr/>
        </p:nvSpPr>
        <p:spPr>
          <a:xfrm>
            <a:off x="584549" y="1880558"/>
            <a:ext cx="3789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A72E88"/>
                </a:solidFill>
                <a:latin typeface="Playfair Display SemiBold" pitchFamily="2" charset="-52"/>
              </a:rPr>
              <a:t>Руководители проекта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A8F5C6B-9DA1-054C-BDF6-066529B98D57}"/>
              </a:ext>
            </a:extLst>
          </p:cNvPr>
          <p:cNvSpPr txBox="1"/>
          <p:nvPr/>
        </p:nvSpPr>
        <p:spPr>
          <a:xfrm>
            <a:off x="6364656" y="2585320"/>
            <a:ext cx="35333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B9D04A"/>
                </a:solidFill>
                <a:latin typeface="Playfair Display SemiBold" pitchFamily="2" charset="-52"/>
              </a:rPr>
              <a:t>Ключевые члены команды</a:t>
            </a:r>
          </a:p>
        </p:txBody>
      </p:sp>
    </p:spTree>
    <p:extLst>
      <p:ext uri="{BB962C8B-B14F-4D97-AF65-F5344CB8AC3E}">
        <p14:creationId xmlns="" xmlns:p14="http://schemas.microsoft.com/office/powerpoint/2010/main" val="162178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0FA4AC9-FA2A-F546-B98E-179AC30F4925}"/>
              </a:ext>
            </a:extLst>
          </p:cNvPr>
          <p:cNvSpPr txBox="1"/>
          <p:nvPr/>
        </p:nvSpPr>
        <p:spPr>
          <a:xfrm>
            <a:off x="599090" y="588577"/>
            <a:ext cx="7510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>
                <a:solidFill>
                  <a:srgbClr val="A72E88"/>
                </a:solidFill>
                <a:latin typeface="Playfair Display SemiBold" pitchFamily="2" charset="-52"/>
              </a:rPr>
              <a:t>Проблематизация</a:t>
            </a: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. Актуальность проекта</a:t>
            </a:r>
          </a:p>
        </p:txBody>
      </p:sp>
      <p:sp>
        <p:nvSpPr>
          <p:cNvPr id="8" name="Прямоугольник: скругленные углы 5">
            <a:extLst>
              <a:ext uri="{FF2B5EF4-FFF2-40B4-BE49-F238E27FC236}">
                <a16:creationId xmlns="" xmlns:a16="http://schemas.microsoft.com/office/drawing/2014/main" id="{9F6E69A9-5301-7B4E-92FA-1F8457768E3C}"/>
              </a:ext>
            </a:extLst>
          </p:cNvPr>
          <p:cNvSpPr/>
          <p:nvPr/>
        </p:nvSpPr>
        <p:spPr>
          <a:xfrm>
            <a:off x="599090" y="2414200"/>
            <a:ext cx="10731062" cy="3950899"/>
          </a:xfrm>
          <a:prstGeom prst="roundRect">
            <a:avLst>
              <a:gd name="adj" fmla="val 6704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D910EEE-BC29-304B-9E47-CEEC63703760}"/>
              </a:ext>
            </a:extLst>
          </p:cNvPr>
          <p:cNvSpPr txBox="1"/>
          <p:nvPr/>
        </p:nvSpPr>
        <p:spPr>
          <a:xfrm>
            <a:off x="1770752" y="2769079"/>
            <a:ext cx="9295656" cy="160043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Здоровье семьи — это важнейшая составляющая нашей жизни. Духовное здоровье, в свою очередь, представляет собой здоровье нашего разума. Оно зависит от способности понимать свое место в окружающем мире, правильно выстраивать отношения с людьми, вещами и знаниями ,а так же достигать гармонии с собой.</a:t>
            </a:r>
            <a:br>
              <a:rPr lang="ru-RU" sz="1400" dirty="0" smtClean="0">
                <a:solidFill>
                  <a:schemeClr val="bg1"/>
                </a:solidFill>
              </a:rPr>
            </a:br>
            <a:r>
              <a:rPr lang="ru-RU" sz="1400" dirty="0" smtClean="0">
                <a:solidFill>
                  <a:schemeClr val="bg1"/>
                </a:solidFill>
              </a:rPr>
              <a:t>Основы духовного здоровья закладываются в нас с рождения благодаря нашим родителям. Однако иногда могут возникать сбои, и тогда на помощь приходит мой проект, направленный на духовное оздоровление молодого поколения.</a:t>
            </a:r>
          </a:p>
          <a:p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89DE830-45A8-874C-AFAB-3F5290048970}"/>
              </a:ext>
            </a:extLst>
          </p:cNvPr>
          <p:cNvSpPr txBox="1"/>
          <p:nvPr/>
        </p:nvSpPr>
        <p:spPr>
          <a:xfrm>
            <a:off x="1770752" y="4177828"/>
            <a:ext cx="9559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Основным инструментом, с помощью которого формируется личность, является семья. Ее уклад, стиль и образ жизни играют ключевую роль в воспитании детей.</a:t>
            </a:r>
            <a:br>
              <a:rPr lang="ru-RU" sz="1400" dirty="0" smtClean="0">
                <a:solidFill>
                  <a:schemeClr val="bg1"/>
                </a:solidFill>
              </a:rPr>
            </a:br>
            <a:r>
              <a:rPr lang="ru-RU" sz="1400" dirty="0" smtClean="0">
                <a:solidFill>
                  <a:schemeClr val="bg1"/>
                </a:solidFill>
              </a:rPr>
              <a:t>Основная идея нашего проекта — убедить родителей в том, как важно духовное здоровье для воспитания социально благополучного и успешного человека. Проект направлен на то, чтобы привить детям стремление к духовному развитию, что в свою очередь послужит основой для их психологического здоровья.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FE56765F-582D-8346-8EDF-C67D0745B7AB}"/>
              </a:ext>
            </a:extLst>
          </p:cNvPr>
          <p:cNvSpPr txBox="1"/>
          <p:nvPr/>
        </p:nvSpPr>
        <p:spPr>
          <a:xfrm>
            <a:off x="1770752" y="5405313"/>
            <a:ext cx="9295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Этот проект осуществляется на базе нашей школы в городе Ливны Орловской области.</a:t>
            </a:r>
            <a:br>
              <a:rPr lang="ru-RU" sz="1400" dirty="0" smtClean="0">
                <a:solidFill>
                  <a:schemeClr val="bg1"/>
                </a:solidFill>
              </a:rPr>
            </a:br>
            <a:r>
              <a:rPr lang="ru-RU" sz="1400" dirty="0" smtClean="0">
                <a:solidFill>
                  <a:schemeClr val="bg1"/>
                </a:solidFill>
              </a:rPr>
              <a:t>Мы мечтаем о том, чтобы проект распространился не только по всей Орловской области, но и за её пределы.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3C306F3-43A5-3A4C-BCD8-D0207E3A747A}"/>
              </a:ext>
            </a:extLst>
          </p:cNvPr>
          <p:cNvSpPr txBox="1"/>
          <p:nvPr/>
        </p:nvSpPr>
        <p:spPr>
          <a:xfrm>
            <a:off x="943161" y="3372071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 smtClean="0">
                <a:solidFill>
                  <a:schemeClr val="bg1"/>
                </a:solidFill>
                <a:latin typeface="Dita Sweet" panose="02000503090000020004" pitchFamily="50" charset="0"/>
              </a:rPr>
              <a:t>.</a:t>
            </a:r>
            <a:endParaRPr lang="ru-RU" sz="5400" dirty="0">
              <a:solidFill>
                <a:schemeClr val="bg1"/>
              </a:solidFill>
              <a:latin typeface="Dita Sweet" panose="02000503090000020004" pitchFamily="50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37CF2911-A4F6-6F4B-94D7-5D790B8B48F4}"/>
              </a:ext>
            </a:extLst>
          </p:cNvPr>
          <p:cNvSpPr txBox="1"/>
          <p:nvPr/>
        </p:nvSpPr>
        <p:spPr>
          <a:xfrm>
            <a:off x="919978" y="4177828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bg1"/>
                </a:solidFill>
                <a:latin typeface="Dita Sweet" panose="02000503090000020004" pitchFamily="50" charset="0"/>
              </a:rPr>
              <a:t>2.</a:t>
            </a:r>
            <a:endParaRPr lang="ru-RU" sz="5400" dirty="0">
              <a:solidFill>
                <a:schemeClr val="bg1"/>
              </a:solidFill>
              <a:latin typeface="Dita Sweet" panose="02000503090000020004" pitchFamily="50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160AB43A-6FF0-EC46-A91F-70C0BBFB8398}"/>
              </a:ext>
            </a:extLst>
          </p:cNvPr>
          <p:cNvSpPr txBox="1"/>
          <p:nvPr/>
        </p:nvSpPr>
        <p:spPr>
          <a:xfrm>
            <a:off x="936912" y="5022280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bg1"/>
                </a:solidFill>
                <a:latin typeface="Dita Sweet" panose="02000503090000020004" pitchFamily="50" charset="0"/>
              </a:rPr>
              <a:t>3.</a:t>
            </a:r>
            <a:endParaRPr lang="ru-RU" sz="5400" dirty="0">
              <a:solidFill>
                <a:schemeClr val="bg1"/>
              </a:solidFill>
              <a:latin typeface="Dita Sweet" panose="02000503090000020004" pitchFamily="50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35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30BFE4FB-DBD4-3046-8961-57C86C99613F}"/>
              </a:ext>
            </a:extLst>
          </p:cNvPr>
          <p:cNvSpPr txBox="1"/>
          <p:nvPr/>
        </p:nvSpPr>
        <p:spPr>
          <a:xfrm>
            <a:off x="599090" y="588577"/>
            <a:ext cx="3568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Целевая аудитория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7A3FE0D1-C6A5-C04E-AEFC-D4902E28A74D}"/>
              </a:ext>
            </a:extLst>
          </p:cNvPr>
          <p:cNvSpPr txBox="1"/>
          <p:nvPr/>
        </p:nvSpPr>
        <p:spPr>
          <a:xfrm>
            <a:off x="599090" y="1545021"/>
            <a:ext cx="770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/>
          </a:p>
          <a:p>
            <a:endParaRPr lang="ru-RU" sz="20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974785" y="1720840"/>
            <a:ext cx="791042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Основной целевой аудиторией нашего проекта являются дети, подростки и их родители. В первую очередь, мы ориентированы на взаимодействие с матерями наших воспитанников. Ведь именно мать всегда ближе всего к ребенку и может донести до него самые важные вещи, и он обязательно её поймёт.</a:t>
            </a:r>
            <a:br>
              <a:rPr lang="ru-RU" dirty="0" smtClean="0"/>
            </a:br>
            <a:r>
              <a:rPr lang="ru-RU" dirty="0" smtClean="0"/>
              <a:t>Чувство материнства заложено в каждой женщине, поэтому работа в духовно-нравственном направлении должна способствовать раскрытию этого великого дара — быть матерью. И начинается этот процесс с детства, с подрастающего возраста.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3252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8FD9C88-5035-B741-9EF2-4D25C8FCEB64}"/>
              </a:ext>
            </a:extLst>
          </p:cNvPr>
          <p:cNvSpPr txBox="1"/>
          <p:nvPr/>
        </p:nvSpPr>
        <p:spPr>
          <a:xfrm>
            <a:off x="599090" y="588577"/>
            <a:ext cx="62504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Стадия проекта. Зрелость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49E9D96-F053-B14C-97B3-0191C1B7F1A9}"/>
              </a:ext>
            </a:extLst>
          </p:cNvPr>
          <p:cNvSpPr txBox="1"/>
          <p:nvPr/>
        </p:nvSpPr>
        <p:spPr>
          <a:xfrm>
            <a:off x="1039528" y="1918069"/>
            <a:ext cx="10290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Активный </a:t>
            </a:r>
            <a:r>
              <a:rPr lang="ru-RU" sz="2000" dirty="0"/>
              <a:t>проект </a:t>
            </a:r>
            <a:r>
              <a:rPr lang="ru-RU" sz="2000" dirty="0" smtClean="0"/>
              <a:t>(собрана </a:t>
            </a:r>
            <a:r>
              <a:rPr lang="ru-RU" sz="2000" dirty="0"/>
              <a:t>команда, понятны ресурсы, источники продвижения проекта, реализация начата/продолжается</a:t>
            </a:r>
            <a:r>
              <a:rPr lang="ru-RU" sz="2000" dirty="0" smtClean="0"/>
              <a:t>)</a:t>
            </a:r>
            <a:endParaRPr lang="ru-RU" sz="2000" dirty="0"/>
          </a:p>
        </p:txBody>
      </p:sp>
      <p:sp>
        <p:nvSpPr>
          <p:cNvPr id="8" name="Овал 2">
            <a:extLst>
              <a:ext uri="{FF2B5EF4-FFF2-40B4-BE49-F238E27FC236}">
                <a16:creationId xmlns="" xmlns:a16="http://schemas.microsoft.com/office/drawing/2014/main" id="{A17177B6-1C68-8E47-9657-8BC211F975BA}"/>
              </a:ext>
            </a:extLst>
          </p:cNvPr>
          <p:cNvSpPr/>
          <p:nvPr/>
        </p:nvSpPr>
        <p:spPr>
          <a:xfrm>
            <a:off x="707844" y="198321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677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4D0987B-83B4-AA46-BFCD-AB6618EC16FA}"/>
              </a:ext>
            </a:extLst>
          </p:cNvPr>
          <p:cNvSpPr txBox="1"/>
          <p:nvPr/>
        </p:nvSpPr>
        <p:spPr>
          <a:xfrm>
            <a:off x="599090" y="588577"/>
            <a:ext cx="7226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Миссия проекта. Цели и задачи проекта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278B6A2-483B-5041-9AAB-37FF081A67F6}"/>
              </a:ext>
            </a:extLst>
          </p:cNvPr>
          <p:cNvSpPr txBox="1"/>
          <p:nvPr/>
        </p:nvSpPr>
        <p:spPr>
          <a:xfrm>
            <a:off x="787531" y="3199152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A72E88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03A1142-CF42-E546-891A-29A412372602}"/>
              </a:ext>
            </a:extLst>
          </p:cNvPr>
          <p:cNvSpPr txBox="1"/>
          <p:nvPr/>
        </p:nvSpPr>
        <p:spPr>
          <a:xfrm>
            <a:off x="4898792" y="3199152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57C7FB12-663E-BB45-B0AE-A412BADB16B3}"/>
              </a:ext>
            </a:extLst>
          </p:cNvPr>
          <p:cNvSpPr txBox="1"/>
          <p:nvPr/>
        </p:nvSpPr>
        <p:spPr>
          <a:xfrm>
            <a:off x="4875609" y="4004909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36AF7BDC-95D7-3642-91FF-A8B00E650BBC}"/>
              </a:ext>
            </a:extLst>
          </p:cNvPr>
          <p:cNvSpPr txBox="1"/>
          <p:nvPr/>
        </p:nvSpPr>
        <p:spPr>
          <a:xfrm>
            <a:off x="4892543" y="4849361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EBA06FC8-20DC-1442-B6F9-1D752E470FFA}"/>
              </a:ext>
            </a:extLst>
          </p:cNvPr>
          <p:cNvSpPr txBox="1"/>
          <p:nvPr/>
        </p:nvSpPr>
        <p:spPr>
          <a:xfrm>
            <a:off x="786088" y="2534664"/>
            <a:ext cx="267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Playfair Display SemiBold" pitchFamily="2" charset="-52"/>
              </a:rPr>
              <a:t>Цели и задачи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5EAEF22A-80F6-934F-814E-7A34502A8484}"/>
              </a:ext>
            </a:extLst>
          </p:cNvPr>
          <p:cNvSpPr txBox="1"/>
          <p:nvPr/>
        </p:nvSpPr>
        <p:spPr>
          <a:xfrm>
            <a:off x="1647645" y="3346730"/>
            <a:ext cx="3324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Помочь воспитать духовно здоровое молодое поколение.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93B1BA54-CEA8-324D-A51C-67190010D735}"/>
              </a:ext>
            </a:extLst>
          </p:cNvPr>
          <p:cNvSpPr txBox="1"/>
          <p:nvPr/>
        </p:nvSpPr>
        <p:spPr>
          <a:xfrm>
            <a:off x="5917721" y="3346730"/>
            <a:ext cx="5098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Формировать  у детей и их родителей потребность в психологическом и духовном здоровье.</a:t>
            </a:r>
            <a:endParaRPr lang="ru-RU" sz="1400" dirty="0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BEC083BC-A197-F644-8276-D16BE958C6FF}"/>
              </a:ext>
            </a:extLst>
          </p:cNvPr>
          <p:cNvSpPr txBox="1"/>
          <p:nvPr/>
        </p:nvSpPr>
        <p:spPr>
          <a:xfrm>
            <a:off x="5762445" y="4175376"/>
            <a:ext cx="49774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Повышать интерес родителей к духовному здоровому образу жизни путем просветительской работы и  участию в духовно –нравственных мероприятиях совместно с детьми.</a:t>
            </a:r>
            <a:endParaRPr lang="ru-RU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13142D69-389E-FA41-B6F5-C90265FC495B}"/>
              </a:ext>
            </a:extLst>
          </p:cNvPr>
          <p:cNvSpPr txBox="1"/>
          <p:nvPr/>
        </p:nvSpPr>
        <p:spPr>
          <a:xfrm>
            <a:off x="5917721" y="5084110"/>
            <a:ext cx="4509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Ориентировать родителей на духовное воспитание.</a:t>
            </a:r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147870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4690254-2E86-BE45-BDF3-C531AFA98911}"/>
              </a:ext>
            </a:extLst>
          </p:cNvPr>
          <p:cNvSpPr txBox="1"/>
          <p:nvPr/>
        </p:nvSpPr>
        <p:spPr>
          <a:xfrm>
            <a:off x="599090" y="588577"/>
            <a:ext cx="25314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Суть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8" name="Прямоугольник: скругленные углы 11">
            <a:extLst>
              <a:ext uri="{FF2B5EF4-FFF2-40B4-BE49-F238E27FC236}">
                <a16:creationId xmlns="" xmlns:a16="http://schemas.microsoft.com/office/drawing/2014/main" id="{A94B22EA-478D-ED42-A6D1-AF33314DED96}"/>
              </a:ext>
            </a:extLst>
          </p:cNvPr>
          <p:cNvSpPr/>
          <p:nvPr/>
        </p:nvSpPr>
        <p:spPr>
          <a:xfrm>
            <a:off x="1266718" y="2254942"/>
            <a:ext cx="96585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Первое — это работа с учащимися. Участие в </a:t>
            </a:r>
            <a:r>
              <a:rPr lang="ru-RU" dirty="0" err="1" smtClean="0"/>
              <a:t>Феофановских</a:t>
            </a:r>
            <a:r>
              <a:rPr lang="ru-RU" dirty="0" smtClean="0"/>
              <a:t>, </a:t>
            </a:r>
            <a:r>
              <a:rPr lang="ru-RU" dirty="0" err="1" smtClean="0"/>
              <a:t>Булгаковских</a:t>
            </a:r>
            <a:r>
              <a:rPr lang="ru-RU" dirty="0" smtClean="0"/>
              <a:t>, Рождественских чтениях, различные  проекты, конкурсы и выставки..</a:t>
            </a:r>
            <a:endParaRPr lang="ru-RU" dirty="0"/>
          </a:p>
        </p:txBody>
      </p:sp>
      <p:sp>
        <p:nvSpPr>
          <p:cNvPr id="9" name="Прямоугольник: скругленные углы 15">
            <a:extLst>
              <a:ext uri="{FF2B5EF4-FFF2-40B4-BE49-F238E27FC236}">
                <a16:creationId xmlns="" xmlns:a16="http://schemas.microsoft.com/office/drawing/2014/main" id="{BEB46AAA-30A5-DB41-83AD-72BC9CB91D2F}"/>
              </a:ext>
            </a:extLst>
          </p:cNvPr>
          <p:cNvSpPr/>
          <p:nvPr/>
        </p:nvSpPr>
        <p:spPr>
          <a:xfrm>
            <a:off x="1266718" y="3640621"/>
            <a:ext cx="96585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Второе- это работа с родителями. Мы проводим родительские лекции, организуем обмен опытом и выставки, посвященные семейным ценностям.</a:t>
            </a:r>
            <a:endParaRPr lang="ru-RU" dirty="0"/>
          </a:p>
        </p:txBody>
      </p:sp>
      <p:sp>
        <p:nvSpPr>
          <p:cNvPr id="10" name="Прямоугольник: скругленные углы 16">
            <a:extLst>
              <a:ext uri="{FF2B5EF4-FFF2-40B4-BE49-F238E27FC236}">
                <a16:creationId xmlns="" xmlns:a16="http://schemas.microsoft.com/office/drawing/2014/main" id="{67F45B01-050D-CE47-83F2-B1A6474A87AF}"/>
              </a:ext>
            </a:extLst>
          </p:cNvPr>
          <p:cNvSpPr/>
          <p:nvPr/>
        </p:nvSpPr>
        <p:spPr>
          <a:xfrm>
            <a:off x="1266718" y="5026300"/>
            <a:ext cx="96585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Третье — работа с педагогами. Она включает в себя круглые столы, обзор</a:t>
            </a:r>
            <a:br>
              <a:rPr lang="ru-RU" dirty="0" smtClean="0"/>
            </a:br>
            <a:r>
              <a:rPr lang="ru-RU" dirty="0" smtClean="0"/>
              <a:t>православной литературы, а также выступления на педагогических чтениях и</a:t>
            </a:r>
            <a:br>
              <a:rPr lang="ru-RU" dirty="0" smtClean="0"/>
            </a:br>
            <a:r>
              <a:rPr lang="ru-RU" dirty="0" smtClean="0"/>
              <a:t>педагогических советах.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1039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8E5D33E-8624-9F40-B0DC-F3E78C924CAB}"/>
              </a:ext>
            </a:extLst>
          </p:cNvPr>
          <p:cNvSpPr txBox="1"/>
          <p:nvPr/>
        </p:nvSpPr>
        <p:spPr>
          <a:xfrm>
            <a:off x="599090" y="588577"/>
            <a:ext cx="34323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Механика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8" name="Прямоугольник: скругленные углы 6">
            <a:extLst>
              <a:ext uri="{FF2B5EF4-FFF2-40B4-BE49-F238E27FC236}">
                <a16:creationId xmlns="" xmlns:a16="http://schemas.microsoft.com/office/drawing/2014/main" id="{89879918-B16C-1F4D-A71E-A636346F56B4}"/>
              </a:ext>
            </a:extLst>
          </p:cNvPr>
          <p:cNvSpPr/>
          <p:nvPr/>
        </p:nvSpPr>
        <p:spPr>
          <a:xfrm>
            <a:off x="599090" y="1268083"/>
            <a:ext cx="4845269" cy="299911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sz="1200" dirty="0" smtClean="0"/>
              <a:t>История проекта берёт своё начало в 2000-х годах, когда некоторые учителя школы начали работу в духовно-нравственном направлении. Постепенно эта деятельность расширялась, и в 2024 году был запущен проект, направленный на духовное оздоровление будущего поколения.</a:t>
            </a:r>
            <a:br>
              <a:rPr lang="ru-RU" sz="1200" dirty="0" smtClean="0"/>
            </a:br>
            <a:r>
              <a:rPr lang="ru-RU" sz="1200" dirty="0" smtClean="0"/>
              <a:t>В рамках проекта мы:</a:t>
            </a:r>
            <a:br>
              <a:rPr lang="ru-RU" sz="1200" dirty="0" smtClean="0"/>
            </a:br>
            <a:r>
              <a:rPr lang="ru-RU" sz="1200" dirty="0" smtClean="0"/>
              <a:t>1.Выявляем верующие семьи, готовые оказывать содействие в духовно-нравственной работе.</a:t>
            </a:r>
          </a:p>
          <a:p>
            <a:r>
              <a:rPr lang="ru-RU" sz="1200" dirty="0" smtClean="0"/>
              <a:t>2.Проводим занятия с педагогами и учащимися.</a:t>
            </a:r>
          </a:p>
          <a:p>
            <a:r>
              <a:rPr lang="ru-RU" sz="1200" dirty="0" smtClean="0"/>
              <a:t>3.Помогаем семьям, оказавшимся в трудной жизненной ситуации.</a:t>
            </a:r>
            <a:endParaRPr lang="ru-RU" sz="1200" dirty="0"/>
          </a:p>
        </p:txBody>
      </p:sp>
      <p:sp>
        <p:nvSpPr>
          <p:cNvPr id="9" name="Прямоугольник: скругленные углы 7">
            <a:extLst>
              <a:ext uri="{FF2B5EF4-FFF2-40B4-BE49-F238E27FC236}">
                <a16:creationId xmlns="" xmlns:a16="http://schemas.microsoft.com/office/drawing/2014/main" id="{C99722BC-85BA-A140-9E9E-71C5F0D0B7CC}"/>
              </a:ext>
            </a:extLst>
          </p:cNvPr>
          <p:cNvSpPr/>
          <p:nvPr/>
        </p:nvSpPr>
        <p:spPr>
          <a:xfrm>
            <a:off x="5559973" y="1268083"/>
            <a:ext cx="6032938" cy="299911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sz="1400" dirty="0"/>
              <a:t>Инструменты:</a:t>
            </a:r>
          </a:p>
          <a:p>
            <a:r>
              <a:rPr lang="ru-RU" sz="1400" dirty="0" smtClean="0"/>
              <a:t>1.Проводятся различные выставки на  православные темы, подготовки проектов.</a:t>
            </a:r>
            <a:endParaRPr lang="ru-RU" sz="1400" dirty="0"/>
          </a:p>
          <a:p>
            <a:r>
              <a:rPr lang="ru-RU" sz="1400" dirty="0"/>
              <a:t>2</a:t>
            </a:r>
            <a:r>
              <a:rPr lang="ru-RU" sz="1400" dirty="0" smtClean="0"/>
              <a:t>. Театральные постановки  с участием учеников , педагогов и   родителей.</a:t>
            </a:r>
            <a:endParaRPr lang="ru-RU" sz="1400" dirty="0"/>
          </a:p>
          <a:p>
            <a:r>
              <a:rPr lang="ru-RU" sz="1400" dirty="0" smtClean="0"/>
              <a:t>3.Оформление стендов и стен газет</a:t>
            </a:r>
            <a:endParaRPr lang="ru-RU" sz="1400" dirty="0"/>
          </a:p>
        </p:txBody>
      </p:sp>
      <p:sp>
        <p:nvSpPr>
          <p:cNvPr id="10" name="Прямоугольник: скругленные углы 8">
            <a:extLst>
              <a:ext uri="{FF2B5EF4-FFF2-40B4-BE49-F238E27FC236}">
                <a16:creationId xmlns="" xmlns:a16="http://schemas.microsoft.com/office/drawing/2014/main" id="{2FEE36DE-3F0A-2C4F-8F97-DC06DFD1A9D9}"/>
              </a:ext>
            </a:extLst>
          </p:cNvPr>
          <p:cNvSpPr/>
          <p:nvPr/>
        </p:nvSpPr>
        <p:spPr>
          <a:xfrm>
            <a:off x="609602" y="4398057"/>
            <a:ext cx="10993820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Последовательность:</a:t>
            </a:r>
          </a:p>
          <a:p>
            <a:pPr marL="342900" indent="-342900">
              <a:buAutoNum type="arabicPeriod"/>
            </a:pPr>
            <a:r>
              <a:rPr lang="ru-RU" dirty="0" smtClean="0"/>
              <a:t>Заинтересовываем детей  и </a:t>
            </a:r>
            <a:r>
              <a:rPr lang="ru-RU" smtClean="0"/>
              <a:t>их родителей.</a:t>
            </a:r>
            <a:endParaRPr lang="ru-RU" dirty="0"/>
          </a:p>
          <a:p>
            <a:r>
              <a:rPr lang="ru-RU" dirty="0"/>
              <a:t>2</a:t>
            </a:r>
            <a:r>
              <a:rPr lang="ru-RU" dirty="0" smtClean="0"/>
              <a:t>.   Помогаем им преодолеть трудности и разобраться с непонятными моментами.</a:t>
            </a:r>
          </a:p>
          <a:p>
            <a:r>
              <a:rPr lang="ru-RU" dirty="0" smtClean="0"/>
              <a:t>3.   Получаем результат, духовно здорового  подростка.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4285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02DB4CB-73D1-2148-924A-D3D1A20C3243}"/>
              </a:ext>
            </a:extLst>
          </p:cNvPr>
          <p:cNvSpPr txBox="1"/>
          <p:nvPr/>
        </p:nvSpPr>
        <p:spPr>
          <a:xfrm>
            <a:off x="599090" y="588577"/>
            <a:ext cx="8526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Основные результаты </a:t>
            </a:r>
            <a:r>
              <a:rPr lang="ru-RU" sz="2800" dirty="0" smtClean="0">
                <a:solidFill>
                  <a:srgbClr val="A72E88"/>
                </a:solidFill>
                <a:latin typeface="Playfair Display SemiBold" pitchFamily="2" charset="-52"/>
              </a:rPr>
              <a:t>проекта 2024 года.</a:t>
            </a:r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8" name="Овал 9">
            <a:extLst>
              <a:ext uri="{FF2B5EF4-FFF2-40B4-BE49-F238E27FC236}">
                <a16:creationId xmlns="" xmlns:a16="http://schemas.microsoft.com/office/drawing/2014/main" id="{95A6727E-4E54-5049-AD3F-7E4D733BE664}"/>
              </a:ext>
            </a:extLst>
          </p:cNvPr>
          <p:cNvSpPr/>
          <p:nvPr/>
        </p:nvSpPr>
        <p:spPr>
          <a:xfrm>
            <a:off x="707844" y="2296600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11">
            <a:extLst>
              <a:ext uri="{FF2B5EF4-FFF2-40B4-BE49-F238E27FC236}">
                <a16:creationId xmlns="" xmlns:a16="http://schemas.microsoft.com/office/drawing/2014/main" id="{0B50C7FF-C535-C04C-BB21-B8312DB0B06A}"/>
              </a:ext>
            </a:extLst>
          </p:cNvPr>
          <p:cNvSpPr/>
          <p:nvPr/>
        </p:nvSpPr>
        <p:spPr>
          <a:xfrm>
            <a:off x="707844" y="3303918"/>
            <a:ext cx="239283" cy="258791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2">
            <a:extLst>
              <a:ext uri="{FF2B5EF4-FFF2-40B4-BE49-F238E27FC236}">
                <a16:creationId xmlns="" xmlns:a16="http://schemas.microsoft.com/office/drawing/2014/main" id="{1A11A1F6-0531-364A-AD8A-E589334E16B2}"/>
              </a:ext>
            </a:extLst>
          </p:cNvPr>
          <p:cNvSpPr/>
          <p:nvPr/>
        </p:nvSpPr>
        <p:spPr>
          <a:xfrm>
            <a:off x="707844" y="417432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88678E1D-1ED6-9A49-824B-A22693BFE844}"/>
              </a:ext>
            </a:extLst>
          </p:cNvPr>
          <p:cNvSpPr txBox="1"/>
          <p:nvPr/>
        </p:nvSpPr>
        <p:spPr>
          <a:xfrm>
            <a:off x="1096871" y="2078966"/>
            <a:ext cx="103246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Расширение круга участников по духовно-нравственной и патриотической тематике: </a:t>
            </a:r>
            <a:r>
              <a:rPr lang="ru-RU" sz="1400" dirty="0" err="1" smtClean="0"/>
              <a:t>Булгаковские</a:t>
            </a:r>
            <a:r>
              <a:rPr lang="ru-RU" sz="1400" dirty="0" smtClean="0"/>
              <a:t> чтения — 5 выступлений, Рождественские — 8 участий, </a:t>
            </a:r>
            <a:r>
              <a:rPr lang="ru-RU" sz="1400" dirty="0" err="1" smtClean="0"/>
              <a:t>Феофановские</a:t>
            </a:r>
            <a:r>
              <a:rPr lang="ru-RU" sz="1400" dirty="0" smtClean="0"/>
              <a:t> — 3 выступающих. Проектные работы в духовно-нравственной  и патриотической направленности — 10 выступающих.</a:t>
            </a:r>
            <a:endParaRPr lang="ru-RU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0D9F775E-F051-4040-A4CF-F5F248A66BCF}"/>
              </a:ext>
            </a:extLst>
          </p:cNvPr>
          <p:cNvSpPr txBox="1"/>
          <p:nvPr/>
        </p:nvSpPr>
        <p:spPr>
          <a:xfrm>
            <a:off x="1096871" y="3062376"/>
            <a:ext cx="10324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Выступление педагогов на муниципальных педагогических чтениях на тему «Качество образования –будущее России»,мы делились опытом работы в духовно-нравственном направлении.</a:t>
            </a:r>
            <a:endParaRPr lang="ru-RU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352F3FE3-DDDF-F04D-99FC-5558F11755A7}"/>
              </a:ext>
            </a:extLst>
          </p:cNvPr>
          <p:cNvSpPr txBox="1"/>
          <p:nvPr/>
        </p:nvSpPr>
        <p:spPr>
          <a:xfrm>
            <a:off x="1096871" y="4093914"/>
            <a:ext cx="103246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Активизация участия родителей в духовно-нравственной и патриотической работе школы, выставка «Семейная реликвия» и «Религиозные праздники в моей семье», написание работ «Моя семья в годы ВОВ». Совместные с родителями экскурсии: «Куликово поле» и «Мария Магдалина монастырь»,поездка в село Калинино на родина Н. Н. Поликарпова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="" xmlns:p14="http://schemas.microsoft.com/office/powerpoint/2010/main" val="3713168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388475A-0C6F-9641-A042-B188E420BA4B}"/>
              </a:ext>
            </a:extLst>
          </p:cNvPr>
          <p:cNvSpPr txBox="1"/>
          <p:nvPr/>
        </p:nvSpPr>
        <p:spPr>
          <a:xfrm>
            <a:off x="599090" y="588577"/>
            <a:ext cx="59346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Информация о текущем статусе </a:t>
            </a:r>
            <a:b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</a:b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реализации проекта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="" xmlns:a16="http://schemas.microsoft.com/office/drawing/2014/main" id="{C4169BAA-4B12-B14F-A2F9-009A19F16532}"/>
              </a:ext>
            </a:extLst>
          </p:cNvPr>
          <p:cNvSpPr/>
          <p:nvPr/>
        </p:nvSpPr>
        <p:spPr>
          <a:xfrm>
            <a:off x="599090" y="1733909"/>
            <a:ext cx="4845269" cy="2640683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 smtClean="0"/>
              <a:t>Масштабная поездка на Куликово поле- сентябрь 2024г.,150  учеников , педагогов и родителей участвовали в поездке. Следствие  3 проектные работы : «Путешествие на поле ратной славы», «Семья  Дмитрия Донского», « Роль православной церкви в Куликовской битве».</a:t>
            </a:r>
            <a:endParaRPr lang="ru-RU" dirty="0"/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="" xmlns:a16="http://schemas.microsoft.com/office/drawing/2014/main" id="{444AD552-A7DD-B541-B481-B576E7BAE03B}"/>
              </a:ext>
            </a:extLst>
          </p:cNvPr>
          <p:cNvSpPr/>
          <p:nvPr/>
        </p:nvSpPr>
        <p:spPr>
          <a:xfrm>
            <a:off x="5559973" y="1733910"/>
            <a:ext cx="6032938" cy="1311216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СМИ</a:t>
            </a:r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="" xmlns:a16="http://schemas.microsoft.com/office/drawing/2014/main" id="{C18EE8D4-00F3-1F40-B507-684B74EA7715}"/>
              </a:ext>
            </a:extLst>
          </p:cNvPr>
          <p:cNvSpPr/>
          <p:nvPr/>
        </p:nvSpPr>
        <p:spPr>
          <a:xfrm>
            <a:off x="599090" y="4503591"/>
            <a:ext cx="10993820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 err="1" smtClean="0"/>
              <a:t>Булгаковские</a:t>
            </a:r>
            <a:r>
              <a:rPr lang="ru-RU" dirty="0" smtClean="0"/>
              <a:t> чтения — 5 выступлений, Рождественские — 8 участий, </a:t>
            </a:r>
            <a:r>
              <a:rPr lang="ru-RU" dirty="0" err="1" smtClean="0"/>
              <a:t>Феофановские</a:t>
            </a:r>
            <a:r>
              <a:rPr lang="ru-RU" dirty="0" smtClean="0"/>
              <a:t> — 3 выступающих. Проектные работы в духовно-нравственной  и патриотической направленности — 10 выступающих.Всероссийский конкурс «Пасхальное яйцо</a:t>
            </a:r>
            <a:r>
              <a:rPr lang="ru-RU" dirty="0" smtClean="0"/>
              <a:t>», </a:t>
            </a:r>
            <a:r>
              <a:rPr lang="ru-RU" dirty="0" smtClean="0"/>
              <a:t>выставка рисунков красота Божьего мира. Школьные Сретенские чтения. </a:t>
            </a:r>
            <a:endParaRPr lang="ru-RU" dirty="0"/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="" xmlns:a16="http://schemas.microsoft.com/office/drawing/2014/main" id="{6925F8D5-4A90-3449-9C15-AFA3927AC4E0}"/>
              </a:ext>
            </a:extLst>
          </p:cNvPr>
          <p:cNvSpPr/>
          <p:nvPr/>
        </p:nvSpPr>
        <p:spPr>
          <a:xfrm>
            <a:off x="5570484" y="3217653"/>
            <a:ext cx="6032938" cy="1156939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en-US" dirty="0" smtClean="0"/>
              <a:t>https://vk.com/wall-217397596_2284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39784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828</Words>
  <Application>Microsoft Office PowerPoint</Application>
  <PresentationFormat>Произвольный</PresentationFormat>
  <Paragraphs>91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User</cp:lastModifiedBy>
  <cp:revision>11</cp:revision>
  <dcterms:created xsi:type="dcterms:W3CDTF">2025-03-26T12:04:55Z</dcterms:created>
  <dcterms:modified xsi:type="dcterms:W3CDTF">2025-04-14T11:53:58Z</dcterms:modified>
</cp:coreProperties>
</file>