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Vollkorn Italics" charset="1" panose="00000500000000000000"/>
      <p:regular r:id="rId15"/>
    </p:embeddedFont>
    <p:embeddedFont>
      <p:font typeface="HK Grotesk Bold" charset="1" panose="00000800000000000000"/>
      <p:regular r:id="rId16"/>
    </p:embeddedFont>
    <p:embeddedFont>
      <p:font typeface="Noto Sans Light" charset="1" panose="020B0400000000000000"/>
      <p:regular r:id="rId17"/>
    </p:embeddedFont>
    <p:embeddedFont>
      <p:font typeface="Open Sans" charset="1" panose="020B060603050402020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1.png" Type="http://schemas.openxmlformats.org/officeDocument/2006/relationships/image"/><Relationship Id="rId5" Target="../media/image10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4984230"/>
            <a:ext cx="10724012" cy="4274070"/>
            <a:chOff x="0" y="0"/>
            <a:chExt cx="14298683" cy="569876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4648595"/>
              <a:ext cx="9499197" cy="10501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20"/>
                </a:lnSpc>
                <a:spcBef>
                  <a:spcPct val="0"/>
                </a:spcBef>
              </a:pPr>
              <a:r>
                <a:rPr lang="en-US" sz="4800">
                  <a:solidFill>
                    <a:srgbClr val="731F7D"/>
                  </a:solidFill>
                  <a:latin typeface="Vollkorn Italics"/>
                  <a:ea typeface="Vollkorn Italics"/>
                  <a:cs typeface="Vollkorn Italics"/>
                  <a:sym typeface="Vollkorn Italics"/>
                </a:rPr>
                <a:t>фитнес-студия 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76315"/>
              <a:ext cx="14298683" cy="39255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1797"/>
                </a:lnSpc>
              </a:pPr>
              <a:r>
                <a:rPr lang="en-US" sz="9998">
                  <a:solidFill>
                    <a:srgbClr val="000000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Живая </a:t>
              </a:r>
            </a:p>
            <a:p>
              <a:pPr algn="l">
                <a:lnSpc>
                  <a:spcPts val="11797"/>
                </a:lnSpc>
              </a:pPr>
              <a:r>
                <a:rPr lang="en-US" sz="9998">
                  <a:solidFill>
                    <a:srgbClr val="000000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     энергия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5624184">
            <a:off x="9190413" y="-1204481"/>
            <a:ext cx="9054625" cy="8058616"/>
          </a:xfrm>
          <a:custGeom>
            <a:avLst/>
            <a:gdLst/>
            <a:ahLst/>
            <a:cxnLst/>
            <a:rect r="r" b="b" t="t" l="l"/>
            <a:pathLst>
              <a:path h="8058616" w="9054625">
                <a:moveTo>
                  <a:pt x="0" y="0"/>
                </a:moveTo>
                <a:lnTo>
                  <a:pt x="9054625" y="0"/>
                </a:lnTo>
                <a:lnTo>
                  <a:pt x="9054625" y="8058616"/>
                </a:lnTo>
                <a:lnTo>
                  <a:pt x="0" y="8058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017281">
            <a:off x="7304671" y="971407"/>
            <a:ext cx="1811240" cy="1716150"/>
          </a:xfrm>
          <a:custGeom>
            <a:avLst/>
            <a:gdLst/>
            <a:ahLst/>
            <a:cxnLst/>
            <a:rect r="r" b="b" t="t" l="l"/>
            <a:pathLst>
              <a:path h="1716150" w="1811240">
                <a:moveTo>
                  <a:pt x="0" y="0"/>
                </a:moveTo>
                <a:lnTo>
                  <a:pt x="1811240" y="0"/>
                </a:lnTo>
                <a:lnTo>
                  <a:pt x="1811240" y="1716150"/>
                </a:lnTo>
                <a:lnTo>
                  <a:pt x="0" y="17161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567437">
            <a:off x="16126494" y="6825098"/>
            <a:ext cx="3789612" cy="3623816"/>
          </a:xfrm>
          <a:custGeom>
            <a:avLst/>
            <a:gdLst/>
            <a:ahLst/>
            <a:cxnLst/>
            <a:rect r="r" b="b" t="t" l="l"/>
            <a:pathLst>
              <a:path h="3623816" w="3789612">
                <a:moveTo>
                  <a:pt x="0" y="0"/>
                </a:moveTo>
                <a:lnTo>
                  <a:pt x="3789612" y="0"/>
                </a:lnTo>
                <a:lnTo>
                  <a:pt x="3789612" y="3623816"/>
                </a:lnTo>
                <a:lnTo>
                  <a:pt x="0" y="36238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D13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298824">
            <a:off x="12555249" y="4939834"/>
            <a:ext cx="6575294" cy="7268784"/>
          </a:xfrm>
          <a:custGeom>
            <a:avLst/>
            <a:gdLst/>
            <a:ahLst/>
            <a:cxnLst/>
            <a:rect r="r" b="b" t="t" l="l"/>
            <a:pathLst>
              <a:path h="7268784" w="6575294">
                <a:moveTo>
                  <a:pt x="0" y="0"/>
                </a:moveTo>
                <a:lnTo>
                  <a:pt x="6575295" y="0"/>
                </a:lnTo>
                <a:lnTo>
                  <a:pt x="6575295" y="7268784"/>
                </a:lnTo>
                <a:lnTo>
                  <a:pt x="0" y="72687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381" b="-11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715964">
            <a:off x="8597713" y="7771526"/>
            <a:ext cx="1844500" cy="1747664"/>
          </a:xfrm>
          <a:custGeom>
            <a:avLst/>
            <a:gdLst/>
            <a:ahLst/>
            <a:cxnLst/>
            <a:rect r="r" b="b" t="t" l="l"/>
            <a:pathLst>
              <a:path h="1747664" w="1844500">
                <a:moveTo>
                  <a:pt x="0" y="0"/>
                </a:moveTo>
                <a:lnTo>
                  <a:pt x="1844500" y="0"/>
                </a:lnTo>
                <a:lnTo>
                  <a:pt x="1844500" y="1747664"/>
                </a:lnTo>
                <a:lnTo>
                  <a:pt x="0" y="1747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378125">
            <a:off x="12070219" y="-1362141"/>
            <a:ext cx="4943405" cy="5723190"/>
          </a:xfrm>
          <a:custGeom>
            <a:avLst/>
            <a:gdLst/>
            <a:ahLst/>
            <a:cxnLst/>
            <a:rect r="r" b="b" t="t" l="l"/>
            <a:pathLst>
              <a:path h="5723190" w="4943405">
                <a:moveTo>
                  <a:pt x="0" y="0"/>
                </a:moveTo>
                <a:lnTo>
                  <a:pt x="4943405" y="0"/>
                </a:lnTo>
                <a:lnTo>
                  <a:pt x="4943405" y="5723190"/>
                </a:lnTo>
                <a:lnTo>
                  <a:pt x="0" y="57231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-103908"/>
            <a:ext cx="7492202" cy="52474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25"/>
              </a:lnSpc>
            </a:pPr>
            <a:r>
              <a:rPr lang="en-US" sz="7055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Групповые тренировки для женщин и мужчин всех возрастов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5606868"/>
            <a:ext cx="8864975" cy="46801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09"/>
              </a:lnSpc>
            </a:pPr>
            <a:r>
              <a:rPr lang="en-US" sz="2935" spc="-29">
                <a:solidFill>
                  <a:srgbClr val="FFFFFF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Групповые фитнес-тренировки. Это идеальное решение, независимо от пола,</a:t>
            </a:r>
          </a:p>
          <a:p>
            <a:pPr algn="l">
              <a:lnSpc>
                <a:spcPts val="4109"/>
              </a:lnSpc>
            </a:pPr>
            <a:r>
              <a:rPr lang="en-US" sz="2935" spc="-29">
                <a:solidFill>
                  <a:srgbClr val="FFFFFF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возраста, цели занятий чувствовать себя и выглядеть прекрасно! Если выбрать</a:t>
            </a:r>
          </a:p>
          <a:p>
            <a:pPr algn="l">
              <a:lnSpc>
                <a:spcPts val="4109"/>
              </a:lnSpc>
            </a:pPr>
            <a:r>
              <a:rPr lang="en-US" sz="2935" spc="-29">
                <a:solidFill>
                  <a:srgbClr val="FFFFFF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правильную программу, можно не только похудеть и повысить тонус мышц, но и</a:t>
            </a:r>
          </a:p>
          <a:p>
            <a:pPr algn="l">
              <a:lnSpc>
                <a:spcPts val="4109"/>
              </a:lnSpc>
            </a:pPr>
            <a:r>
              <a:rPr lang="en-US" sz="2935" spc="-29">
                <a:solidFill>
                  <a:srgbClr val="FFFFFF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прокачать целевые мышцы и получить моральное удовольствие от тренировки.</a:t>
            </a:r>
          </a:p>
          <a:p>
            <a:pPr algn="l">
              <a:lnSpc>
                <a:spcPts val="410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199663">
            <a:off x="4111359" y="-3364814"/>
            <a:ext cx="9366851" cy="8957051"/>
          </a:xfrm>
          <a:custGeom>
            <a:avLst/>
            <a:gdLst/>
            <a:ahLst/>
            <a:cxnLst/>
            <a:rect r="r" b="b" t="t" l="l"/>
            <a:pathLst>
              <a:path h="8957051" w="9366851">
                <a:moveTo>
                  <a:pt x="0" y="0"/>
                </a:moveTo>
                <a:lnTo>
                  <a:pt x="9366851" y="0"/>
                </a:lnTo>
                <a:lnTo>
                  <a:pt x="9366851" y="8957051"/>
                </a:lnTo>
                <a:lnTo>
                  <a:pt x="0" y="89570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715964">
            <a:off x="14635296" y="2779072"/>
            <a:ext cx="2207918" cy="2092002"/>
          </a:xfrm>
          <a:custGeom>
            <a:avLst/>
            <a:gdLst/>
            <a:ahLst/>
            <a:cxnLst/>
            <a:rect r="r" b="b" t="t" l="l"/>
            <a:pathLst>
              <a:path h="2092002" w="2207918">
                <a:moveTo>
                  <a:pt x="0" y="0"/>
                </a:moveTo>
                <a:lnTo>
                  <a:pt x="2207918" y="0"/>
                </a:lnTo>
                <a:lnTo>
                  <a:pt x="2207918" y="2092003"/>
                </a:lnTo>
                <a:lnTo>
                  <a:pt x="0" y="20920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94911">
            <a:off x="16125490" y="7311630"/>
            <a:ext cx="5163362" cy="4892285"/>
          </a:xfrm>
          <a:custGeom>
            <a:avLst/>
            <a:gdLst/>
            <a:ahLst/>
            <a:cxnLst/>
            <a:rect r="r" b="b" t="t" l="l"/>
            <a:pathLst>
              <a:path h="4892285" w="5163362">
                <a:moveTo>
                  <a:pt x="0" y="0"/>
                </a:moveTo>
                <a:lnTo>
                  <a:pt x="5163361" y="0"/>
                </a:lnTo>
                <a:lnTo>
                  <a:pt x="5163361" y="4892285"/>
                </a:lnTo>
                <a:lnTo>
                  <a:pt x="0" y="48922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825257" y="2083900"/>
            <a:ext cx="6325712" cy="6513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14"/>
              </a:lnSpc>
            </a:pPr>
          </a:p>
          <a:p>
            <a:pPr algn="l">
              <a:lnSpc>
                <a:spcPts val="3014"/>
              </a:lnSpc>
            </a:pPr>
            <a:r>
              <a:rPr lang="en-US" sz="2554">
                <a:solidFill>
                  <a:srgbClr val="000000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-Драйв и позитивные эмоции за счет зажигательной музыки, работы в группе</a:t>
            </a:r>
          </a:p>
          <a:p>
            <a:pPr algn="l">
              <a:lnSpc>
                <a:spcPts val="3014"/>
              </a:lnSpc>
            </a:pPr>
            <a:r>
              <a:rPr lang="en-US" sz="2554">
                <a:solidFill>
                  <a:srgbClr val="000000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единомышленников и компетентного руководства тренера.</a:t>
            </a:r>
          </a:p>
          <a:p>
            <a:pPr algn="l">
              <a:lnSpc>
                <a:spcPts val="3014"/>
              </a:lnSpc>
            </a:pPr>
            <a:r>
              <a:rPr lang="en-US" sz="2554">
                <a:solidFill>
                  <a:srgbClr val="000000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-Высокая эффективность за счет соревновательного эффекта, возможности</a:t>
            </a:r>
          </a:p>
          <a:p>
            <a:pPr algn="l">
              <a:lnSpc>
                <a:spcPts val="3014"/>
              </a:lnSpc>
            </a:pPr>
            <a:r>
              <a:rPr lang="en-US" sz="2554">
                <a:solidFill>
                  <a:srgbClr val="000000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регулировки нагрузки, использования программ, созданных с учетом проверенных</a:t>
            </a:r>
          </a:p>
          <a:p>
            <a:pPr algn="l">
              <a:lnSpc>
                <a:spcPts val="3014"/>
              </a:lnSpc>
            </a:pPr>
            <a:r>
              <a:rPr lang="en-US" sz="2554">
                <a:solidFill>
                  <a:srgbClr val="000000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методик.</a:t>
            </a:r>
          </a:p>
          <a:p>
            <a:pPr algn="l">
              <a:lnSpc>
                <a:spcPts val="3014"/>
              </a:lnSpc>
            </a:pPr>
            <a:r>
              <a:rPr lang="en-US" sz="2554">
                <a:solidFill>
                  <a:srgbClr val="000000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-Готовые программы под разные цели. Релизы регулярно обновляются, чтобы мышцы</a:t>
            </a:r>
          </a:p>
          <a:p>
            <a:pPr algn="l">
              <a:lnSpc>
                <a:spcPts val="3014"/>
              </a:lnSpc>
            </a:pPr>
            <a:r>
              <a:rPr lang="en-US" sz="2554">
                <a:solidFill>
                  <a:srgbClr val="000000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не успели адаптироваться и продолжали испытывать стресс, необходимый для</a:t>
            </a:r>
          </a:p>
          <a:p>
            <a:pPr algn="l">
              <a:lnSpc>
                <a:spcPts val="3014"/>
              </a:lnSpc>
            </a:pPr>
            <a:r>
              <a:rPr lang="en-US" sz="2554">
                <a:solidFill>
                  <a:srgbClr val="000000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улучшения физических показателей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28976" y="1431328"/>
            <a:ext cx="4931050" cy="419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85"/>
              </a:lnSpc>
              <a:spcBef>
                <a:spcPct val="0"/>
              </a:spcBef>
            </a:pPr>
            <a:r>
              <a:rPr lang="en-US" sz="2561">
                <a:solidFill>
                  <a:srgbClr val="731F7D"/>
                </a:solidFill>
                <a:latin typeface="Vollkorn Italics"/>
                <a:ea typeface="Vollkorn Italics"/>
                <a:cs typeface="Vollkorn Italics"/>
                <a:sym typeface="Vollkorn Italics"/>
              </a:rPr>
              <a:t>Что вы получаете !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D13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494633">
            <a:off x="737717" y="7024205"/>
            <a:ext cx="2605188" cy="2468415"/>
          </a:xfrm>
          <a:custGeom>
            <a:avLst/>
            <a:gdLst/>
            <a:ahLst/>
            <a:cxnLst/>
            <a:rect r="r" b="b" t="t" l="l"/>
            <a:pathLst>
              <a:path h="2468415" w="2605188">
                <a:moveTo>
                  <a:pt x="0" y="0"/>
                </a:moveTo>
                <a:lnTo>
                  <a:pt x="2605187" y="0"/>
                </a:lnTo>
                <a:lnTo>
                  <a:pt x="2605187" y="2468415"/>
                </a:lnTo>
                <a:lnTo>
                  <a:pt x="0" y="24684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213644" y="-550315"/>
            <a:ext cx="5225712" cy="4650884"/>
          </a:xfrm>
          <a:custGeom>
            <a:avLst/>
            <a:gdLst/>
            <a:ahLst/>
            <a:cxnLst/>
            <a:rect r="r" b="b" t="t" l="l"/>
            <a:pathLst>
              <a:path h="4650884" w="5225712">
                <a:moveTo>
                  <a:pt x="0" y="0"/>
                </a:moveTo>
                <a:lnTo>
                  <a:pt x="5225712" y="0"/>
                </a:lnTo>
                <a:lnTo>
                  <a:pt x="5225712" y="4650884"/>
                </a:lnTo>
                <a:lnTo>
                  <a:pt x="0" y="46508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313119">
            <a:off x="3291026" y="3087831"/>
            <a:ext cx="5693252" cy="5444172"/>
          </a:xfrm>
          <a:custGeom>
            <a:avLst/>
            <a:gdLst/>
            <a:ahLst/>
            <a:cxnLst/>
            <a:rect r="r" b="b" t="t" l="l"/>
            <a:pathLst>
              <a:path h="5444172" w="5693252">
                <a:moveTo>
                  <a:pt x="0" y="0"/>
                </a:moveTo>
                <a:lnTo>
                  <a:pt x="5693252" y="0"/>
                </a:lnTo>
                <a:lnTo>
                  <a:pt x="5693252" y="5444173"/>
                </a:lnTo>
                <a:lnTo>
                  <a:pt x="0" y="54441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401756" y="3099335"/>
            <a:ext cx="10538869" cy="4097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990"/>
              </a:lnSpc>
            </a:pPr>
            <a:r>
              <a:rPr lang="en-US" sz="9314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Какие виды тренировок представлены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785030" y="1038225"/>
            <a:ext cx="1483795" cy="1012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7910"/>
              </a:lnSpc>
              <a:spcBef>
                <a:spcPct val="0"/>
              </a:spcBef>
            </a:pPr>
            <a:r>
              <a:rPr lang="en-US" sz="6703" u="none">
                <a:solidFill>
                  <a:srgbClr val="FFFFFF">
                    <a:alpha val="60000"/>
                  </a:srgbClr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02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D13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163195" y="2868076"/>
            <a:ext cx="7124805" cy="6750752"/>
          </a:xfrm>
          <a:custGeom>
            <a:avLst/>
            <a:gdLst/>
            <a:ahLst/>
            <a:cxnLst/>
            <a:rect r="r" b="b" t="t" l="l"/>
            <a:pathLst>
              <a:path h="6750752" w="7124805">
                <a:moveTo>
                  <a:pt x="0" y="0"/>
                </a:moveTo>
                <a:lnTo>
                  <a:pt x="7124805" y="0"/>
                </a:lnTo>
                <a:lnTo>
                  <a:pt x="7124805" y="6750753"/>
                </a:lnTo>
                <a:lnTo>
                  <a:pt x="0" y="67507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033790">
            <a:off x="-3142758" y="5113384"/>
            <a:ext cx="7336933" cy="6529870"/>
          </a:xfrm>
          <a:custGeom>
            <a:avLst/>
            <a:gdLst/>
            <a:ahLst/>
            <a:cxnLst/>
            <a:rect r="r" b="b" t="t" l="l"/>
            <a:pathLst>
              <a:path h="6529870" w="7336933">
                <a:moveTo>
                  <a:pt x="0" y="0"/>
                </a:moveTo>
                <a:lnTo>
                  <a:pt x="7336932" y="0"/>
                </a:lnTo>
                <a:lnTo>
                  <a:pt x="7336932" y="6529871"/>
                </a:lnTo>
                <a:lnTo>
                  <a:pt x="0" y="65298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123190"/>
            <a:ext cx="12649160" cy="4206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0"/>
              </a:lnSpc>
            </a:pPr>
            <a:r>
              <a:rPr lang="en-US" sz="4796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Zumba-fitnes</a:t>
            </a:r>
          </a:p>
          <a:p>
            <a:pPr algn="ctr">
              <a:lnSpc>
                <a:spcPts val="5660"/>
              </a:lnSpc>
            </a:pPr>
            <a:r>
              <a:rPr lang="en-US" sz="4796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это программа танцевального фитнеса в формате зажигательных</a:t>
            </a:r>
          </a:p>
          <a:p>
            <a:pPr algn="ctr">
              <a:lnSpc>
                <a:spcPts val="5660"/>
              </a:lnSpc>
            </a:pPr>
            <a:r>
              <a:rPr lang="en-US" sz="4796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танцев под латиноамериканскую музыку. Эта тренировка позволяет быстро привести</a:t>
            </a:r>
          </a:p>
          <a:p>
            <a:pPr algn="ctr">
              <a:lnSpc>
                <a:spcPts val="5660"/>
              </a:lnSpc>
            </a:pPr>
            <a:r>
              <a:rPr lang="en-US" sz="4796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тело в хорошую физическую форму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447366">
            <a:off x="12955621" y="-916530"/>
            <a:ext cx="4068454" cy="3890459"/>
          </a:xfrm>
          <a:custGeom>
            <a:avLst/>
            <a:gdLst/>
            <a:ahLst/>
            <a:cxnLst/>
            <a:rect r="r" b="b" t="t" l="l"/>
            <a:pathLst>
              <a:path h="3890459" w="4068454">
                <a:moveTo>
                  <a:pt x="0" y="0"/>
                </a:moveTo>
                <a:lnTo>
                  <a:pt x="4068454" y="0"/>
                </a:lnTo>
                <a:lnTo>
                  <a:pt x="4068454" y="3890460"/>
                </a:lnTo>
                <a:lnTo>
                  <a:pt x="0" y="38904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447366">
            <a:off x="17494525" y="9179016"/>
            <a:ext cx="4068454" cy="3890459"/>
          </a:xfrm>
          <a:custGeom>
            <a:avLst/>
            <a:gdLst/>
            <a:ahLst/>
            <a:cxnLst/>
            <a:rect r="r" b="b" t="t" l="l"/>
            <a:pathLst>
              <a:path h="3890459" w="4068454">
                <a:moveTo>
                  <a:pt x="0" y="0"/>
                </a:moveTo>
                <a:lnTo>
                  <a:pt x="4068454" y="0"/>
                </a:lnTo>
                <a:lnTo>
                  <a:pt x="4068454" y="3890459"/>
                </a:lnTo>
                <a:lnTo>
                  <a:pt x="0" y="38904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720395" y="1907866"/>
            <a:ext cx="3540617" cy="7710963"/>
          </a:xfrm>
          <a:custGeom>
            <a:avLst/>
            <a:gdLst/>
            <a:ahLst/>
            <a:cxnLst/>
            <a:rect r="r" b="b" t="t" l="l"/>
            <a:pathLst>
              <a:path h="7710963" w="3540617">
                <a:moveTo>
                  <a:pt x="0" y="0"/>
                </a:moveTo>
                <a:lnTo>
                  <a:pt x="3540617" y="0"/>
                </a:lnTo>
                <a:lnTo>
                  <a:pt x="3540617" y="7710963"/>
                </a:lnTo>
                <a:lnTo>
                  <a:pt x="0" y="77109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D13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846566" y="7171898"/>
            <a:ext cx="2729129" cy="2585849"/>
          </a:xfrm>
          <a:custGeom>
            <a:avLst/>
            <a:gdLst/>
            <a:ahLst/>
            <a:cxnLst/>
            <a:rect r="r" b="b" t="t" l="l"/>
            <a:pathLst>
              <a:path h="2585849" w="2729129">
                <a:moveTo>
                  <a:pt x="0" y="0"/>
                </a:moveTo>
                <a:lnTo>
                  <a:pt x="2729129" y="0"/>
                </a:lnTo>
                <a:lnTo>
                  <a:pt x="2729129" y="2585849"/>
                </a:lnTo>
                <a:lnTo>
                  <a:pt x="0" y="25858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185645">
            <a:off x="-1867548" y="60686"/>
            <a:ext cx="9901401" cy="8812247"/>
          </a:xfrm>
          <a:custGeom>
            <a:avLst/>
            <a:gdLst/>
            <a:ahLst/>
            <a:cxnLst/>
            <a:rect r="r" b="b" t="t" l="l"/>
            <a:pathLst>
              <a:path h="8812247" w="9901401">
                <a:moveTo>
                  <a:pt x="0" y="0"/>
                </a:moveTo>
                <a:lnTo>
                  <a:pt x="9901401" y="0"/>
                </a:lnTo>
                <a:lnTo>
                  <a:pt x="9901401" y="8812247"/>
                </a:lnTo>
                <a:lnTo>
                  <a:pt x="0" y="8812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47366">
            <a:off x="7083089" y="303005"/>
            <a:ext cx="1517793" cy="1451390"/>
          </a:xfrm>
          <a:custGeom>
            <a:avLst/>
            <a:gdLst/>
            <a:ahLst/>
            <a:cxnLst/>
            <a:rect r="r" b="b" t="t" l="l"/>
            <a:pathLst>
              <a:path h="1451390" w="1517793">
                <a:moveTo>
                  <a:pt x="0" y="0"/>
                </a:moveTo>
                <a:lnTo>
                  <a:pt x="1517794" y="0"/>
                </a:lnTo>
                <a:lnTo>
                  <a:pt x="1517794" y="1451390"/>
                </a:lnTo>
                <a:lnTo>
                  <a:pt x="0" y="14513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610057" y="1288019"/>
            <a:ext cx="2664435" cy="8469728"/>
          </a:xfrm>
          <a:custGeom>
            <a:avLst/>
            <a:gdLst/>
            <a:ahLst/>
            <a:cxnLst/>
            <a:rect r="r" b="b" t="t" l="l"/>
            <a:pathLst>
              <a:path h="8469728" w="2664435">
                <a:moveTo>
                  <a:pt x="0" y="0"/>
                </a:moveTo>
                <a:lnTo>
                  <a:pt x="2664435" y="0"/>
                </a:lnTo>
                <a:lnTo>
                  <a:pt x="2664435" y="8469728"/>
                </a:lnTo>
                <a:lnTo>
                  <a:pt x="0" y="84697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43203" y="1144804"/>
            <a:ext cx="8000797" cy="6577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3"/>
              </a:lnSpc>
            </a:pPr>
            <a:r>
              <a:rPr lang="en-US" sz="3423" spc="-34">
                <a:solidFill>
                  <a:srgbClr val="FFFFFF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2) Make body-силовая тренировка, улучшает форму, силу и выносливость мышц ног и</a:t>
            </a:r>
          </a:p>
          <a:p>
            <a:pPr algn="l">
              <a:lnSpc>
                <a:spcPts val="4793"/>
              </a:lnSpc>
            </a:pPr>
            <a:r>
              <a:rPr lang="en-US" sz="3423" spc="-34">
                <a:solidFill>
                  <a:srgbClr val="FFFFFF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ягодиц, улучшает кардиовыносливость, способствует снижению веса.Тренировка</a:t>
            </a:r>
          </a:p>
          <a:p>
            <a:pPr algn="l">
              <a:lnSpc>
                <a:spcPts val="4793"/>
              </a:lnSpc>
            </a:pPr>
            <a:r>
              <a:rPr lang="en-US" sz="3423" spc="-34">
                <a:solidFill>
                  <a:srgbClr val="FFFFFF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состоит из умеренных физических нагрузок. Такой фитнес подойдет как новичкам, так</a:t>
            </a:r>
          </a:p>
          <a:p>
            <a:pPr algn="l">
              <a:lnSpc>
                <a:spcPts val="4793"/>
              </a:lnSpc>
              <a:spcBef>
                <a:spcPct val="0"/>
              </a:spcBef>
            </a:pPr>
            <a:r>
              <a:rPr lang="en-US" sz="3423" spc="-34">
                <a:solidFill>
                  <a:srgbClr val="FFFFFF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и спортсменам со средним уровнем подготовки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D13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75827" y="2777202"/>
            <a:ext cx="9453817" cy="5260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5"/>
              </a:lnSpc>
            </a:pPr>
            <a:r>
              <a:rPr lang="en-US" sz="29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) Здоровая спина и гибкость-это специальная фитнес программа, направленная на</a:t>
            </a:r>
          </a:p>
          <a:p>
            <a:pPr algn="ctr">
              <a:lnSpc>
                <a:spcPts val="4195"/>
              </a:lnSpc>
            </a:pPr>
            <a:r>
              <a:rPr lang="en-US" sz="29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развитие мышц спинного корсета, нейтрализацию вредного влияния сидячего и</a:t>
            </a:r>
          </a:p>
          <a:p>
            <a:pPr algn="ctr">
              <a:lnSpc>
                <a:spcPts val="4195"/>
              </a:lnSpc>
            </a:pPr>
            <a:r>
              <a:rPr lang="en-US" sz="29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малоподвижного образа жизни. Специально составленный комплекс упражнений</a:t>
            </a:r>
          </a:p>
          <a:p>
            <a:pPr algn="ctr">
              <a:lnSpc>
                <a:spcPts val="4195"/>
              </a:lnSpc>
            </a:pPr>
            <a:r>
              <a:rPr lang="en-US" sz="29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ориентирован на улучшении гибкости и пластики организма, помогает снять</a:t>
            </a:r>
          </a:p>
          <a:p>
            <a:pPr algn="ctr">
              <a:lnSpc>
                <a:spcPts val="4195"/>
              </a:lnSpc>
            </a:pPr>
            <a:r>
              <a:rPr lang="en-US" sz="29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ощущение напряженности в спинном отделе.</a:t>
            </a:r>
            <a:r>
              <a:rPr lang="en-US" sz="29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основной текст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-5624184">
            <a:off x="9190413" y="-1204481"/>
            <a:ext cx="9054625" cy="8058616"/>
          </a:xfrm>
          <a:custGeom>
            <a:avLst/>
            <a:gdLst/>
            <a:ahLst/>
            <a:cxnLst/>
            <a:rect r="r" b="b" t="t" l="l"/>
            <a:pathLst>
              <a:path h="8058616" w="9054625">
                <a:moveTo>
                  <a:pt x="0" y="0"/>
                </a:moveTo>
                <a:lnTo>
                  <a:pt x="9054625" y="0"/>
                </a:lnTo>
                <a:lnTo>
                  <a:pt x="9054625" y="8058616"/>
                </a:lnTo>
                <a:lnTo>
                  <a:pt x="0" y="8058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017281">
            <a:off x="7304671" y="971407"/>
            <a:ext cx="1811240" cy="1716150"/>
          </a:xfrm>
          <a:custGeom>
            <a:avLst/>
            <a:gdLst/>
            <a:ahLst/>
            <a:cxnLst/>
            <a:rect r="r" b="b" t="t" l="l"/>
            <a:pathLst>
              <a:path h="1716150" w="1811240">
                <a:moveTo>
                  <a:pt x="0" y="0"/>
                </a:moveTo>
                <a:lnTo>
                  <a:pt x="1811240" y="0"/>
                </a:lnTo>
                <a:lnTo>
                  <a:pt x="1811240" y="1716150"/>
                </a:lnTo>
                <a:lnTo>
                  <a:pt x="0" y="17161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567437">
            <a:off x="16126494" y="6825098"/>
            <a:ext cx="3789612" cy="3623816"/>
          </a:xfrm>
          <a:custGeom>
            <a:avLst/>
            <a:gdLst/>
            <a:ahLst/>
            <a:cxnLst/>
            <a:rect r="r" b="b" t="t" l="l"/>
            <a:pathLst>
              <a:path h="3623816" w="3789612">
                <a:moveTo>
                  <a:pt x="0" y="0"/>
                </a:moveTo>
                <a:lnTo>
                  <a:pt x="3789612" y="0"/>
                </a:lnTo>
                <a:lnTo>
                  <a:pt x="3789612" y="3623816"/>
                </a:lnTo>
                <a:lnTo>
                  <a:pt x="0" y="36238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926861" y="2142857"/>
            <a:ext cx="4754183" cy="6576391"/>
          </a:xfrm>
          <a:custGeom>
            <a:avLst/>
            <a:gdLst/>
            <a:ahLst/>
            <a:cxnLst/>
            <a:rect r="r" b="b" t="t" l="l"/>
            <a:pathLst>
              <a:path h="6576391" w="4754183">
                <a:moveTo>
                  <a:pt x="0" y="0"/>
                </a:moveTo>
                <a:lnTo>
                  <a:pt x="4754183" y="0"/>
                </a:lnTo>
                <a:lnTo>
                  <a:pt x="4754183" y="6576391"/>
                </a:lnTo>
                <a:lnTo>
                  <a:pt x="0" y="65763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8188922" cy="10287000"/>
          </a:xfrm>
          <a:custGeom>
            <a:avLst/>
            <a:gdLst/>
            <a:ahLst/>
            <a:cxnLst/>
            <a:rect r="r" b="b" t="t" l="l"/>
            <a:pathLst>
              <a:path h="10287000" w="8188922">
                <a:moveTo>
                  <a:pt x="0" y="0"/>
                </a:moveTo>
                <a:lnTo>
                  <a:pt x="8188922" y="0"/>
                </a:lnTo>
                <a:lnTo>
                  <a:pt x="818892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069" r="0" b="-306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144000" y="407917"/>
            <a:ext cx="7023730" cy="2150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18"/>
              </a:lnSpc>
            </a:pPr>
            <a:r>
              <a:rPr lang="en-US" sz="4845">
                <a:solidFill>
                  <a:srgbClr val="000000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Главные преимущества и уникальность моего проекта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144000" y="2595964"/>
            <a:ext cx="8115300" cy="6662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43"/>
              </a:lnSpc>
            </a:pPr>
            <a:r>
              <a:rPr lang="en-US" sz="2031" spc="-20">
                <a:solidFill>
                  <a:srgbClr val="000000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Главные преимущества и уникальность моего проекта состоят в том, что мне удалось</a:t>
            </a:r>
          </a:p>
          <a:p>
            <a:pPr algn="l">
              <a:lnSpc>
                <a:spcPts val="2843"/>
              </a:lnSpc>
            </a:pPr>
            <a:r>
              <a:rPr lang="en-US" sz="2031" spc="-20">
                <a:solidFill>
                  <a:srgbClr val="000000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объединить в одном коллективе, несколько поколений женщин от 15-72 лет, привить</a:t>
            </a:r>
          </a:p>
          <a:p>
            <a:pPr algn="l">
              <a:lnSpc>
                <a:spcPts val="2843"/>
              </a:lnSpc>
            </a:pPr>
            <a:r>
              <a:rPr lang="en-US" sz="2031" spc="-20">
                <a:solidFill>
                  <a:srgbClr val="000000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им интерес к активному образу жизни и возможность выбрать то, что им нравится от</a:t>
            </a:r>
          </a:p>
          <a:p>
            <a:pPr algn="l">
              <a:lnSpc>
                <a:spcPts val="2843"/>
              </a:lnSpc>
            </a:pPr>
            <a:r>
              <a:rPr lang="en-US" sz="2031" spc="-20">
                <a:solidFill>
                  <a:srgbClr val="000000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более активных ( танцы и силовые) до спокойной и расслабляющей тренировки (</a:t>
            </a:r>
          </a:p>
          <a:p>
            <a:pPr algn="l">
              <a:lnSpc>
                <a:spcPts val="2843"/>
              </a:lnSpc>
            </a:pPr>
            <a:r>
              <a:rPr lang="en-US" sz="2031" spc="-20">
                <a:solidFill>
                  <a:srgbClr val="000000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здоровая спина)</a:t>
            </a:r>
          </a:p>
          <a:p>
            <a:pPr algn="l">
              <a:lnSpc>
                <a:spcPts val="2843"/>
              </a:lnSpc>
            </a:pPr>
            <a:r>
              <a:rPr lang="en-US" sz="2031" spc="-20">
                <a:solidFill>
                  <a:srgbClr val="000000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В моем проекте использовано современное удобное оборудование и индивидуальный</a:t>
            </a:r>
          </a:p>
          <a:p>
            <a:pPr algn="l">
              <a:lnSpc>
                <a:spcPts val="2843"/>
              </a:lnSpc>
            </a:pPr>
            <a:r>
              <a:rPr lang="en-US" sz="2031" spc="-20">
                <a:solidFill>
                  <a:srgbClr val="000000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подход к каждому клиенту.</a:t>
            </a:r>
          </a:p>
          <a:p>
            <a:pPr algn="l">
              <a:lnSpc>
                <a:spcPts val="2843"/>
              </a:lnSpc>
            </a:pPr>
            <a:r>
              <a:rPr lang="en-US" sz="2031" spc="-20">
                <a:solidFill>
                  <a:srgbClr val="000000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Есть предложение, где возможно сочетать занятия и личное мое индивидуальное</a:t>
            </a:r>
          </a:p>
          <a:p>
            <a:pPr algn="l">
              <a:lnSpc>
                <a:spcPts val="2843"/>
              </a:lnSpc>
            </a:pPr>
            <a:r>
              <a:rPr lang="en-US" sz="2031" spc="-20">
                <a:solidFill>
                  <a:srgbClr val="000000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ведение по питанию для стройности и оздоровления организма</a:t>
            </a:r>
          </a:p>
          <a:p>
            <a:pPr algn="l">
              <a:lnSpc>
                <a:spcPts val="2843"/>
              </a:lnSpc>
            </a:pPr>
            <a:r>
              <a:rPr lang="en-US" sz="2031" spc="-20">
                <a:solidFill>
                  <a:srgbClr val="000000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Доступная цена и возможность беспроцентной рассрочки для покупки абонементов,</a:t>
            </a:r>
          </a:p>
          <a:p>
            <a:pPr algn="l">
              <a:lnSpc>
                <a:spcPts val="2843"/>
              </a:lnSpc>
              <a:spcBef>
                <a:spcPct val="0"/>
              </a:spcBef>
            </a:pPr>
            <a:r>
              <a:rPr lang="en-US" sz="2031" spc="-20">
                <a:solidFill>
                  <a:srgbClr val="000000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возможность "Заморозки" абонемента на период отпуска или болезни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088749">
            <a:off x="15238549" y="7531796"/>
            <a:ext cx="2440941" cy="2312792"/>
          </a:xfrm>
          <a:custGeom>
            <a:avLst/>
            <a:gdLst/>
            <a:ahLst/>
            <a:cxnLst/>
            <a:rect r="r" b="b" t="t" l="l"/>
            <a:pathLst>
              <a:path h="2312792" w="2440941">
                <a:moveTo>
                  <a:pt x="0" y="0"/>
                </a:moveTo>
                <a:lnTo>
                  <a:pt x="2440941" y="0"/>
                </a:lnTo>
                <a:lnTo>
                  <a:pt x="2440941" y="2312792"/>
                </a:lnTo>
                <a:lnTo>
                  <a:pt x="0" y="23127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313119">
            <a:off x="13667511" y="-2216185"/>
            <a:ext cx="5583018" cy="5338761"/>
          </a:xfrm>
          <a:custGeom>
            <a:avLst/>
            <a:gdLst/>
            <a:ahLst/>
            <a:cxnLst/>
            <a:rect r="r" b="b" t="t" l="l"/>
            <a:pathLst>
              <a:path h="5338761" w="5583018">
                <a:moveTo>
                  <a:pt x="0" y="0"/>
                </a:moveTo>
                <a:lnTo>
                  <a:pt x="5583018" y="0"/>
                </a:lnTo>
                <a:lnTo>
                  <a:pt x="5583018" y="5338761"/>
                </a:lnTo>
                <a:lnTo>
                  <a:pt x="0" y="53387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705580">
            <a:off x="-2362671" y="6401890"/>
            <a:ext cx="7824542" cy="6963843"/>
          </a:xfrm>
          <a:custGeom>
            <a:avLst/>
            <a:gdLst/>
            <a:ahLst/>
            <a:cxnLst/>
            <a:rect r="r" b="b" t="t" l="l"/>
            <a:pathLst>
              <a:path h="6963843" w="7824542">
                <a:moveTo>
                  <a:pt x="0" y="0"/>
                </a:moveTo>
                <a:lnTo>
                  <a:pt x="7824542" y="0"/>
                </a:lnTo>
                <a:lnTo>
                  <a:pt x="7824542" y="6963843"/>
                </a:lnTo>
                <a:lnTo>
                  <a:pt x="0" y="6963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6959566">
            <a:off x="-761750" y="523555"/>
            <a:ext cx="2895099" cy="2768439"/>
          </a:xfrm>
          <a:custGeom>
            <a:avLst/>
            <a:gdLst/>
            <a:ahLst/>
            <a:cxnLst/>
            <a:rect r="r" b="b" t="t" l="l"/>
            <a:pathLst>
              <a:path h="2768439" w="2895099">
                <a:moveTo>
                  <a:pt x="0" y="0"/>
                </a:moveTo>
                <a:lnTo>
                  <a:pt x="2895100" y="0"/>
                </a:lnTo>
                <a:lnTo>
                  <a:pt x="2895100" y="2768439"/>
                </a:lnTo>
                <a:lnTo>
                  <a:pt x="0" y="2768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256254" y="1907774"/>
            <a:ext cx="9202766" cy="6902074"/>
          </a:xfrm>
          <a:custGeom>
            <a:avLst/>
            <a:gdLst/>
            <a:ahLst/>
            <a:cxnLst/>
            <a:rect r="r" b="b" t="t" l="l"/>
            <a:pathLst>
              <a:path h="6902074" w="9202766">
                <a:moveTo>
                  <a:pt x="0" y="0"/>
                </a:moveTo>
                <a:lnTo>
                  <a:pt x="9202766" y="0"/>
                </a:lnTo>
                <a:lnTo>
                  <a:pt x="9202766" y="6902074"/>
                </a:lnTo>
                <a:lnTo>
                  <a:pt x="0" y="69020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378176" y="2089733"/>
            <a:ext cx="5878078" cy="6107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1"/>
              </a:lnSpc>
            </a:pPr>
            <a:r>
              <a:rPr lang="en-US" sz="5874">
                <a:solidFill>
                  <a:srgbClr val="731F7D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Мы большая дружная семья, которая настроена на добро, энергию и позитив в каждом дне!!!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DAGMtwXpgrU</dc:identifier>
  <dcterms:modified xsi:type="dcterms:W3CDTF">2011-08-01T06:04:30Z</dcterms:modified>
  <cp:revision>1</cp:revision>
  <dc:title>Фиолетовый и Черный Простая Технология Основная Мысль Мысль Презентация</dc:title>
</cp:coreProperties>
</file>