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2E87"/>
    <a:srgbClr val="A23694"/>
    <a:srgbClr val="863458"/>
    <a:srgbClr val="651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405"/>
  </p:normalViewPr>
  <p:slideViewPr>
    <p:cSldViewPr snapToGrid="0" snapToObjects="1" showGuides="1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13CA14-0783-0442-8B43-1865A88129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07D968-37EC-FE40-AB46-32C59BD11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11B1C4-A9AA-9042-9A10-D8A21B42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CD9571-5E7F-E745-AEB9-7CA9B155D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23E4D91-4232-2E40-B542-61599FA5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3099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8B3C3-C578-844B-AF87-F297E696D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4A91F7-A599-FB43-A586-0CC751004D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A71F158-2512-A44D-A26D-54697C16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B64F998-4F9B-804A-9F02-0F4D60108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71966B-9D23-6848-99CB-AB9C01AB6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2923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E08C84E-89E4-D749-BF5D-C7AFF866AA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9841363-9323-674F-A3CA-6D2AAEE611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4CFA2A-828B-5843-93AB-C4BBF913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FEFA42-7CDF-C24D-8B70-B191A9AEC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55325E-D7E8-9F48-B2BF-11C3640AB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213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2563C7-BF04-9541-A3BA-1EC3155ED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F8868E-D979-C241-9B7B-847DB9EFB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D3B753-0970-BA49-8E1F-69739D451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971C29A-35D4-764F-8EF5-3B1CB7A4A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95C276-872E-5C43-B7CF-2AD1F9D38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6470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BDDB34-A444-AC47-803F-5C0D2E85D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7685CE-926B-ED47-BE9E-FA65006D4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E7A14B-C39F-6845-B507-E6C27D1AE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28461A-2CA5-9C43-BE32-7E938C3C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139A6B-82D4-FA40-9BF2-3B5522C1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59332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0215C8-2F70-BA4E-AFC1-2D345E50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EC1E8B-2AA2-DF40-A096-0F20FFA597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520B7B-023C-F549-8C1D-ABE1A60C50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D3FBAD-B739-3849-AE3A-878D0553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D44275-9D2F-D540-98C7-790CF9E4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65E1B-BDC3-5E40-B884-047D1EED5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6910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EA4140-6F29-874E-83AA-5CBE2EB5C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1479D2-391E-3D47-9236-19E384C6B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87586E-75BA-BA45-8BC4-920EABE2A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1EF321A-AC70-EF49-8FCC-46AA238979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4A2D6C3-FD50-B64A-9FBE-62BB4E0DA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462348-8F70-B14D-BE99-0C70F9FB2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08A1FC1-9FD6-2546-BF32-F542B8245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687ADF1-7043-3943-9B86-91A5BFAAE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8242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22561-48E8-EE44-B6C8-58030750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6EF9D8E-5CD9-FC4F-B6F4-C020B57E4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1C9FEC1-62B9-824C-822A-7AF12162A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D9528D4-1EA2-B548-9AD9-1B7F8428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68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5A742A-4AF4-2543-813D-9C714AC99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1921CE1-9D2B-2843-8523-1F03F6B82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B24975-66A2-2B48-A7C4-BD60AEBF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530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692AEC-4239-8546-8CD5-EA687E73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761AE6-5F80-AA4C-9CB5-5F3A8FC8C3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2ABE359-5A99-DD4C-B0D3-25A48DB1C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EB49FA-C8A1-2948-A5F0-3FC5D3054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418EFC-7344-1549-8D73-BEF777EBA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7730B34-6B03-2C4D-9648-5B35E449C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8075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CBFACA-111A-D74A-AD16-129F183A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9E9030E-57F6-1141-BCB4-E951A80B4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E6E3DE-83F5-6541-8F19-ED9CDCBD3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A7955-355C-0145-B0AA-A67AC9CB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6279E2-40E0-E74A-9196-0CFD2D075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C684C6A-B901-5F4D-B2DF-14E4FBA1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94541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C00B775-6F2A-A24E-B50A-4A3DE0E5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ED5A98-EC46-7644-8DA8-92AFCEC35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9DDACC-C11C-8C47-8E0D-C4036CB53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EFBB3-7FA6-3D49-B851-9472CC50247F}" type="datetimeFigureOut">
              <a:rPr lang="x-none" smtClean="0"/>
              <a:t>11.04.2025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33BE82-33C8-7C44-81AF-AE353C01D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FE79654-7902-ED4A-8D7C-93B21514F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39A69-AF25-1848-A12F-D5E9AB2C720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1852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rofilaktica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zso.inf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vk.com/wall717946226_2666" TargetMode="External"/><Relationship Id="rId3" Type="http://schemas.openxmlformats.org/officeDocument/2006/relationships/hyperlink" Target="https://clck.ru/3LDr2Z" TargetMode="External"/><Relationship Id="rId7" Type="http://schemas.openxmlformats.org/officeDocument/2006/relationships/hyperlink" Target="https://vk.com/wall717946226_263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wall-199331575_1273" TargetMode="External"/><Relationship Id="rId5" Type="http://schemas.openxmlformats.org/officeDocument/2006/relationships/hyperlink" Target="https://clck.ru/3LDrNZ" TargetMode="External"/><Relationship Id="rId4" Type="http://schemas.openxmlformats.org/officeDocument/2006/relationships/hyperlink" Target="https://clck.ru/3LDrD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C2C3183-3BA4-DC45-A563-EB07D8457435}"/>
              </a:ext>
            </a:extLst>
          </p:cNvPr>
          <p:cNvSpPr/>
          <p:nvPr/>
        </p:nvSpPr>
        <p:spPr>
          <a:xfrm>
            <a:off x="441434" y="1202615"/>
            <a:ext cx="11319642" cy="5370786"/>
          </a:xfrm>
          <a:prstGeom prst="roundRect">
            <a:avLst>
              <a:gd name="adj" fmla="val 5904"/>
            </a:avLst>
          </a:prstGeom>
          <a:solidFill>
            <a:srgbClr val="A7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475A95-DB94-754D-B3E8-90058E167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933" y="113255"/>
            <a:ext cx="1661510" cy="8642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B63974C-299F-3A42-928D-66554BBDC41B}"/>
              </a:ext>
            </a:extLst>
          </p:cNvPr>
          <p:cNvSpPr txBox="1"/>
          <p:nvPr/>
        </p:nvSpPr>
        <p:spPr>
          <a:xfrm>
            <a:off x="767255" y="1848585"/>
            <a:ext cx="5979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Всероссийский конкурсный отбор проектов </a:t>
            </a:r>
            <a:r>
              <a:rPr lang="en-US" sz="2400" dirty="0">
                <a:solidFill>
                  <a:schemeClr val="bg1"/>
                </a:solidFill>
              </a:rPr>
              <a:t/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«Женщины за здоровое общество»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A9B813D-2B66-114A-A35A-8916837DF786}"/>
              </a:ext>
            </a:extLst>
          </p:cNvPr>
          <p:cNvSpPr txBox="1"/>
          <p:nvPr/>
        </p:nvSpPr>
        <p:spPr>
          <a:xfrm>
            <a:off x="767255" y="2921934"/>
            <a:ext cx="5328745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Здоровье</a:t>
            </a:r>
          </a:p>
          <a:p>
            <a:pPr>
              <a:lnSpc>
                <a:spcPts val="5700"/>
              </a:lnSpc>
            </a:pPr>
            <a:r>
              <a:rPr lang="ru-RU" sz="5400" dirty="0">
                <a:solidFill>
                  <a:schemeClr val="bg1"/>
                </a:solidFill>
                <a:latin typeface="Playfair Display" pitchFamily="2" charset="-52"/>
              </a:rPr>
              <a:t>в объёме</a:t>
            </a:r>
            <a:endParaRPr lang="ru-RU" sz="4800" dirty="0">
              <a:solidFill>
                <a:schemeClr val="bg1"/>
              </a:solidFill>
              <a:latin typeface="Playfair Display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9C0A55-CA0E-4A40-B358-6A83C9303414}"/>
              </a:ext>
            </a:extLst>
          </p:cNvPr>
          <p:cNvSpPr txBox="1"/>
          <p:nvPr/>
        </p:nvSpPr>
        <p:spPr>
          <a:xfrm>
            <a:off x="767255" y="5488042"/>
            <a:ext cx="8236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Руководитель команды: Русанова Марина Юрьевна, ГАУЗ СО «ОЦОЗМП»,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Россия, Свердловская область, г. Екатеринбург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8E84038-B740-F244-89E0-809A1E3F117D}"/>
              </a:ext>
            </a:extLst>
          </p:cNvPr>
          <p:cNvSpPr txBox="1"/>
          <p:nvPr/>
        </p:nvSpPr>
        <p:spPr>
          <a:xfrm>
            <a:off x="767255" y="4675472"/>
            <a:ext cx="8068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Playfair Display" pitchFamily="2" charset="-52"/>
              </a:rPr>
              <a:t>Номинация: Здоровый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2196248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A3B4EC6-9801-A646-9E70-2AE8325B5C6E}"/>
              </a:ext>
            </a:extLst>
          </p:cNvPr>
          <p:cNvSpPr txBox="1"/>
          <p:nvPr/>
        </p:nvSpPr>
        <p:spPr>
          <a:xfrm>
            <a:off x="599090" y="588577"/>
            <a:ext cx="5553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Каналы продвижения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DC3B501B-B269-614F-917B-772DB15CA874}"/>
              </a:ext>
            </a:extLst>
          </p:cNvPr>
          <p:cNvSpPr/>
          <p:nvPr/>
        </p:nvSpPr>
        <p:spPr>
          <a:xfrm>
            <a:off x="599091" y="1952331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7C7832D9-CBDF-B945-8F10-B649688DA286}"/>
              </a:ext>
            </a:extLst>
          </p:cNvPr>
          <p:cNvSpPr/>
          <p:nvPr/>
        </p:nvSpPr>
        <p:spPr>
          <a:xfrm>
            <a:off x="3265289" y="1952331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vk.com/profilakticaru</a:t>
            </a:r>
            <a:endParaRPr lang="ru-RU" dirty="0" smtClean="0"/>
          </a:p>
          <a:p>
            <a:r>
              <a:rPr lang="en-US" dirty="0"/>
              <a:t>https://t.me/cozmpekb</a:t>
            </a:r>
            <a:endParaRPr lang="ru-RU" dirty="0"/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80EBE8EA-8E2C-004C-ABBC-D37E06429DD1}"/>
              </a:ext>
            </a:extLst>
          </p:cNvPr>
          <p:cNvSpPr/>
          <p:nvPr/>
        </p:nvSpPr>
        <p:spPr>
          <a:xfrm>
            <a:off x="599091" y="3392745"/>
            <a:ext cx="2538746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ru-RU" dirty="0"/>
              <a:t>Официальные порталы города и области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475633CC-A75F-0848-98FF-DB9865A7CF51}"/>
              </a:ext>
            </a:extLst>
          </p:cNvPr>
          <p:cNvSpPr/>
          <p:nvPr/>
        </p:nvSpPr>
        <p:spPr>
          <a:xfrm>
            <a:off x="3265289" y="3392745"/>
            <a:ext cx="8327620" cy="1281757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 err="1"/>
              <a:t>Све.рф</a:t>
            </a:r>
            <a:endParaRPr lang="ru-RU" dirty="0"/>
          </a:p>
          <a:p>
            <a:r>
              <a:rPr lang="en-US" dirty="0">
                <a:hlinkClick r:id="rId4"/>
              </a:rPr>
              <a:t>www.mzso.info</a:t>
            </a:r>
            <a:endParaRPr lang="ru-RU" dirty="0"/>
          </a:p>
          <a:p>
            <a:r>
              <a:rPr lang="en-US" dirty="0"/>
              <a:t>profilatika.ru</a:t>
            </a:r>
          </a:p>
        </p:txBody>
      </p:sp>
    </p:spTree>
    <p:extLst>
      <p:ext uri="{BB962C8B-B14F-4D97-AF65-F5344CB8AC3E}">
        <p14:creationId xmlns:p14="http://schemas.microsoft.com/office/powerpoint/2010/main" val="2762513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1F3F78-4164-C442-B1F3-0D24135B3721}"/>
              </a:ext>
            </a:extLst>
          </p:cNvPr>
          <p:cNvSpPr txBox="1"/>
          <p:nvPr/>
        </p:nvSpPr>
        <p:spPr>
          <a:xfrm>
            <a:off x="599090" y="588577"/>
            <a:ext cx="1628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Ресурсы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DEE874E-3323-BF4D-9B75-DF953D69A747}"/>
              </a:ext>
            </a:extLst>
          </p:cNvPr>
          <p:cNvSpPr txBox="1"/>
          <p:nvPr/>
        </p:nvSpPr>
        <p:spPr>
          <a:xfrm>
            <a:off x="663258" y="1644912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B1303B-4984-EF43-9CF9-35A1F375DD81}"/>
              </a:ext>
            </a:extLst>
          </p:cNvPr>
          <p:cNvSpPr txBox="1"/>
          <p:nvPr/>
        </p:nvSpPr>
        <p:spPr>
          <a:xfrm>
            <a:off x="663258" y="2822962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2F2C625-2AC4-0B4D-B712-C83866954A68}"/>
              </a:ext>
            </a:extLst>
          </p:cNvPr>
          <p:cNvSpPr txBox="1"/>
          <p:nvPr/>
        </p:nvSpPr>
        <p:spPr>
          <a:xfrm>
            <a:off x="680143" y="4045667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8E612C6-676E-3449-8945-F356D1293AB0}"/>
              </a:ext>
            </a:extLst>
          </p:cNvPr>
          <p:cNvSpPr txBox="1"/>
          <p:nvPr/>
        </p:nvSpPr>
        <p:spPr>
          <a:xfrm>
            <a:off x="1465670" y="1752754"/>
            <a:ext cx="6623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Административные ресурсы:</a:t>
            </a:r>
          </a:p>
          <a:p>
            <a:r>
              <a:rPr lang="ru-RU" dirty="0"/>
              <a:t>Межведомственное взаимодействие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446D28A-C696-C14B-ADEF-559FBD28C51A}"/>
              </a:ext>
            </a:extLst>
          </p:cNvPr>
          <p:cNvSpPr txBox="1"/>
          <p:nvPr/>
        </p:nvSpPr>
        <p:spPr>
          <a:xfrm>
            <a:off x="1465670" y="4045667"/>
            <a:ext cx="5667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Информационные ресурсы:</a:t>
            </a:r>
          </a:p>
          <a:p>
            <a:r>
              <a:rPr lang="ru-RU" dirty="0"/>
              <a:t>СМИ и официальные сообщества</a:t>
            </a:r>
          </a:p>
          <a:p>
            <a:r>
              <a:rPr lang="ru-RU" dirty="0"/>
              <a:t>Методические разработки</a:t>
            </a:r>
          </a:p>
          <a:p>
            <a:r>
              <a:rPr lang="ru-RU" dirty="0"/>
              <a:t>Печатная продукция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65670" y="2822962"/>
            <a:ext cx="6689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Организационные ресурсы:</a:t>
            </a:r>
          </a:p>
          <a:p>
            <a:r>
              <a:rPr lang="ru-RU" dirty="0"/>
              <a:t>Участие специалистов ГАУЗ СО «ОЦОЗМП» </a:t>
            </a:r>
          </a:p>
          <a:p>
            <a:r>
              <a:rPr lang="ru-RU" dirty="0"/>
              <a:t>Привлечение сторонних специалистов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51" y="1359243"/>
            <a:ext cx="6052065" cy="453904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806292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1C12802-D0DB-8349-B613-80C69CA111E6}"/>
              </a:ext>
            </a:extLst>
          </p:cNvPr>
          <p:cNvSpPr txBox="1"/>
          <p:nvPr/>
        </p:nvSpPr>
        <p:spPr>
          <a:xfrm>
            <a:off x="599090" y="588577"/>
            <a:ext cx="31967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Команда проекта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03E1AB8-A27C-0540-B40E-DDBEBC322F07}"/>
              </a:ext>
            </a:extLst>
          </p:cNvPr>
          <p:cNvSpPr txBox="1"/>
          <p:nvPr/>
        </p:nvSpPr>
        <p:spPr>
          <a:xfrm>
            <a:off x="2197444" y="2055627"/>
            <a:ext cx="92117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Русанова</a:t>
            </a:r>
            <a:r>
              <a:rPr lang="ru-RU" sz="1400" dirty="0" smtClean="0"/>
              <a:t> Марина Юрьевна</a:t>
            </a:r>
          </a:p>
          <a:p>
            <a:r>
              <a:rPr lang="ru-RU" sz="1400" dirty="0" smtClean="0"/>
              <a:t>заместитель главного врача по профилактической работе ГАУЗ СО «ОЦОЗМП»</a:t>
            </a:r>
          </a:p>
          <a:p>
            <a:r>
              <a:rPr lang="ru-RU" sz="1400" dirty="0" smtClean="0"/>
              <a:t>Россия, Свердловская область, г. Екатеринбург</a:t>
            </a:r>
          </a:p>
          <a:p>
            <a:r>
              <a:rPr lang="ru-RU" sz="1400" dirty="0" smtClean="0"/>
              <a:t>Дата рождения: 28.05.1973</a:t>
            </a:r>
          </a:p>
          <a:p>
            <a:r>
              <a:rPr lang="ru-RU" sz="1400" dirty="0" smtClean="0"/>
              <a:t>Интересы: общественное здоровье и благополучие, продвижение идей здорового образа жизни, </a:t>
            </a:r>
            <a:r>
              <a:rPr lang="ru-RU" sz="1400" smtClean="0"/>
              <a:t>создание здорового </a:t>
            </a:r>
            <a:r>
              <a:rPr lang="ru-RU" sz="1400" dirty="0" smtClean="0"/>
              <a:t>информационного пространства </a:t>
            </a:r>
            <a:r>
              <a:rPr lang="ru-RU" sz="1400" smtClean="0"/>
              <a:t>для населения</a:t>
            </a:r>
            <a:endParaRPr lang="ru-RU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EE9F1C1-09E7-8348-AB0E-43361AEC3573}"/>
              </a:ext>
            </a:extLst>
          </p:cNvPr>
          <p:cNvSpPr txBox="1"/>
          <p:nvPr/>
        </p:nvSpPr>
        <p:spPr>
          <a:xfrm>
            <a:off x="2088053" y="4442326"/>
            <a:ext cx="40809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Сидоркина Марина Николаевна </a:t>
            </a:r>
          </a:p>
          <a:p>
            <a:r>
              <a:rPr lang="ru-RU" sz="1400" dirty="0" smtClean="0"/>
              <a:t>заведующий отделом организации медицинской профилактики ГАУЗ СО «ОЦОЗМП»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Россия, Свердловская область, г. Екатеринбург</a:t>
            </a:r>
          </a:p>
          <a:p>
            <a:r>
              <a:rPr lang="ru-RU" sz="1400" dirty="0" smtClean="0"/>
              <a:t>Дата рождения: 06.08.1960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9D5AE49-FCC8-D949-836F-A74AD3355702}"/>
              </a:ext>
            </a:extLst>
          </p:cNvPr>
          <p:cNvSpPr txBox="1"/>
          <p:nvPr/>
        </p:nvSpPr>
        <p:spPr>
          <a:xfrm>
            <a:off x="7852302" y="4382523"/>
            <a:ext cx="38833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Ткач Анна Владимировна </a:t>
            </a:r>
          </a:p>
          <a:p>
            <a:r>
              <a:rPr lang="ru-RU" sz="1400" dirty="0" smtClean="0"/>
              <a:t>начальник консультативно-оздоровительного отдела ГАУЗ СО «ОЦОЗМП»</a:t>
            </a:r>
          </a:p>
          <a:p>
            <a:r>
              <a:rPr lang="ru-RU" sz="1400" dirty="0"/>
              <a:t>Россия, Свердловская область, г. Екатеринбург</a:t>
            </a:r>
          </a:p>
          <a:p>
            <a:r>
              <a:rPr lang="ru-RU" sz="1400" dirty="0" smtClean="0"/>
              <a:t>Дата рождения: 20.07.1968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A5C35F-2BAF-3D4B-ACCF-DC530FD2EB68}"/>
              </a:ext>
            </a:extLst>
          </p:cNvPr>
          <p:cNvSpPr txBox="1"/>
          <p:nvPr/>
        </p:nvSpPr>
        <p:spPr>
          <a:xfrm>
            <a:off x="3894139" y="1429922"/>
            <a:ext cx="3344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A72E88"/>
                </a:solidFill>
                <a:latin typeface="Playfair Display SemiBold" pitchFamily="2" charset="-52"/>
              </a:rPr>
              <a:t>Руководитель </a:t>
            </a:r>
            <a:r>
              <a:rPr lang="ru-RU" sz="2000" dirty="0">
                <a:solidFill>
                  <a:srgbClr val="A72E88"/>
                </a:solidFill>
                <a:latin typeface="Playfair Display SemiBold" pitchFamily="2" charset="-52"/>
              </a:rPr>
              <a:t>проекта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A8F5C6B-9DA1-054C-BDF6-066529B98D57}"/>
              </a:ext>
            </a:extLst>
          </p:cNvPr>
          <p:cNvSpPr txBox="1"/>
          <p:nvPr/>
        </p:nvSpPr>
        <p:spPr>
          <a:xfrm>
            <a:off x="3921413" y="3673665"/>
            <a:ext cx="35333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B9D04A"/>
                </a:solidFill>
                <a:latin typeface="Playfair Display SemiBold" pitchFamily="2" charset="-52"/>
              </a:rPr>
              <a:t>Ключевые члены команды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10" y="4257810"/>
            <a:ext cx="1554257" cy="155425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9" y="1984211"/>
            <a:ext cx="1514285" cy="15142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01" y="4257810"/>
            <a:ext cx="1554257" cy="155425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2178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0FA4AC9-FA2A-F546-B98E-179AC30F4925}"/>
              </a:ext>
            </a:extLst>
          </p:cNvPr>
          <p:cNvSpPr txBox="1"/>
          <p:nvPr/>
        </p:nvSpPr>
        <p:spPr>
          <a:xfrm>
            <a:off x="599090" y="588577"/>
            <a:ext cx="751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rgbClr val="A72E88"/>
                </a:solidFill>
                <a:latin typeface="Playfair Display SemiBold" pitchFamily="2" charset="-52"/>
              </a:rPr>
              <a:t>Проблематизация</a:t>
            </a: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. Актуальность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B46D322-CBE5-544C-9576-5AB63A8F2DAD}"/>
              </a:ext>
            </a:extLst>
          </p:cNvPr>
          <p:cNvSpPr txBox="1"/>
          <p:nvPr/>
        </p:nvSpPr>
        <p:spPr>
          <a:xfrm>
            <a:off x="599090" y="1545021"/>
            <a:ext cx="1073106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Проект осуществляется с 2023 года на территории Свердловской области и г. Екатеринбурга</a:t>
            </a:r>
          </a:p>
          <a:p>
            <a:r>
              <a:rPr lang="ru-RU" sz="2000" dirty="0"/>
              <a:t>Целевой аудиторией проекта являются разные категории населения в возрасте от 14+ лет. </a:t>
            </a:r>
          </a:p>
          <a:p>
            <a:r>
              <a:rPr lang="ru-RU" sz="2000" b="1" u="sng" dirty="0"/>
              <a:t>В рамках проекта ведётся деятельность по мотивации жителей Свердловской области к ведению ЗОЖ и профилактике </a:t>
            </a:r>
            <a:r>
              <a:rPr lang="ru-RU" sz="2000" b="1" u="sng" dirty="0" smtClean="0"/>
              <a:t>хронических неинфекционных заболеваний</a:t>
            </a:r>
            <a:endParaRPr lang="ru-RU" sz="2000" b="1" u="sng" dirty="0"/>
          </a:p>
          <a:p>
            <a:endParaRPr lang="ru-RU" sz="2000" dirty="0"/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xmlns="" id="{9F6E69A9-5301-7B4E-92FA-1F8457768E3C}"/>
              </a:ext>
            </a:extLst>
          </p:cNvPr>
          <p:cNvSpPr/>
          <p:nvPr/>
        </p:nvSpPr>
        <p:spPr>
          <a:xfrm>
            <a:off x="704193" y="3321269"/>
            <a:ext cx="10731062" cy="2848303"/>
          </a:xfrm>
          <a:prstGeom prst="roundRect">
            <a:avLst>
              <a:gd name="adj" fmla="val 6704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910EEE-BC29-304B-9E47-CEEC63703760}"/>
              </a:ext>
            </a:extLst>
          </p:cNvPr>
          <p:cNvSpPr txBox="1"/>
          <p:nvPr/>
        </p:nvSpPr>
        <p:spPr>
          <a:xfrm>
            <a:off x="1561081" y="3424392"/>
            <a:ext cx="9295656" cy="92333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Профилактика неинфекционных заболеваний, являющихся основными причинами инвалидности и смертности граждан, относится к одному из приоритетов в сфере охраны здоровья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89DE830-45A8-874C-AFAB-3F5290048970}"/>
              </a:ext>
            </a:extLst>
          </p:cNvPr>
          <p:cNvSpPr txBox="1"/>
          <p:nvPr/>
        </p:nvSpPr>
        <p:spPr>
          <a:xfrm>
            <a:off x="1561081" y="4354836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Формирование приверженности к ЗОЖ является неотъемлемой частью работы по выполнению Федеральной программы «Укрепление общественного здоровья»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E56765F-582D-8346-8EDF-C67D0745B7AB}"/>
              </a:ext>
            </a:extLst>
          </p:cNvPr>
          <p:cNvSpPr txBox="1"/>
          <p:nvPr/>
        </p:nvSpPr>
        <p:spPr>
          <a:xfrm>
            <a:off x="1561081" y="5160779"/>
            <a:ext cx="929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Использование наглядных методов работы с населением является одним из наиболее эффективных способов привлечения внимания к важности ведения ЗОЖ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3C306F3-43A5-3A4C-BCD8-D0207E3A747A}"/>
              </a:ext>
            </a:extLst>
          </p:cNvPr>
          <p:cNvSpPr txBox="1"/>
          <p:nvPr/>
        </p:nvSpPr>
        <p:spPr>
          <a:xfrm>
            <a:off x="943161" y="3372071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7CF2911-A4F6-6F4B-94D7-5D790B8B48F4}"/>
              </a:ext>
            </a:extLst>
          </p:cNvPr>
          <p:cNvSpPr txBox="1"/>
          <p:nvPr/>
        </p:nvSpPr>
        <p:spPr>
          <a:xfrm>
            <a:off x="919978" y="4177828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60AB43A-6FF0-EC46-A91F-70C0BBFB8398}"/>
              </a:ext>
            </a:extLst>
          </p:cNvPr>
          <p:cNvSpPr txBox="1"/>
          <p:nvPr/>
        </p:nvSpPr>
        <p:spPr>
          <a:xfrm>
            <a:off x="936912" y="502228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chemeClr val="bg1"/>
                </a:solidFill>
                <a:latin typeface="Dita Sweet" panose="02000503090000020004" pitchFamily="50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305355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0BFE4FB-DBD4-3046-8961-57C86C99613F}"/>
              </a:ext>
            </a:extLst>
          </p:cNvPr>
          <p:cNvSpPr txBox="1"/>
          <p:nvPr/>
        </p:nvSpPr>
        <p:spPr>
          <a:xfrm>
            <a:off x="599090" y="588577"/>
            <a:ext cx="356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Целевая аудитория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A3FE0D1-C6A5-C04E-AEFC-D4902E28A74D}"/>
              </a:ext>
            </a:extLst>
          </p:cNvPr>
          <p:cNvSpPr txBox="1"/>
          <p:nvPr/>
        </p:nvSpPr>
        <p:spPr>
          <a:xfrm>
            <a:off x="599090" y="1182231"/>
            <a:ext cx="7707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Целевой аудиторией являются: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Школьники среднего и старшего возраста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Студенты средних профессиональных и высших учебных заведений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Молодёжь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Взрослое население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Люди старшего возраста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700" y="1653729"/>
            <a:ext cx="3663779" cy="488503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82" y="3369259"/>
            <a:ext cx="4226011" cy="31695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3252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FD9C88-5035-B741-9EF2-4D25C8FCEB64}"/>
              </a:ext>
            </a:extLst>
          </p:cNvPr>
          <p:cNvSpPr txBox="1"/>
          <p:nvPr/>
        </p:nvSpPr>
        <p:spPr>
          <a:xfrm>
            <a:off x="599090" y="588577"/>
            <a:ext cx="62504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Стадия проекта. Зрелость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49E9D96-F053-B14C-97B3-0191C1B7F1A9}"/>
              </a:ext>
            </a:extLst>
          </p:cNvPr>
          <p:cNvSpPr txBox="1"/>
          <p:nvPr/>
        </p:nvSpPr>
        <p:spPr>
          <a:xfrm>
            <a:off x="1187809" y="1394972"/>
            <a:ext cx="10290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dirty="0"/>
              <a:t>Активный проект (продумана архитектура проекта собрана команда, понятны ресурсы, источники продвижения проекта, реализация начата/продолжается)</a:t>
            </a:r>
          </a:p>
        </p:txBody>
      </p:sp>
      <p:sp>
        <p:nvSpPr>
          <p:cNvPr id="8" name="Овал 2">
            <a:extLst>
              <a:ext uri="{FF2B5EF4-FFF2-40B4-BE49-F238E27FC236}">
                <a16:creationId xmlns:a16="http://schemas.microsoft.com/office/drawing/2014/main" xmlns="" id="{A17177B6-1C68-8E47-9657-8BC211F975BA}"/>
              </a:ext>
            </a:extLst>
          </p:cNvPr>
          <p:cNvSpPr/>
          <p:nvPr/>
        </p:nvSpPr>
        <p:spPr>
          <a:xfrm>
            <a:off x="827485" y="1629273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630" y="2033761"/>
            <a:ext cx="6250603" cy="46879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06778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4D0987B-83B4-AA46-BFCD-AB6618EC16FA}"/>
              </a:ext>
            </a:extLst>
          </p:cNvPr>
          <p:cNvSpPr txBox="1"/>
          <p:nvPr/>
        </p:nvSpPr>
        <p:spPr>
          <a:xfrm>
            <a:off x="599090" y="588577"/>
            <a:ext cx="7226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Миссия проекта. Цели и задачи проекта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78B6A2-483B-5041-9AAB-37FF081A67F6}"/>
              </a:ext>
            </a:extLst>
          </p:cNvPr>
          <p:cNvSpPr txBox="1"/>
          <p:nvPr/>
        </p:nvSpPr>
        <p:spPr>
          <a:xfrm>
            <a:off x="787531" y="2056544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A72E88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A72E88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03A1142-CF42-E546-891A-29A412372602}"/>
              </a:ext>
            </a:extLst>
          </p:cNvPr>
          <p:cNvSpPr txBox="1"/>
          <p:nvPr/>
        </p:nvSpPr>
        <p:spPr>
          <a:xfrm>
            <a:off x="5737538" y="2056544"/>
            <a:ext cx="5469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B9D04A"/>
                </a:solidFill>
                <a:latin typeface="Dita Sweet" panose="02000503090000020004" pitchFamily="50" charset="0"/>
              </a:rPr>
              <a:t>1</a:t>
            </a:r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7C7FB12-663E-BB45-B0AE-A412BADB16B3}"/>
              </a:ext>
            </a:extLst>
          </p:cNvPr>
          <p:cNvSpPr txBox="1"/>
          <p:nvPr/>
        </p:nvSpPr>
        <p:spPr>
          <a:xfrm>
            <a:off x="5737538" y="3474000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6AF7BDC-95D7-3642-91FF-A8B00E650BBC}"/>
              </a:ext>
            </a:extLst>
          </p:cNvPr>
          <p:cNvSpPr txBox="1"/>
          <p:nvPr/>
        </p:nvSpPr>
        <p:spPr>
          <a:xfrm>
            <a:off x="5737538" y="4549474"/>
            <a:ext cx="675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B9D04A"/>
                </a:solidFill>
                <a:latin typeface="Dita Sweet" panose="02000503090000020004" pitchFamily="50" charset="0"/>
              </a:rPr>
              <a:t>3.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EBA06FC8-20DC-1442-B6F9-1D752E470FFA}"/>
              </a:ext>
            </a:extLst>
          </p:cNvPr>
          <p:cNvSpPr txBox="1"/>
          <p:nvPr/>
        </p:nvSpPr>
        <p:spPr>
          <a:xfrm>
            <a:off x="787531" y="1407911"/>
            <a:ext cx="26773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Playfair Display SemiBold" pitchFamily="2" charset="-52"/>
              </a:rPr>
              <a:t>Цели и задачи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A02AC18-941A-574F-8D29-652E047DEC2E}"/>
              </a:ext>
            </a:extLst>
          </p:cNvPr>
          <p:cNvSpPr txBox="1"/>
          <p:nvPr/>
        </p:nvSpPr>
        <p:spPr>
          <a:xfrm>
            <a:off x="6677532" y="3416424"/>
            <a:ext cx="3541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Актуализировать важность прохождения профилактических мероприятий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B1BA54-CEA8-324D-A51C-67190010D735}"/>
              </a:ext>
            </a:extLst>
          </p:cNvPr>
          <p:cNvSpPr txBox="1"/>
          <p:nvPr/>
        </p:nvSpPr>
        <p:spPr>
          <a:xfrm>
            <a:off x="6605143" y="1955754"/>
            <a:ext cx="368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Повысить осведомленность населения о методах профилактики инфекционных и неинфекционных заболеваний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1DDBC423-4B02-4419-B61B-13844A03D25C}"/>
              </a:ext>
            </a:extLst>
          </p:cNvPr>
          <p:cNvSpPr txBox="1"/>
          <p:nvPr/>
        </p:nvSpPr>
        <p:spPr>
          <a:xfrm>
            <a:off x="6677532" y="4687974"/>
            <a:ext cx="3541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Сформировать приверженность к ЗОЖ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56467" y="2195044"/>
            <a:ext cx="3419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Увеличить число граждан, ведущих ЗОЖ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90" y="3014377"/>
            <a:ext cx="4817788" cy="321342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78707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4690254-2E86-BE45-BDF3-C531AFA98911}"/>
              </a:ext>
            </a:extLst>
          </p:cNvPr>
          <p:cNvSpPr txBox="1"/>
          <p:nvPr/>
        </p:nvSpPr>
        <p:spPr>
          <a:xfrm>
            <a:off x="599090" y="588577"/>
            <a:ext cx="2531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Суть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11">
            <a:extLst>
              <a:ext uri="{FF2B5EF4-FFF2-40B4-BE49-F238E27FC236}">
                <a16:creationId xmlns:a16="http://schemas.microsoft.com/office/drawing/2014/main" xmlns="" id="{A94B22EA-478D-ED42-A6D1-AF33314DED96}"/>
              </a:ext>
            </a:extLst>
          </p:cNvPr>
          <p:cNvSpPr/>
          <p:nvPr/>
        </p:nvSpPr>
        <p:spPr>
          <a:xfrm>
            <a:off x="1266718" y="1515745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 представляет собой проведение мероприятий с использованием надувных макетов органов человека (лёгкие, сердце, головной мозг, кишка, желудок) с сопровождением специалистов ГАУЗ СО «ОЦОЗМП»</a:t>
            </a:r>
          </a:p>
        </p:txBody>
      </p:sp>
      <p:sp>
        <p:nvSpPr>
          <p:cNvPr id="9" name="Прямоугольник: скругленные углы 15">
            <a:extLst>
              <a:ext uri="{FF2B5EF4-FFF2-40B4-BE49-F238E27FC236}">
                <a16:creationId xmlns:a16="http://schemas.microsoft.com/office/drawing/2014/main" xmlns="" id="{BEB46AAA-30A5-DB41-83AD-72BC9CB91D2F}"/>
              </a:ext>
            </a:extLst>
          </p:cNvPr>
          <p:cNvSpPr/>
          <p:nvPr/>
        </p:nvSpPr>
        <p:spPr>
          <a:xfrm>
            <a:off x="1266718" y="3154588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Проект реализуется для разных категорий населения. </a:t>
            </a:r>
          </a:p>
          <a:p>
            <a:pPr algn="ctr"/>
            <a:r>
              <a:rPr lang="ru-RU" dirty="0"/>
              <a:t>Мероприятия проводятся на следующих площадках: </a:t>
            </a:r>
          </a:p>
          <a:p>
            <a:pPr algn="ctr"/>
            <a:r>
              <a:rPr lang="ru-RU" dirty="0" err="1"/>
              <a:t>КЦСОНы</a:t>
            </a:r>
            <a:r>
              <a:rPr lang="ru-RU" dirty="0"/>
              <a:t>, библиотеки, </a:t>
            </a:r>
            <a:r>
              <a:rPr lang="ru-RU" dirty="0" err="1"/>
              <a:t>сузы</a:t>
            </a:r>
            <a:r>
              <a:rPr lang="ru-RU" dirty="0"/>
              <a:t> и вузы, школы, городские пространства </a:t>
            </a:r>
          </a:p>
        </p:txBody>
      </p:sp>
      <p:sp>
        <p:nvSpPr>
          <p:cNvPr id="10" name="Прямоугольник: скругленные углы 16">
            <a:extLst>
              <a:ext uri="{FF2B5EF4-FFF2-40B4-BE49-F238E27FC236}">
                <a16:creationId xmlns:a16="http://schemas.microsoft.com/office/drawing/2014/main" xmlns="" id="{67F45B01-050D-CE47-83F2-B1A6474A87AF}"/>
              </a:ext>
            </a:extLst>
          </p:cNvPr>
          <p:cNvSpPr/>
          <p:nvPr/>
        </p:nvSpPr>
        <p:spPr>
          <a:xfrm>
            <a:off x="1266718" y="4793431"/>
            <a:ext cx="9658564" cy="1150475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bg1"/>
                </a:solidFill>
              </a:rPr>
              <a:t>Формы работы: Профилактическая акция (~200-500 человек), Интерактивная лекция (до 100 человек), </a:t>
            </a:r>
            <a:r>
              <a:rPr lang="ru-RU" dirty="0" err="1">
                <a:solidFill>
                  <a:schemeClr val="bg1"/>
                </a:solidFill>
              </a:rPr>
              <a:t>Квестовая</a:t>
            </a:r>
            <a:r>
              <a:rPr lang="ru-RU" dirty="0">
                <a:solidFill>
                  <a:schemeClr val="bg1"/>
                </a:solidFill>
              </a:rPr>
              <a:t> программа (40-60 человек), Интерактивное занятие (15-30 человек) </a:t>
            </a:r>
          </a:p>
        </p:txBody>
      </p:sp>
    </p:spTree>
    <p:extLst>
      <p:ext uri="{BB962C8B-B14F-4D97-AF65-F5344CB8AC3E}">
        <p14:creationId xmlns:p14="http://schemas.microsoft.com/office/powerpoint/2010/main" val="2610397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8E5D33E-8624-9F40-B0DC-F3E78C924CAB}"/>
              </a:ext>
            </a:extLst>
          </p:cNvPr>
          <p:cNvSpPr txBox="1"/>
          <p:nvPr/>
        </p:nvSpPr>
        <p:spPr>
          <a:xfrm>
            <a:off x="599090" y="588577"/>
            <a:ext cx="34323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Механика проекта</a:t>
            </a:r>
          </a:p>
          <a:p>
            <a:endParaRPr lang="ru-RU" sz="2800" dirty="0">
              <a:solidFill>
                <a:srgbClr val="A72E88"/>
              </a:solidFill>
              <a:latin typeface="Playfair Display SemiBold" pitchFamily="2" charset="-52"/>
            </a:endParaRP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xmlns="" id="{89879918-B16C-1F4D-A71E-A636346F56B4}"/>
              </a:ext>
            </a:extLst>
          </p:cNvPr>
          <p:cNvSpPr/>
          <p:nvPr/>
        </p:nvSpPr>
        <p:spPr>
          <a:xfrm>
            <a:off x="599090" y="1858500"/>
            <a:ext cx="4845269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Проект был запущен в 2023 году на базе медицинских классов Свердловской области с целью формирования у будущих медицинских работников клинического мышления и представления о важности ЗОЖ</a:t>
            </a: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xmlns="" id="{C99722BC-85BA-A140-9E9E-71C5F0D0B7CC}"/>
              </a:ext>
            </a:extLst>
          </p:cNvPr>
          <p:cNvSpPr/>
          <p:nvPr/>
        </p:nvSpPr>
        <p:spPr>
          <a:xfrm>
            <a:off x="5559972" y="1858500"/>
            <a:ext cx="6032938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Инструменты:</a:t>
            </a:r>
          </a:p>
          <a:p>
            <a:r>
              <a:rPr lang="ru-RU" dirty="0"/>
              <a:t>1. Надувные макеты органов человека</a:t>
            </a:r>
          </a:p>
          <a:p>
            <a:r>
              <a:rPr lang="ru-RU" dirty="0"/>
              <a:t>2. Специалисты ГАУЗ СО «ОЦОЗМП»</a:t>
            </a:r>
          </a:p>
          <a:p>
            <a:r>
              <a:rPr lang="ru-RU" dirty="0"/>
              <a:t>3. Методические разработки</a:t>
            </a:r>
          </a:p>
        </p:txBody>
      </p:sp>
      <p:sp>
        <p:nvSpPr>
          <p:cNvPr id="10" name="Прямоугольник: скругленные углы 8">
            <a:extLst>
              <a:ext uri="{FF2B5EF4-FFF2-40B4-BE49-F238E27FC236}">
                <a16:creationId xmlns:a16="http://schemas.microsoft.com/office/drawing/2014/main" xmlns="" id="{2FEE36DE-3F0A-2C4F-8F97-DC06DFD1A9D9}"/>
              </a:ext>
            </a:extLst>
          </p:cNvPr>
          <p:cNvSpPr/>
          <p:nvPr/>
        </p:nvSpPr>
        <p:spPr>
          <a:xfrm>
            <a:off x="599090" y="3879073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Последовательность:</a:t>
            </a:r>
          </a:p>
          <a:p>
            <a:r>
              <a:rPr lang="ru-RU" dirty="0"/>
              <a:t>1. Изучение статистических данных и результатов социологических опросов о факторах рисках развития заболеваний среди населения Свердловской области</a:t>
            </a:r>
          </a:p>
          <a:p>
            <a:r>
              <a:rPr lang="ru-RU" dirty="0"/>
              <a:t>2. Выявление ведения ЗОЖ как главного фактора профилактики ХНИЗ и ИЗ</a:t>
            </a:r>
          </a:p>
          <a:p>
            <a:r>
              <a:rPr lang="ru-RU" dirty="0"/>
              <a:t>3. Создание и реализация проекта «Здоровье в объёме» с использованием современных форм работы</a:t>
            </a:r>
          </a:p>
        </p:txBody>
      </p:sp>
    </p:spTree>
    <p:extLst>
      <p:ext uri="{BB962C8B-B14F-4D97-AF65-F5344CB8AC3E}">
        <p14:creationId xmlns:p14="http://schemas.microsoft.com/office/powerpoint/2010/main" val="264285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02DB4CB-73D1-2148-924A-D3D1A20C3243}"/>
              </a:ext>
            </a:extLst>
          </p:cNvPr>
          <p:cNvSpPr txBox="1"/>
          <p:nvPr/>
        </p:nvSpPr>
        <p:spPr>
          <a:xfrm>
            <a:off x="599090" y="588577"/>
            <a:ext cx="560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Основные результаты проекта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6012B77-6744-9940-BDBF-145020A371EA}"/>
              </a:ext>
            </a:extLst>
          </p:cNvPr>
          <p:cNvSpPr txBox="1"/>
          <p:nvPr/>
        </p:nvSpPr>
        <p:spPr>
          <a:xfrm>
            <a:off x="827484" y="1405249"/>
            <a:ext cx="1807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2023</a:t>
            </a:r>
            <a:r>
              <a:rPr lang="ru-RU" sz="2400" dirty="0"/>
              <a:t> </a:t>
            </a:r>
            <a:r>
              <a:rPr lang="ru-RU" sz="2400" dirty="0" smtClean="0"/>
              <a:t>год</a:t>
            </a:r>
          </a:p>
        </p:txBody>
      </p:sp>
      <p:sp>
        <p:nvSpPr>
          <p:cNvPr id="8" name="Овал 9">
            <a:extLst>
              <a:ext uri="{FF2B5EF4-FFF2-40B4-BE49-F238E27FC236}">
                <a16:creationId xmlns:a16="http://schemas.microsoft.com/office/drawing/2014/main" xmlns="" id="{95A6727E-4E54-5049-AD3F-7E4D733BE664}"/>
              </a:ext>
            </a:extLst>
          </p:cNvPr>
          <p:cNvSpPr/>
          <p:nvPr/>
        </p:nvSpPr>
        <p:spPr>
          <a:xfrm>
            <a:off x="879199" y="204387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10">
            <a:extLst>
              <a:ext uri="{FF2B5EF4-FFF2-40B4-BE49-F238E27FC236}">
                <a16:creationId xmlns:a16="http://schemas.microsoft.com/office/drawing/2014/main" xmlns="" id="{F97F9C59-89C4-ED46-BC9F-0D3E4EABDB46}"/>
              </a:ext>
            </a:extLst>
          </p:cNvPr>
          <p:cNvSpPr/>
          <p:nvPr/>
        </p:nvSpPr>
        <p:spPr>
          <a:xfrm>
            <a:off x="881398" y="2688449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11">
            <a:extLst>
              <a:ext uri="{FF2B5EF4-FFF2-40B4-BE49-F238E27FC236}">
                <a16:creationId xmlns:a16="http://schemas.microsoft.com/office/drawing/2014/main" xmlns="" id="{0B50C7FF-C535-C04C-BB21-B8312DB0B06A}"/>
              </a:ext>
            </a:extLst>
          </p:cNvPr>
          <p:cNvSpPr/>
          <p:nvPr/>
        </p:nvSpPr>
        <p:spPr>
          <a:xfrm>
            <a:off x="879198" y="3968810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2">
            <a:extLst>
              <a:ext uri="{FF2B5EF4-FFF2-40B4-BE49-F238E27FC236}">
                <a16:creationId xmlns:a16="http://schemas.microsoft.com/office/drawing/2014/main" xmlns="" id="{1A11A1F6-0531-364A-AD8A-E589334E16B2}"/>
              </a:ext>
            </a:extLst>
          </p:cNvPr>
          <p:cNvSpPr/>
          <p:nvPr/>
        </p:nvSpPr>
        <p:spPr>
          <a:xfrm>
            <a:off x="879199" y="5174724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3">
            <a:extLst>
              <a:ext uri="{FF2B5EF4-FFF2-40B4-BE49-F238E27FC236}">
                <a16:creationId xmlns:a16="http://schemas.microsoft.com/office/drawing/2014/main" xmlns="" id="{D73557A0-38A9-CB4B-B14C-F1430907911C}"/>
              </a:ext>
            </a:extLst>
          </p:cNvPr>
          <p:cNvSpPr/>
          <p:nvPr/>
        </p:nvSpPr>
        <p:spPr>
          <a:xfrm>
            <a:off x="879199" y="5848456"/>
            <a:ext cx="239283" cy="239283"/>
          </a:xfrm>
          <a:prstGeom prst="ellipse">
            <a:avLst/>
          </a:prstGeom>
          <a:solidFill>
            <a:srgbClr val="B9D0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8678E1D-1ED6-9A49-824B-A22693BFE844}"/>
              </a:ext>
            </a:extLst>
          </p:cNvPr>
          <p:cNvSpPr txBox="1"/>
          <p:nvPr/>
        </p:nvSpPr>
        <p:spPr>
          <a:xfrm>
            <a:off x="1240573" y="1960311"/>
            <a:ext cx="10324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Акции в </a:t>
            </a:r>
            <a:r>
              <a:rPr lang="ru-RU" sz="2000" dirty="0" smtClean="0"/>
              <a:t>медицинских </a:t>
            </a:r>
            <a:r>
              <a:rPr lang="ru-RU" sz="2000" dirty="0"/>
              <a:t>классах за 2023-2024 год: 20 акций, 600 школьников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DC87659-64EE-F442-B024-A538C907FAFE}"/>
              </a:ext>
            </a:extLst>
          </p:cNvPr>
          <p:cNvSpPr txBox="1"/>
          <p:nvPr/>
        </p:nvSpPr>
        <p:spPr>
          <a:xfrm>
            <a:off x="1278760" y="3741792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Включение в проект лиц старшего возраста с 2024 года: участие в Школе «Активное долголетие 60+», 2 раза в год. Школу посетили 600 человек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9F775E-F051-4040-A4CF-F5F248A66BCF}"/>
              </a:ext>
            </a:extLst>
          </p:cNvPr>
          <p:cNvSpPr txBox="1"/>
          <p:nvPr/>
        </p:nvSpPr>
        <p:spPr>
          <a:xfrm>
            <a:off x="1278760" y="2489525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Участие в городских и областных праздниках и событиях – 3 мероприятия в год. Охват – 30000 человек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352F3FE3-DDDF-F04D-99FC-5558F11755A7}"/>
              </a:ext>
            </a:extLst>
          </p:cNvPr>
          <p:cNvSpPr txBox="1"/>
          <p:nvPr/>
        </p:nvSpPr>
        <p:spPr>
          <a:xfrm>
            <a:off x="1278760" y="5002644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Включение в проект работающего населения в 2025 году: корпоративные программы. Пропаганда ЗОЖ и прохождение диспансеризации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26DD552-DC4B-A740-A522-4DBB1979DBB7}"/>
              </a:ext>
            </a:extLst>
          </p:cNvPr>
          <p:cNvSpPr txBox="1"/>
          <p:nvPr/>
        </p:nvSpPr>
        <p:spPr>
          <a:xfrm>
            <a:off x="1278760" y="5728946"/>
            <a:ext cx="10324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Участие в работе конференций, в том числе международных (Выставка «Здравоохранение Урала», «Лига здоровья нации», «Конгресс ЗОЖ», «</a:t>
            </a:r>
            <a:r>
              <a:rPr lang="en-US" sz="2000" dirty="0"/>
              <a:t>III</a:t>
            </a:r>
            <a:r>
              <a:rPr lang="ru-RU" sz="2000" dirty="0"/>
              <a:t> Международный женский форум»)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484" y="4532394"/>
            <a:ext cx="481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2025 год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27485" y="3282697"/>
            <a:ext cx="4815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2024 год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3168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9B926B-C25E-3643-8B89-D0DBA20B0E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6881" y="333972"/>
            <a:ext cx="1176541" cy="611959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69994135-0F8D-E842-A692-39AD48CECA8E}"/>
              </a:ext>
            </a:extLst>
          </p:cNvPr>
          <p:cNvSpPr/>
          <p:nvPr/>
        </p:nvSpPr>
        <p:spPr>
          <a:xfrm>
            <a:off x="325821" y="252248"/>
            <a:ext cx="11698013" cy="6492497"/>
          </a:xfrm>
          <a:prstGeom prst="roundRect">
            <a:avLst>
              <a:gd name="adj" fmla="val 5834"/>
            </a:avLst>
          </a:prstGeom>
          <a:noFill/>
          <a:ln w="19050">
            <a:solidFill>
              <a:srgbClr val="A236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388475A-0C6F-9641-A042-B188E420BA4B}"/>
              </a:ext>
            </a:extLst>
          </p:cNvPr>
          <p:cNvSpPr txBox="1"/>
          <p:nvPr/>
        </p:nvSpPr>
        <p:spPr>
          <a:xfrm>
            <a:off x="599090" y="588577"/>
            <a:ext cx="59346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Информация о текущем статусе </a:t>
            </a:r>
            <a:b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</a:br>
            <a:r>
              <a:rPr lang="ru-RU" sz="2800" dirty="0">
                <a:solidFill>
                  <a:srgbClr val="A72E88"/>
                </a:solidFill>
                <a:latin typeface="Playfair Display SemiBold" pitchFamily="2" charset="-52"/>
              </a:rPr>
              <a:t>реализации проекта</a:t>
            </a:r>
          </a:p>
        </p:txBody>
      </p:sp>
      <p:sp>
        <p:nvSpPr>
          <p:cNvPr id="8" name="Прямоугольник: скругленные углы 19">
            <a:extLst>
              <a:ext uri="{FF2B5EF4-FFF2-40B4-BE49-F238E27FC236}">
                <a16:creationId xmlns:a16="http://schemas.microsoft.com/office/drawing/2014/main" xmlns="" id="{C4169BAA-4B12-B14F-A2F9-009A19F16532}"/>
              </a:ext>
            </a:extLst>
          </p:cNvPr>
          <p:cNvSpPr/>
          <p:nvPr/>
        </p:nvSpPr>
        <p:spPr>
          <a:xfrm>
            <a:off x="599090" y="1944783"/>
            <a:ext cx="4845269" cy="1899040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pPr marL="342900" indent="-342900">
              <a:buAutoNum type="arabicPeriod"/>
            </a:pPr>
            <a:r>
              <a:rPr lang="ru-RU" dirty="0"/>
              <a:t>Профилактические мероприятия для учащихся медицинских классов</a:t>
            </a:r>
          </a:p>
          <a:p>
            <a:pPr marL="342900" indent="-342900">
              <a:buAutoNum type="arabicPeriod"/>
            </a:pPr>
            <a:r>
              <a:rPr lang="ru-RU" dirty="0"/>
              <a:t>Акции для работающего населения</a:t>
            </a:r>
          </a:p>
          <a:p>
            <a:pPr marL="342900" indent="-342900">
              <a:buAutoNum type="arabicPeriod"/>
            </a:pPr>
            <a:r>
              <a:rPr lang="ru-RU" dirty="0"/>
              <a:t>Работы с людьми старшего возраста</a:t>
            </a:r>
          </a:p>
          <a:p>
            <a:pPr marL="342900" indent="-342900">
              <a:buAutoNum type="arabicPeriod"/>
            </a:pPr>
            <a:r>
              <a:rPr lang="ru-RU" dirty="0"/>
              <a:t>Участие в проведении городских и областных событий</a:t>
            </a:r>
          </a:p>
        </p:txBody>
      </p:sp>
      <p:sp>
        <p:nvSpPr>
          <p:cNvPr id="9" name="Прямоугольник: скругленные углы 20">
            <a:extLst>
              <a:ext uri="{FF2B5EF4-FFF2-40B4-BE49-F238E27FC236}">
                <a16:creationId xmlns:a16="http://schemas.microsoft.com/office/drawing/2014/main" xmlns="" id="{444AD552-A7DD-B541-B481-B576E7BAE03B}"/>
              </a:ext>
            </a:extLst>
          </p:cNvPr>
          <p:cNvSpPr/>
          <p:nvPr/>
        </p:nvSpPr>
        <p:spPr>
          <a:xfrm>
            <a:off x="5559972" y="1941562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 smtClean="0">
                <a:solidFill>
                  <a:schemeClr val="bg1"/>
                </a:solidFill>
              </a:rPr>
              <a:t>СМИ:</a:t>
            </a:r>
          </a:p>
          <a:p>
            <a:r>
              <a:rPr lang="en-US" sz="1400" dirty="0">
                <a:solidFill>
                  <a:schemeClr val="bg1"/>
                </a:solidFill>
                <a:hlinkClick r:id="rId3"/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  <a:hlinkClick r:id="rId3"/>
              </a:rPr>
              <a:t>clck.ru/3LDr2Z</a:t>
            </a:r>
            <a:endParaRPr lang="ru-RU" sz="1400" dirty="0" smtClean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hlinkClick r:id="rId4"/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  <a:hlinkClick r:id="rId4"/>
              </a:rPr>
              <a:t>clck.ru/3LDrDK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br>
              <a:rPr lang="ru-RU" sz="1400" dirty="0" smtClean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  <a:hlinkClick r:id="rId5"/>
              </a:rPr>
              <a:t>https://</a:t>
            </a:r>
            <a:r>
              <a:rPr lang="en-US" sz="1400" dirty="0" smtClean="0">
                <a:solidFill>
                  <a:schemeClr val="bg1"/>
                </a:solidFill>
                <a:hlinkClick r:id="rId5"/>
              </a:rPr>
              <a:t>clck.ru/3LDrNZ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: скругленные углы 21">
            <a:extLst>
              <a:ext uri="{FF2B5EF4-FFF2-40B4-BE49-F238E27FC236}">
                <a16:creationId xmlns:a16="http://schemas.microsoft.com/office/drawing/2014/main" xmlns="" id="{C18EE8D4-00F3-1F40-B507-684B74EA7715}"/>
              </a:ext>
            </a:extLst>
          </p:cNvPr>
          <p:cNvSpPr/>
          <p:nvPr/>
        </p:nvSpPr>
        <p:spPr>
          <a:xfrm>
            <a:off x="609602" y="4089242"/>
            <a:ext cx="10993820" cy="1791648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dirty="0"/>
              <a:t>Расширение целевой аудитории проекта: от школьников до старшего поколения. </a:t>
            </a:r>
          </a:p>
          <a:p>
            <a:r>
              <a:rPr lang="ru-RU" dirty="0"/>
              <a:t>Увеличение количества участников проекта: от 3000 до 20000 участников</a:t>
            </a:r>
          </a:p>
        </p:txBody>
      </p:sp>
      <p:sp>
        <p:nvSpPr>
          <p:cNvPr id="11" name="Прямоугольник: скругленные углы 22">
            <a:extLst>
              <a:ext uri="{FF2B5EF4-FFF2-40B4-BE49-F238E27FC236}">
                <a16:creationId xmlns:a16="http://schemas.microsoft.com/office/drawing/2014/main" xmlns="" id="{6925F8D5-4A90-3449-9C15-AFA3927AC4E0}"/>
              </a:ext>
            </a:extLst>
          </p:cNvPr>
          <p:cNvSpPr/>
          <p:nvPr/>
        </p:nvSpPr>
        <p:spPr>
          <a:xfrm>
            <a:off x="5559972" y="2894303"/>
            <a:ext cx="6032938" cy="888803"/>
          </a:xfrm>
          <a:prstGeom prst="roundRect">
            <a:avLst>
              <a:gd name="adj" fmla="val 15840"/>
            </a:avLst>
          </a:prstGeom>
          <a:solidFill>
            <a:srgbClr val="A72E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52000" rtlCol="0" anchor="ctr"/>
          <a:lstStyle/>
          <a:p>
            <a:r>
              <a:rPr lang="ru-RU" sz="1400" dirty="0"/>
              <a:t>Соц. </a:t>
            </a:r>
            <a:r>
              <a:rPr lang="ru-RU" sz="1400" dirty="0" smtClean="0"/>
              <a:t>Сети:</a:t>
            </a:r>
          </a:p>
          <a:p>
            <a:r>
              <a:rPr lang="en-US" sz="1400" dirty="0">
                <a:hlinkClick r:id="rId6"/>
              </a:rPr>
              <a:t>https://</a:t>
            </a:r>
            <a:r>
              <a:rPr lang="en-US" sz="1400" dirty="0" smtClean="0">
                <a:hlinkClick r:id="rId6"/>
              </a:rPr>
              <a:t>vk.com/wall-199331575_1273</a:t>
            </a:r>
            <a:endParaRPr lang="ru-RU" sz="1400" dirty="0" smtClean="0"/>
          </a:p>
          <a:p>
            <a:r>
              <a:rPr lang="en-US" sz="1400" dirty="0">
                <a:hlinkClick r:id="rId7"/>
              </a:rPr>
              <a:t>https://</a:t>
            </a:r>
            <a:r>
              <a:rPr lang="en-US" sz="1400" dirty="0" smtClean="0">
                <a:hlinkClick r:id="rId7"/>
              </a:rPr>
              <a:t>vk.com/wall717946226_2639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en-US" sz="1400" dirty="0">
                <a:hlinkClick r:id="rId8"/>
              </a:rPr>
              <a:t>https://</a:t>
            </a:r>
            <a:r>
              <a:rPr lang="en-US" sz="1400" dirty="0" smtClean="0">
                <a:hlinkClick r:id="rId8"/>
              </a:rPr>
              <a:t>vk.com/wall717946226_2666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3978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730</Words>
  <Application>Microsoft Office PowerPoint</Application>
  <PresentationFormat>Широкоэкранный</PresentationFormat>
  <Paragraphs>108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Dita Sweet</vt:lpstr>
      <vt:lpstr>Playfair Display</vt:lpstr>
      <vt:lpstr>Playfair Display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М.Ю. Русанова</cp:lastModifiedBy>
  <cp:revision>29</cp:revision>
  <dcterms:created xsi:type="dcterms:W3CDTF">2025-03-26T12:04:55Z</dcterms:created>
  <dcterms:modified xsi:type="dcterms:W3CDTF">2025-04-11T04:51:43Z</dcterms:modified>
</cp:coreProperties>
</file>