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68" r:id="rId5"/>
    <p:sldId id="269" r:id="rId6"/>
    <p:sldId id="259" r:id="rId7"/>
    <p:sldId id="326" r:id="rId8"/>
    <p:sldId id="325" r:id="rId9"/>
    <p:sldId id="328" r:id="rId10"/>
    <p:sldId id="260" r:id="rId11"/>
    <p:sldId id="271" r:id="rId12"/>
    <p:sldId id="319" r:id="rId13"/>
    <p:sldId id="307" r:id="rId14"/>
    <p:sldId id="303" r:id="rId15"/>
    <p:sldId id="263" r:id="rId16"/>
    <p:sldId id="264" r:id="rId17"/>
    <p:sldId id="265" r:id="rId18"/>
    <p:sldId id="308" r:id="rId19"/>
    <p:sldId id="267" r:id="rId20"/>
    <p:sldId id="316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C98FD-EC21-41CB-B4AE-36106DE0C3C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C9076E9-8B5B-45D1-AAA8-729B1F35BAB1}">
      <dgm:prSet phldrT="[Текст]"/>
      <dgm:spPr>
        <a:solidFill>
          <a:srgbClr val="CC99F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Через 7 дней старт занятий</a:t>
          </a:r>
        </a:p>
        <a:p>
          <a:endParaRPr lang="ru-RU" dirty="0"/>
        </a:p>
      </dgm:t>
    </dgm:pt>
    <dgm:pt modelId="{649489B6-865A-403D-9EE8-36E8FC863931}" type="sibTrans" cxnId="{0CA000AF-0B99-4360-AA43-8EE1038483B3}">
      <dgm:prSet/>
      <dgm:spPr/>
      <dgm:t>
        <a:bodyPr/>
        <a:lstStyle/>
        <a:p>
          <a:endParaRPr lang="ru-RU"/>
        </a:p>
      </dgm:t>
    </dgm:pt>
    <dgm:pt modelId="{9F4069CE-3937-4AEA-8752-6A8A9F5E8436}" type="parTrans" cxnId="{0CA000AF-0B99-4360-AA43-8EE1038483B3}">
      <dgm:prSet/>
      <dgm:spPr/>
      <dgm:t>
        <a:bodyPr/>
        <a:lstStyle/>
        <a:p>
          <a:endParaRPr lang="ru-RU"/>
        </a:p>
      </dgm:t>
    </dgm:pt>
    <dgm:pt modelId="{47766064-4981-4D94-AB47-469FB22E52DB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Онлайн консультация с командой и выработка тактики сопровождения ученика (группы)</a:t>
          </a:r>
        </a:p>
        <a:p>
          <a:r>
            <a:rPr lang="ru-RU" sz="1200" b="1" dirty="0">
              <a:solidFill>
                <a:schemeClr val="tx1"/>
              </a:solidFill>
            </a:rPr>
            <a:t>(продолжительность 1 час)</a:t>
          </a:r>
        </a:p>
      </dgm:t>
    </dgm:pt>
    <dgm:pt modelId="{3AD99F8D-B87B-40FE-BD26-535A39DDA88E}" type="sibTrans" cxnId="{7DCA0E72-64E5-4D48-AFDD-E820E02CBFDA}">
      <dgm:prSet/>
      <dgm:spPr/>
      <dgm:t>
        <a:bodyPr/>
        <a:lstStyle/>
        <a:p>
          <a:endParaRPr lang="ru-RU"/>
        </a:p>
      </dgm:t>
    </dgm:pt>
    <dgm:pt modelId="{B9172323-C4AA-42F8-8DD8-E09AEBDBA62D}" type="parTrans" cxnId="{7DCA0E72-64E5-4D48-AFDD-E820E02CBFDA}">
      <dgm:prSet/>
      <dgm:spPr/>
      <dgm:t>
        <a:bodyPr/>
        <a:lstStyle/>
        <a:p>
          <a:endParaRPr lang="ru-RU"/>
        </a:p>
      </dgm:t>
    </dgm:pt>
    <dgm:pt modelId="{D56416CB-6EBF-4D0B-9DC6-9EF8FF127262}">
      <dgm:prSet phldrT="[Текст]"/>
      <dgm:spPr>
        <a:solidFill>
          <a:srgbClr val="CC99F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Обработка анкет и назначение даты онлайн консультации мультидисциплинарной команды</a:t>
          </a:r>
        </a:p>
      </dgm:t>
    </dgm:pt>
    <dgm:pt modelId="{12E168F7-67D8-4708-A1AC-BCA4FFBA439E}" type="sibTrans" cxnId="{8474B6D0-40D8-4F18-A1C0-7E9049706F36}">
      <dgm:prSet/>
      <dgm:spPr/>
      <dgm:t>
        <a:bodyPr/>
        <a:lstStyle/>
        <a:p>
          <a:endParaRPr lang="ru-RU"/>
        </a:p>
      </dgm:t>
    </dgm:pt>
    <dgm:pt modelId="{B78E5F1D-4827-41CD-88DB-F0BD20E3362F}" type="parTrans" cxnId="{8474B6D0-40D8-4F18-A1C0-7E9049706F36}">
      <dgm:prSet/>
      <dgm:spPr/>
      <dgm:t>
        <a:bodyPr/>
        <a:lstStyle/>
        <a:p>
          <a:endParaRPr lang="ru-RU"/>
        </a:p>
      </dgm:t>
    </dgm:pt>
    <dgm:pt modelId="{9BB926E8-6A2E-4844-8EC2-485B2E6C13BD}">
      <dgm:prSet custT="1"/>
      <dgm:spPr>
        <a:solidFill>
          <a:srgbClr val="CC99FF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Регистрация на платформе и заполнение анкеты </a:t>
          </a:r>
        </a:p>
      </dgm:t>
    </dgm:pt>
    <dgm:pt modelId="{70B314BC-AB9D-4596-8A1F-D418AAB642DD}" type="sibTrans" cxnId="{C7760F14-6B36-48FE-90BD-D5C4E07B1B16}">
      <dgm:prSet/>
      <dgm:spPr/>
      <dgm:t>
        <a:bodyPr/>
        <a:lstStyle/>
        <a:p>
          <a:endParaRPr lang="ru-RU"/>
        </a:p>
      </dgm:t>
    </dgm:pt>
    <dgm:pt modelId="{706569B5-8641-4601-B1E9-2B1C9C887F9F}" type="parTrans" cxnId="{C7760F14-6B36-48FE-90BD-D5C4E07B1B16}">
      <dgm:prSet/>
      <dgm:spPr/>
      <dgm:t>
        <a:bodyPr/>
        <a:lstStyle/>
        <a:p>
          <a:endParaRPr lang="ru-RU"/>
        </a:p>
      </dgm:t>
    </dgm:pt>
    <dgm:pt modelId="{9CA6741D-A65C-4A5F-8691-C85B4B9591E1}" type="pres">
      <dgm:prSet presAssocID="{BAAC98FD-EC21-41CB-B4AE-36106DE0C3CA}" presName="Name0" presStyleCnt="0">
        <dgm:presLayoutVars>
          <dgm:dir/>
          <dgm:animLvl val="lvl"/>
          <dgm:resizeHandles val="exact"/>
        </dgm:presLayoutVars>
      </dgm:prSet>
      <dgm:spPr/>
    </dgm:pt>
    <dgm:pt modelId="{40144A70-A17A-4E51-96C9-60E9C48040C2}" type="pres">
      <dgm:prSet presAssocID="{9BB926E8-6A2E-4844-8EC2-485B2E6C13BD}" presName="parTxOnly" presStyleLbl="node1" presStyleIdx="0" presStyleCnt="4" custLinFactY="-47376" custLinFactNeighborX="-299" custLinFactNeighborY="-100000">
        <dgm:presLayoutVars>
          <dgm:chMax val="0"/>
          <dgm:chPref val="0"/>
          <dgm:bulletEnabled val="1"/>
        </dgm:presLayoutVars>
      </dgm:prSet>
      <dgm:spPr/>
    </dgm:pt>
    <dgm:pt modelId="{0AB386C5-B92D-4C08-9362-E29E5005C2FB}" type="pres">
      <dgm:prSet presAssocID="{70B314BC-AB9D-4596-8A1F-D418AAB642DD}" presName="parTxOnlySpace" presStyleCnt="0"/>
      <dgm:spPr/>
    </dgm:pt>
    <dgm:pt modelId="{56EFB2C2-AE87-437E-A4BB-D54E55E93ECB}" type="pres">
      <dgm:prSet presAssocID="{D56416CB-6EBF-4D0B-9DC6-9EF8FF127262}" presName="parTxOnly" presStyleLbl="node1" presStyleIdx="1" presStyleCnt="4" custLinFactY="-49380" custLinFactNeighborX="-51785" custLinFactNeighborY="-100000">
        <dgm:presLayoutVars>
          <dgm:chMax val="0"/>
          <dgm:chPref val="0"/>
          <dgm:bulletEnabled val="1"/>
        </dgm:presLayoutVars>
      </dgm:prSet>
      <dgm:spPr/>
    </dgm:pt>
    <dgm:pt modelId="{5879E18B-68D5-4913-9C42-4D744FDB869D}" type="pres">
      <dgm:prSet presAssocID="{12E168F7-67D8-4708-A1AC-BCA4FFBA439E}" presName="parTxOnlySpace" presStyleCnt="0"/>
      <dgm:spPr/>
    </dgm:pt>
    <dgm:pt modelId="{AF0CD3F9-F974-4810-AA4F-BAD540ACDCBB}" type="pres">
      <dgm:prSet presAssocID="{47766064-4981-4D94-AB47-469FB22E52DB}" presName="parTxOnly" presStyleLbl="node1" presStyleIdx="2" presStyleCnt="4" custScaleX="118499" custLinFactX="-1320" custLinFactY="-4938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DAEB3B19-726B-4468-BB08-C9A140F993C1}" type="pres">
      <dgm:prSet presAssocID="{3AD99F8D-B87B-40FE-BD26-535A39DDA88E}" presName="parTxOnlySpace" presStyleCnt="0"/>
      <dgm:spPr/>
    </dgm:pt>
    <dgm:pt modelId="{6FA00E4C-C945-470C-AEAD-7889120EE15A}" type="pres">
      <dgm:prSet presAssocID="{2C9076E9-8B5B-45D1-AAA8-729B1F35BAB1}" presName="parTxOnly" presStyleLbl="node1" presStyleIdx="3" presStyleCnt="4" custLinFactX="-5653" custLinFactY="-4938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C7760F14-6B36-48FE-90BD-D5C4E07B1B16}" srcId="{BAAC98FD-EC21-41CB-B4AE-36106DE0C3CA}" destId="{9BB926E8-6A2E-4844-8EC2-485B2E6C13BD}" srcOrd="0" destOrd="0" parTransId="{706569B5-8641-4601-B1E9-2B1C9C887F9F}" sibTransId="{70B314BC-AB9D-4596-8A1F-D418AAB642DD}"/>
    <dgm:cxn modelId="{0F5F4263-0151-4694-A20E-2A7266B0F6CA}" type="presOf" srcId="{BAAC98FD-EC21-41CB-B4AE-36106DE0C3CA}" destId="{9CA6741D-A65C-4A5F-8691-C85B4B9591E1}" srcOrd="0" destOrd="0" presId="urn:microsoft.com/office/officeart/2005/8/layout/chevron1"/>
    <dgm:cxn modelId="{FC32C44F-440F-414D-8753-C6FA4ADDD386}" type="presOf" srcId="{D56416CB-6EBF-4D0B-9DC6-9EF8FF127262}" destId="{56EFB2C2-AE87-437E-A4BB-D54E55E93ECB}" srcOrd="0" destOrd="0" presId="urn:microsoft.com/office/officeart/2005/8/layout/chevron1"/>
    <dgm:cxn modelId="{7DCA0E72-64E5-4D48-AFDD-E820E02CBFDA}" srcId="{BAAC98FD-EC21-41CB-B4AE-36106DE0C3CA}" destId="{47766064-4981-4D94-AB47-469FB22E52DB}" srcOrd="2" destOrd="0" parTransId="{B9172323-C4AA-42F8-8DD8-E09AEBDBA62D}" sibTransId="{3AD99F8D-B87B-40FE-BD26-535A39DDA88E}"/>
    <dgm:cxn modelId="{B63DE959-C8EC-4BEC-B255-B4D1FFDBAD60}" type="presOf" srcId="{9BB926E8-6A2E-4844-8EC2-485B2E6C13BD}" destId="{40144A70-A17A-4E51-96C9-60E9C48040C2}" srcOrd="0" destOrd="0" presId="urn:microsoft.com/office/officeart/2005/8/layout/chevron1"/>
    <dgm:cxn modelId="{0CA000AF-0B99-4360-AA43-8EE1038483B3}" srcId="{BAAC98FD-EC21-41CB-B4AE-36106DE0C3CA}" destId="{2C9076E9-8B5B-45D1-AAA8-729B1F35BAB1}" srcOrd="3" destOrd="0" parTransId="{9F4069CE-3937-4AEA-8752-6A8A9F5E8436}" sibTransId="{649489B6-865A-403D-9EE8-36E8FC863931}"/>
    <dgm:cxn modelId="{8474B6D0-40D8-4F18-A1C0-7E9049706F36}" srcId="{BAAC98FD-EC21-41CB-B4AE-36106DE0C3CA}" destId="{D56416CB-6EBF-4D0B-9DC6-9EF8FF127262}" srcOrd="1" destOrd="0" parTransId="{B78E5F1D-4827-41CD-88DB-F0BD20E3362F}" sibTransId="{12E168F7-67D8-4708-A1AC-BCA4FFBA439E}"/>
    <dgm:cxn modelId="{64B352E7-8B4B-4D07-AC4F-03AEEF4EFDB4}" type="presOf" srcId="{2C9076E9-8B5B-45D1-AAA8-729B1F35BAB1}" destId="{6FA00E4C-C945-470C-AEAD-7889120EE15A}" srcOrd="0" destOrd="0" presId="urn:microsoft.com/office/officeart/2005/8/layout/chevron1"/>
    <dgm:cxn modelId="{4DC9FEED-D823-4575-AA5C-E433945F7B2A}" type="presOf" srcId="{47766064-4981-4D94-AB47-469FB22E52DB}" destId="{AF0CD3F9-F974-4810-AA4F-BAD540ACDCBB}" srcOrd="0" destOrd="0" presId="urn:microsoft.com/office/officeart/2005/8/layout/chevron1"/>
    <dgm:cxn modelId="{061A0208-4A88-429A-9F8E-79857890309E}" type="presParOf" srcId="{9CA6741D-A65C-4A5F-8691-C85B4B9591E1}" destId="{40144A70-A17A-4E51-96C9-60E9C48040C2}" srcOrd="0" destOrd="0" presId="urn:microsoft.com/office/officeart/2005/8/layout/chevron1"/>
    <dgm:cxn modelId="{99DAAA17-69DF-49B2-A519-3C94FED3356A}" type="presParOf" srcId="{9CA6741D-A65C-4A5F-8691-C85B4B9591E1}" destId="{0AB386C5-B92D-4C08-9362-E29E5005C2FB}" srcOrd="1" destOrd="0" presId="urn:microsoft.com/office/officeart/2005/8/layout/chevron1"/>
    <dgm:cxn modelId="{2DE54A17-A43F-471A-84E0-30546E71A4D7}" type="presParOf" srcId="{9CA6741D-A65C-4A5F-8691-C85B4B9591E1}" destId="{56EFB2C2-AE87-437E-A4BB-D54E55E93ECB}" srcOrd="2" destOrd="0" presId="urn:microsoft.com/office/officeart/2005/8/layout/chevron1"/>
    <dgm:cxn modelId="{4756FAFD-985B-4DFE-ACF3-D95B42FE1E37}" type="presParOf" srcId="{9CA6741D-A65C-4A5F-8691-C85B4B9591E1}" destId="{5879E18B-68D5-4913-9C42-4D744FDB869D}" srcOrd="3" destOrd="0" presId="urn:microsoft.com/office/officeart/2005/8/layout/chevron1"/>
    <dgm:cxn modelId="{A1443C7F-67D8-44AD-B764-9A20810AC833}" type="presParOf" srcId="{9CA6741D-A65C-4A5F-8691-C85B4B9591E1}" destId="{AF0CD3F9-F974-4810-AA4F-BAD540ACDCBB}" srcOrd="4" destOrd="0" presId="urn:microsoft.com/office/officeart/2005/8/layout/chevron1"/>
    <dgm:cxn modelId="{155A23E2-113A-45DA-948C-48698E0DD696}" type="presParOf" srcId="{9CA6741D-A65C-4A5F-8691-C85B4B9591E1}" destId="{DAEB3B19-726B-4468-BB08-C9A140F993C1}" srcOrd="5" destOrd="0" presId="urn:microsoft.com/office/officeart/2005/8/layout/chevron1"/>
    <dgm:cxn modelId="{B5C6E160-B14B-4807-A818-970C70F79AB8}" type="presParOf" srcId="{9CA6741D-A65C-4A5F-8691-C85B4B9591E1}" destId="{6FA00E4C-C945-470C-AEAD-7889120EE15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44A70-A17A-4E51-96C9-60E9C48040C2}">
      <dsp:nvSpPr>
        <dsp:cNvPr id="0" name=""/>
        <dsp:cNvSpPr/>
      </dsp:nvSpPr>
      <dsp:spPr>
        <a:xfrm>
          <a:off x="757" y="303670"/>
          <a:ext cx="2705918" cy="108236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Регистрация на платформе и заполнение анкеты </a:t>
          </a:r>
        </a:p>
      </dsp:txBody>
      <dsp:txXfrm>
        <a:off x="541941" y="303670"/>
        <a:ext cx="1623551" cy="1082367"/>
      </dsp:txXfrm>
    </dsp:sp>
    <dsp:sp modelId="{56EFB2C2-AE87-437E-A4BB-D54E55E93ECB}">
      <dsp:nvSpPr>
        <dsp:cNvPr id="0" name=""/>
        <dsp:cNvSpPr/>
      </dsp:nvSpPr>
      <dsp:spPr>
        <a:xfrm>
          <a:off x="2296767" y="281979"/>
          <a:ext cx="2705918" cy="108236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Обработка анкет и назначение даты онлайн консультации мультидисциплинарной команды</a:t>
          </a:r>
        </a:p>
      </dsp:txBody>
      <dsp:txXfrm>
        <a:off x="2837951" y="281979"/>
        <a:ext cx="1623551" cy="1082367"/>
      </dsp:txXfrm>
    </dsp:sp>
    <dsp:sp modelId="{AF0CD3F9-F974-4810-AA4F-BAD540ACDCBB}">
      <dsp:nvSpPr>
        <dsp:cNvPr id="0" name=""/>
        <dsp:cNvSpPr/>
      </dsp:nvSpPr>
      <dsp:spPr>
        <a:xfrm>
          <a:off x="4565910" y="281979"/>
          <a:ext cx="3206486" cy="108236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Онлайн консультация с командой и выработка тактики сопровождения ученика (группы)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(продолжительность 1 час)</a:t>
          </a:r>
        </a:p>
      </dsp:txBody>
      <dsp:txXfrm>
        <a:off x="5107094" y="281979"/>
        <a:ext cx="2124119" cy="1082367"/>
      </dsp:txXfrm>
    </dsp:sp>
    <dsp:sp modelId="{6FA00E4C-C945-470C-AEAD-7889120EE15A}">
      <dsp:nvSpPr>
        <dsp:cNvPr id="0" name=""/>
        <dsp:cNvSpPr/>
      </dsp:nvSpPr>
      <dsp:spPr>
        <a:xfrm>
          <a:off x="7384557" y="281979"/>
          <a:ext cx="2705918" cy="108236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Через 7 дней старт занятий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7925741" y="281979"/>
        <a:ext cx="1623551" cy="108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diagramData" Target="../diagrams/data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medki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3255"/>
            <a:ext cx="11319642" cy="6403159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214370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1469292" y="1490298"/>
            <a:ext cx="9253415" cy="217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itchFamily="2" charset="-52"/>
              </a:rPr>
              <a:t>ОНЛАЙН ШКОЛА ФИЗИЧЕСКОЙ И</a:t>
            </a:r>
          </a:p>
          <a:p>
            <a:pPr algn="ctr">
              <a:lnSpc>
                <a:spcPts val="57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itchFamily="2" charset="-52"/>
              </a:rPr>
              <a:t> СОЦИАЛЬНО ПСИХОЛОГИЧСКОЙ РЕАБИЛИТАЦИ И АБИЛИТАЦИИ ДЕТЕЙ С ОВЗ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892301" y="5526515"/>
            <a:ext cx="629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Руководитель команды: Нобель Нукра Ионовна, АО «ЭДУМЕДКИДС»,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РФ, Москва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044173"/>
            <a:ext cx="4708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Цифровые решения для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265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608684" y="1193749"/>
            <a:ext cx="1043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миссия — сделать качественную и непрерывную физическую, психологическую и социальную реабилитацию доступной для каждого ребёнка в любом уголке мира. Мы создаём пространство, где дети с ОВЗ получают индивидуальную поддержку, развиваются, учатся и растут, несмотря на расстояния и ограничения.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608684" y="3058580"/>
            <a:ext cx="104969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</a:p>
          <a:p>
            <a:r>
              <a:rPr lang="ru-RU" dirty="0"/>
              <a:t>Решение системной проблемы недостаточной доступности качественной и непрерывной реабилитации и </a:t>
            </a:r>
            <a:r>
              <a:rPr lang="ru-RU" dirty="0" err="1"/>
              <a:t>абилитации</a:t>
            </a:r>
            <a:r>
              <a:rPr lang="ru-RU" dirty="0"/>
              <a:t> для детей, в том числе с ограниченными возможностями здоровья (ОВЗ), особенно в отдалённых регионах, где отсутствует постоянная поддержка и квалифицированное сопровождение. Целью проекта является расширение доступа к уже действующей, устойчивой и мультидисциплинарной дистанционной модели реабилитации и </a:t>
            </a:r>
            <a:r>
              <a:rPr lang="ru-RU" dirty="0" err="1"/>
              <a:t>абилитации</a:t>
            </a:r>
            <a:r>
              <a:rPr lang="ru-RU" dirty="0"/>
              <a:t>, обеспечивающей индивидуальный подход, регулярность занятий и вовлечённость семьи. Это позволит улучшить когнитивное, эмоциональное и физическое развитие детей с ОВЗ, повысить их качество жизни и снизить уровень социальной изоляции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4535445" y="403125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077221"/>
            <a:ext cx="10436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Масштабировать уже действующую дистанционную платформу, на которой регулярно проходят занятия с детьми с ОВЗ, с учётом индивидуальных особенностей каждого ребёнка.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Расширить охват программы, предоставив доступ новым семьям и детям из регионов с ограниченными возможностями получения очной реабилитации.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Продолжить развитие индивидуальных реабилитационных маршрутов, включающих ЛФК, музыкально-дыхательные упражнения (в том числе с блокфлейтой), логопедические и когнитивные практики, шахматную педагогику и сенсорную стимуляцию.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Использовать уже созданные обучающие видеоматериалы, методические пособия и карточки, адаптированные под разные нозологии и возрастные группы.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Обеспечить методическую и техническую поддержку родителей и специалистов, сопровождающих детей на онлайн-платформе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.Систематизировать обратную связь и мониторинг результатов, используя разработанные инструменты оценки динамики саморегуляции, эмоционального состояния и когнитивного прогресса.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Провести информационно-просветительскую кампанию, направленную на распространение лучших практик проекта и популяризацию доступной дистанционной реабилитации.</a:t>
            </a:r>
          </a:p>
        </p:txBody>
      </p:sp>
    </p:spTree>
    <p:extLst>
      <p:ext uri="{BB962C8B-B14F-4D97-AF65-F5344CB8AC3E}">
        <p14:creationId xmlns:p14="http://schemas.microsoft.com/office/powerpoint/2010/main" val="264738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C09FC-07F9-4E1A-8F47-8898C0E9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9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программы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AFF328-63BB-41B8-9CD9-2B527FCCF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1014481"/>
            <a:ext cx="10291011" cy="562916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249AE-A149-4B57-97B8-119EBCD5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1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2A32-13DC-46E3-BF15-DFA25305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9141"/>
            <a:ext cx="8252927" cy="92249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Дорожная карта 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FADA35C-1D24-4E43-B604-80DEE1F24A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96955"/>
          <a:ext cx="10515600" cy="488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D7026-6AE1-4D4E-957C-86A1422B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18091-2A11-47E9-89E5-226B7A40FDB3}"/>
              </a:ext>
            </a:extLst>
          </p:cNvPr>
          <p:cNvSpPr txBox="1"/>
          <p:nvPr/>
        </p:nvSpPr>
        <p:spPr>
          <a:xfrm>
            <a:off x="2139540" y="2911973"/>
            <a:ext cx="677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«Онлайн-обход» ученика (группы) с целью мониторинга хода обучения (продолжительность 20 мин)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2AD62-758B-4295-A0D2-905DCCAAB995}"/>
              </a:ext>
            </a:extLst>
          </p:cNvPr>
          <p:cNvSpPr txBox="1"/>
          <p:nvPr/>
        </p:nvSpPr>
        <p:spPr>
          <a:xfrm>
            <a:off x="2424363" y="3701191"/>
            <a:ext cx="540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Тестирование и анкетирование на протяжении всей программы </a:t>
            </a:r>
          </a:p>
        </p:txBody>
      </p:sp>
      <p:pic>
        <p:nvPicPr>
          <p:cNvPr id="9" name="Рисунок 8" descr="Зал заседаний со сплошной заливкой">
            <a:extLst>
              <a:ext uri="{FF2B5EF4-FFF2-40B4-BE49-F238E27FC236}">
                <a16:creationId xmlns:a16="http://schemas.microsoft.com/office/drawing/2014/main" id="{004D86BA-1A16-4A0D-9D11-C52101DB73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481" y="317240"/>
            <a:ext cx="914400" cy="914400"/>
          </a:xfrm>
          <a:prstGeom prst="rect">
            <a:avLst/>
          </a:prstGeom>
        </p:spPr>
      </p:pic>
      <p:pic>
        <p:nvPicPr>
          <p:cNvPr id="11" name="Рисунок 10" descr="Электронная почта со сплошной заливкой">
            <a:extLst>
              <a:ext uri="{FF2B5EF4-FFF2-40B4-BE49-F238E27FC236}">
                <a16:creationId xmlns:a16="http://schemas.microsoft.com/office/drawing/2014/main" id="{AF376E55-44BD-46F7-BAB3-DE98B67DD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2387" y="3788060"/>
            <a:ext cx="579057" cy="579057"/>
          </a:xfrm>
          <a:prstGeom prst="rect">
            <a:avLst/>
          </a:prstGeom>
        </p:spPr>
      </p:pic>
      <p:pic>
        <p:nvPicPr>
          <p:cNvPr id="13" name="Рисунок 12" descr="Стетоскоп со сплошной заливкой">
            <a:extLst>
              <a:ext uri="{FF2B5EF4-FFF2-40B4-BE49-F238E27FC236}">
                <a16:creationId xmlns:a16="http://schemas.microsoft.com/office/drawing/2014/main" id="{B0658A27-3E89-4C8B-A433-DC2D026685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16" y="277793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61B543-A7C5-48F6-98F9-E7F227CD4A6A}"/>
              </a:ext>
            </a:extLst>
          </p:cNvPr>
          <p:cNvSpPr txBox="1"/>
          <p:nvPr/>
        </p:nvSpPr>
        <p:spPr>
          <a:xfrm>
            <a:off x="3092443" y="4583073"/>
            <a:ext cx="540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Домашние задания с проверкой (текстовые, видео)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19DD9-E27B-4479-BB02-C445B4ACB90B}"/>
              </a:ext>
            </a:extLst>
          </p:cNvPr>
          <p:cNvSpPr txBox="1"/>
          <p:nvPr/>
        </p:nvSpPr>
        <p:spPr>
          <a:xfrm>
            <a:off x="5265494" y="5324833"/>
            <a:ext cx="474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Геймификация целей  и задач курса</a:t>
            </a:r>
          </a:p>
        </p:txBody>
      </p:sp>
      <p:pic>
        <p:nvPicPr>
          <p:cNvPr id="15" name="Рисунок 14" descr="Культурист  со сплошной заливкой">
            <a:extLst>
              <a:ext uri="{FF2B5EF4-FFF2-40B4-BE49-F238E27FC236}">
                <a16:creationId xmlns:a16="http://schemas.microsoft.com/office/drawing/2014/main" id="{2C447774-02A9-450B-A1D8-41866AD2C3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78043" y="4410433"/>
            <a:ext cx="914400" cy="914400"/>
          </a:xfrm>
          <a:prstGeom prst="rect">
            <a:avLst/>
          </a:prstGeom>
        </p:spPr>
      </p:pic>
      <p:pic>
        <p:nvPicPr>
          <p:cNvPr id="17" name="Рисунок 16" descr="Знак одобрения со сплошной заливкой">
            <a:extLst>
              <a:ext uri="{FF2B5EF4-FFF2-40B4-BE49-F238E27FC236}">
                <a16:creationId xmlns:a16="http://schemas.microsoft.com/office/drawing/2014/main" id="{32681554-4D26-4F17-86CE-D730C44EB8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51094" y="52369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869FA-1B0C-49EB-BBF3-7EF5AA5D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760" y="188658"/>
            <a:ext cx="5650832" cy="4530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СТАРТОВЫЙ НАБОР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ACB29865-986D-48CC-90CD-F0C5DBEC3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8" y="887241"/>
            <a:ext cx="3336760" cy="250257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F4796-261A-4D22-A45D-74DDFD5A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14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DC4727-D39E-4784-ADBD-F9010E507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3" b="17488"/>
          <a:stretch/>
        </p:blipFill>
        <p:spPr>
          <a:xfrm>
            <a:off x="3641291" y="887241"/>
            <a:ext cx="3190641" cy="25025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C290B5-E183-4048-A1A5-7931FEF61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05" y="887241"/>
            <a:ext cx="2503311" cy="25025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D19A4D-E2CF-43AE-88D6-CD380404C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8" y="3635372"/>
            <a:ext cx="4681503" cy="28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95DAE4D-0E96-4D93-9F24-8E1FF7D4B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616" y="3507316"/>
            <a:ext cx="2503311" cy="16682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37EDC6-380D-48B5-8008-ABF78D5A9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812" y="5066833"/>
            <a:ext cx="2592340" cy="165464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E76478-0EDE-430C-B5BB-A15AB381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91791"/>
            <a:ext cx="1196641" cy="11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64646F-F22B-49E1-9CC6-0E36190C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913021"/>
            <a:ext cx="1409331" cy="14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Культурист  со сплошной заливкой">
            <a:extLst>
              <a:ext uri="{FF2B5EF4-FFF2-40B4-BE49-F238E27FC236}">
                <a16:creationId xmlns:a16="http://schemas.microsoft.com/office/drawing/2014/main" id="{728D858B-2C2F-4F53-896D-37218314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026" y="0"/>
            <a:ext cx="914400" cy="914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133782D-E0B9-46A5-B397-9B50CFF8A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7823" y="3704532"/>
            <a:ext cx="310922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7262" y="1448126"/>
            <a:ext cx="975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Расширен охват дистанционной реабилитационной программы: в 2025 году к занятиям подключатся не менее 300 детей и коррекционных школ из разных регионов России и ближнего зарубежья, включая отдалённые и труднодоступные территории.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Создан и систематизирован цифровой ресурс с более чем 100 адаптированными видеоуроками, методическими материалами, игровыми карточками и маршрутами занятий для детей с различными нарушениями — когнитивными, речевыми, двигательными и сенсорными.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Налажена система индивидуального сопровождения детей и семей: все участники программы получают регулярную поддержку со стороны мультидисциплинарной команды специалистов (педагоги, логопеды, психологи, инструкторы ЛФК и др.).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Разработан и внедрён механизм мониторинга прогресса детей с использованием шкал оценки когнитивных, эмоциональных и регуляторных функций, а также регулярной обратной связи от родителей и специалистов.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Сформировано устойчивое профессиональное сообщество: в рамках проекта будут проведены онлайн-семинары и мастер-классы для более чем 100 педагогов и специалистов по инклюзии, что обеспечит масштабирование практики и её внедрение в других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173598"/>
            <a:ext cx="7216295" cy="302363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В настоящий момент проект реализован (активная стадия) в  Калужской области — ГКОУКО "</a:t>
            </a:r>
            <a:r>
              <a:rPr lang="ru-RU" dirty="0" err="1"/>
              <a:t>Обнинская</a:t>
            </a:r>
            <a:r>
              <a:rPr lang="ru-RU" dirty="0"/>
              <a:t> школа-интернат «Надежда»«, а также с детьми из благотворительного фонда К. Хабенского. </a:t>
            </a: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800" b="1" dirty="0"/>
              <a:t>YouTube – образовательный видеоканал проекта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793675"/>
            <a:ext cx="8327620" cy="144041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100" dirty="0"/>
              <a:t>Публикация регулярных видеороликов и плейлистов с методическими материалами, фрагментами занятий, интервью со специалистами и историями успеха семей;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Создание коротких вовлекающих роликов (</a:t>
            </a:r>
            <a:r>
              <a:rPr lang="ru-RU" sz="1100" dirty="0" err="1"/>
              <a:t>шортсов</a:t>
            </a:r>
            <a:r>
              <a:rPr lang="ru-RU" sz="1100" dirty="0"/>
              <a:t>) с практическими советами для родителей и педагогов;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Оформление канала (обложка, описания, навигация по плейлистам);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SEO-оптимизация заголовков, описаний и тегов;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Встроенные ссылки на другие ресурсы проекта и формы обратной связи.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Встроенные ссылки на другие ресурсы проекта и формы обратной связи.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ВКонтакте – основное сообщество проекта для родителей и специалистов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75802" y="3371500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Ведение активного сообщества с новостями проекта, публикацией карточек, афиш онлайн-мероприятий, опросов и интерактивов;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Прямые эфиры с экспертами, ответы на вопросы родителей;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Репосты участниками и партнёрами, органический охват;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Таргетированная реклама на родителей, педагогов и специалистов;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Использование тематических хештегов и навигации по рубрикам.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/>
              <a:t>Telegram</a:t>
            </a:r>
            <a:r>
              <a:rPr lang="ru-RU" dirty="0"/>
              <a:t> – оперативный информационный канал проекта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Публикация анонсов, быстрых советов, полезных ссылок, фрагментов видеороликов и опросов;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Оперативная обратная связь с подписчиками через комментарии и реакции;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Вовлечение участников через </a:t>
            </a:r>
            <a:r>
              <a:rPr lang="ru-RU" sz="1100" dirty="0" err="1"/>
              <a:t>челленджи</a:t>
            </a:r>
            <a:r>
              <a:rPr lang="ru-RU" sz="1100" dirty="0"/>
              <a:t>, мини-задания и марафоны;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Перекрёстная публикация контента с YouTube и ВКонтакте;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/>
              <a:t>Расширение охвата через рекомендации и репосты в родительских и профессиональных чатах.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A67BC-DFA0-492F-B35B-3612123B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77B20CF-1122-4DCE-9F50-CE473E57C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26405"/>
              </p:ext>
            </p:extLst>
          </p:nvPr>
        </p:nvGraphicFramePr>
        <p:xfrm>
          <a:off x="1105878" y="1492738"/>
          <a:ext cx="9839568" cy="4484394"/>
        </p:xfrm>
        <a:graphic>
          <a:graphicData uri="http://schemas.openxmlformats.org/drawingml/2006/table">
            <a:tbl>
              <a:tblPr/>
              <a:tblGrid>
                <a:gridCol w="2059353">
                  <a:extLst>
                    <a:ext uri="{9D8B030D-6E8A-4147-A177-3AD203B41FA5}">
                      <a16:colId xmlns:a16="http://schemas.microsoft.com/office/drawing/2014/main" val="4195666437"/>
                    </a:ext>
                  </a:extLst>
                </a:gridCol>
                <a:gridCol w="3704492">
                  <a:extLst>
                    <a:ext uri="{9D8B030D-6E8A-4147-A177-3AD203B41FA5}">
                      <a16:colId xmlns:a16="http://schemas.microsoft.com/office/drawing/2014/main" val="3508968336"/>
                    </a:ext>
                  </a:extLst>
                </a:gridCol>
                <a:gridCol w="4075723">
                  <a:extLst>
                    <a:ext uri="{9D8B030D-6E8A-4147-A177-3AD203B41FA5}">
                      <a16:colId xmlns:a16="http://schemas.microsoft.com/office/drawing/2014/main" val="2576726037"/>
                    </a:ext>
                  </a:extLst>
                </a:gridCol>
              </a:tblGrid>
              <a:tr h="229902">
                <a:tc>
                  <a:txBody>
                    <a:bodyPr/>
                    <a:lstStyle/>
                    <a:p>
                      <a:r>
                        <a:rPr lang="ru-RU" sz="1100" b="1"/>
                        <a:t>Категория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/>
                        <a:t>Имеющиеся ресурсы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/>
                        <a:t>Требуемые ресурсы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51105"/>
                  </a:ext>
                </a:extLst>
              </a:tr>
              <a:tr h="919898">
                <a:tc>
                  <a:txBody>
                    <a:bodyPr/>
                    <a:lstStyle/>
                    <a:p>
                      <a:r>
                        <a:rPr lang="ru-RU" sz="1100" b="1" dirty="0"/>
                        <a:t>Организационные</a:t>
                      </a:r>
                      <a:endParaRPr lang="ru-RU" sz="11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Сформированная команда специалистов (педагоги, логопеды, ЛФК и др.)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Отлаженная система работы и сопровождения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/>
                        <a:t>Расширение команды для сопровождения новых участников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Региональные координаторы и волонтёры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100" dirty="0"/>
                        <a:t>Зарубежные координаторы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110764"/>
                  </a:ext>
                </a:extLst>
              </a:tr>
              <a:tr h="919898">
                <a:tc>
                  <a:txBody>
                    <a:bodyPr/>
                    <a:lstStyle/>
                    <a:p>
                      <a:r>
                        <a:rPr lang="ru-RU" sz="1100" b="1"/>
                        <a:t>Методические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Более 1500 обучающих видео (постоянно пополняемых)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Методические пособия, карточки, индивидуальные планы занятий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Разработка новых адаптивных материалов под разные нозологии и возраст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Перевод материалов на другие языки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929768"/>
                  </a:ext>
                </a:extLst>
              </a:tr>
              <a:tr h="747399">
                <a:tc>
                  <a:txBody>
                    <a:bodyPr/>
                    <a:lstStyle/>
                    <a:p>
                      <a:r>
                        <a:rPr lang="ru-RU" sz="1100" b="1"/>
                        <a:t>Технические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- Онлайн-платформа для занятий </a:t>
                      </a:r>
                      <a:br>
                        <a:rPr lang="ru-RU" sz="1100"/>
                      </a:br>
                      <a:r>
                        <a:rPr lang="ru-RU" sz="1100"/>
                        <a:t>- Базовое оборудование и ПО для проведения и записи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68528"/>
                  </a:ext>
                </a:extLst>
              </a:tr>
              <a:tr h="747399">
                <a:tc>
                  <a:txBody>
                    <a:bodyPr/>
                    <a:lstStyle/>
                    <a:p>
                      <a:r>
                        <a:rPr lang="ru-RU" sz="1100" b="1"/>
                        <a:t>Финансовые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Частичное финансирование за счёт команды и партнёров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Поддержка отдельных организаций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- Оплата труда специалистов </a:t>
                      </a:r>
                      <a:br>
                        <a:rPr lang="ru-RU" sz="1100"/>
                      </a:br>
                      <a:r>
                        <a:rPr lang="ru-RU" sz="1100"/>
                        <a:t>- Продвижение и реклама </a:t>
                      </a:r>
                      <a:br>
                        <a:rPr lang="ru-RU" sz="1100"/>
                      </a:br>
                      <a:r>
                        <a:rPr lang="ru-RU" sz="1100"/>
                        <a:t>- Хостинг, монтаж, производственные расходы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81490"/>
                  </a:ext>
                </a:extLst>
              </a:tr>
              <a:tr h="919898">
                <a:tc>
                  <a:txBody>
                    <a:bodyPr/>
                    <a:lstStyle/>
                    <a:p>
                      <a:r>
                        <a:rPr lang="ru-RU" sz="1100" b="1"/>
                        <a:t>Информационные</a:t>
                      </a:r>
                      <a:endParaRPr lang="ru-RU" sz="11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/>
                        <a:t>- Каналы в YouTube, ВКонтакте, Telegram, Дзен </a:t>
                      </a:r>
                      <a:br>
                        <a:rPr lang="ru-RU" sz="1100"/>
                      </a:br>
                      <a:r>
                        <a:rPr lang="ru-RU" sz="1100"/>
                        <a:t>- Установленная связь с родительскими сообществами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- Таргетированное продвижение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Участие в конференциях и </a:t>
                      </a:r>
                      <a:r>
                        <a:rPr lang="ru-RU" sz="1100" dirty="0" err="1"/>
                        <a:t>инфоплощадках</a:t>
                      </a:r>
                      <a:r>
                        <a:rPr lang="ru-RU" sz="1100" dirty="0"/>
                        <a:t> </a:t>
                      </a:r>
                      <a:br>
                        <a:rPr lang="ru-RU" sz="1100" dirty="0"/>
                      </a:br>
                      <a:r>
                        <a:rPr lang="ru-RU" sz="1100" dirty="0"/>
                        <a:t>- Публикации в СМИ и профильных сообществах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9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15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945690" y="2229144"/>
            <a:ext cx="40809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Автор проекта: Москва</a:t>
            </a:r>
          </a:p>
          <a:p>
            <a:r>
              <a:rPr lang="ru-RU" sz="1000" dirty="0"/>
              <a:t>Нобель Нукра Ионовна Генеральный директор, автор проекта</a:t>
            </a:r>
          </a:p>
          <a:p>
            <a:r>
              <a:rPr lang="ru-RU" sz="1000" dirty="0"/>
              <a:t>Социальный психолог педагог, предприниматель</a:t>
            </a:r>
          </a:p>
          <a:p>
            <a:r>
              <a:rPr lang="ru-RU" sz="1000" dirty="0"/>
              <a:t>Степень: МВА РАНХиГС </a:t>
            </a:r>
          </a:p>
          <a:p>
            <a:r>
              <a:rPr lang="ru-RU" sz="1000" dirty="0"/>
              <a:t>«Управление в системе здравоохранения».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116707" y="3527756"/>
            <a:ext cx="3545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Руководитель проекта, Москва : </a:t>
            </a:r>
          </a:p>
          <a:p>
            <a:r>
              <a:rPr lang="ru-RU" sz="1000" dirty="0"/>
              <a:t>Конева Елизавета Сергеевна </a:t>
            </a:r>
          </a:p>
          <a:p>
            <a:r>
              <a:rPr lang="ru-RU" sz="1000" dirty="0"/>
              <a:t>Стаж работы: 22 года.</a:t>
            </a:r>
          </a:p>
          <a:p>
            <a:r>
              <a:rPr lang="ru-RU" sz="1000" dirty="0"/>
              <a:t>Доктор медицинских наук / профессор</a:t>
            </a:r>
          </a:p>
          <a:p>
            <a:r>
              <a:rPr lang="ru-RU" sz="1000" dirty="0"/>
              <a:t>Специализация:</a:t>
            </a:r>
          </a:p>
          <a:p>
            <a:r>
              <a:rPr lang="ru-RU" sz="1000" dirty="0"/>
              <a:t>Реабилитация пациентов в вегетативном состоянии</a:t>
            </a:r>
          </a:p>
          <a:p>
            <a:r>
              <a:rPr lang="ru-RU" sz="1000" dirty="0"/>
              <a:t>Роботизированные тренировки ходьбы</a:t>
            </a:r>
          </a:p>
          <a:p>
            <a:r>
              <a:rPr lang="ru-RU" sz="1000" dirty="0"/>
              <a:t>Реабилитация пациентов в раннем периоде </a:t>
            </a:r>
          </a:p>
          <a:p>
            <a:r>
              <a:rPr lang="ru-RU" sz="1000" dirty="0"/>
              <a:t>после эндопротезирования суставов</a:t>
            </a:r>
          </a:p>
          <a:p>
            <a:r>
              <a:rPr lang="ru-RU" sz="1000" dirty="0"/>
              <a:t>Комплексная реабилитация пациентов </a:t>
            </a:r>
          </a:p>
          <a:p>
            <a:r>
              <a:rPr lang="ru-RU" sz="1000" dirty="0"/>
              <a:t>в тяжелом состоянии, в том числе в отделении реанимации</a:t>
            </a:r>
          </a:p>
          <a:p>
            <a:r>
              <a:rPr lang="ru-RU" sz="1000" dirty="0"/>
              <a:t>Дистанционная реабилитация на основе IT-технологий</a:t>
            </a:r>
          </a:p>
          <a:p>
            <a:r>
              <a:rPr lang="ru-RU" sz="1000" dirty="0"/>
              <a:t>«Fast </a:t>
            </a:r>
            <a:r>
              <a:rPr lang="ru-RU" sz="1000" dirty="0" err="1"/>
              <a:t>track</a:t>
            </a:r>
            <a:r>
              <a:rPr lang="ru-RU" sz="1000" dirty="0"/>
              <a:t>» – терапия в области ортопедии и абдоминальной хирургии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010495" y="2213098"/>
            <a:ext cx="3426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Москва, Врач ФРМ</a:t>
            </a:r>
          </a:p>
          <a:p>
            <a:r>
              <a:rPr lang="ru-RU" sz="1000" dirty="0"/>
              <a:t>Первый Московский государственный медицинский университет им. И.М. Сеченова</a:t>
            </a:r>
          </a:p>
          <a:p>
            <a:r>
              <a:rPr lang="ru-RU" sz="1000" dirty="0"/>
              <a:t>Специальность: Лечебное дело.</a:t>
            </a:r>
          </a:p>
          <a:p>
            <a:r>
              <a:rPr lang="ru-RU" sz="1000" dirty="0"/>
              <a:t>Ординатура по специальности:</a:t>
            </a:r>
          </a:p>
          <a:p>
            <a:r>
              <a:rPr lang="ru-RU" sz="1000" dirty="0"/>
              <a:t>«Лечебная физкультура и спортивная медицина».</a:t>
            </a:r>
          </a:p>
          <a:p>
            <a:r>
              <a:rPr lang="ru-RU" sz="1000" dirty="0"/>
              <a:t>Профессиональная переподготовка: «Физическая и реабилитационная медицина».</a:t>
            </a:r>
          </a:p>
          <a:p>
            <a:r>
              <a:rPr lang="ru-RU" sz="1000" dirty="0"/>
              <a:t>Находится в международном реестре </a:t>
            </a:r>
            <a:r>
              <a:rPr lang="ru-RU" sz="1000" dirty="0" err="1"/>
              <a:t>Bobath</a:t>
            </a:r>
            <a:r>
              <a:rPr lang="ru-RU" sz="1000" dirty="0"/>
              <a:t>-терапевтов.</a:t>
            </a:r>
          </a:p>
          <a:p>
            <a:r>
              <a:rPr lang="ru-RU" sz="1000" dirty="0"/>
              <a:t>Кандидат медицинских наук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058817" y="4141985"/>
            <a:ext cx="3426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Москва , Логопед, дефектолог</a:t>
            </a:r>
          </a:p>
          <a:p>
            <a:r>
              <a:rPr lang="ru-RU" sz="1000" dirty="0"/>
              <a:t>•Выпускница бакалавриата Московского Педагогического Государственного Университета по программе «Специальное (дефектологическое) образование», профиль Логопедия </a:t>
            </a:r>
          </a:p>
          <a:p>
            <a:r>
              <a:rPr lang="ru-RU" sz="1000" dirty="0"/>
              <a:t>•Выпускница магистратуры Сеченовского университета по программе «Специальное (дефектологическое), образование», профиль Логопедия </a:t>
            </a:r>
          </a:p>
          <a:p>
            <a:r>
              <a:rPr lang="ru-RU" sz="1000" dirty="0"/>
              <a:t>•Профессиональная переподготовка «Медицинский логопед» </a:t>
            </a:r>
          </a:p>
          <a:p>
            <a:r>
              <a:rPr lang="ru-RU" sz="1000" dirty="0"/>
              <a:t>•Профессиональная переподготовка «</a:t>
            </a:r>
            <a:r>
              <a:rPr lang="ru-RU" sz="1000" dirty="0" err="1"/>
              <a:t>Эргореабилитация</a:t>
            </a:r>
            <a:r>
              <a:rPr lang="ru-RU" sz="1000" dirty="0"/>
              <a:t>» </a:t>
            </a:r>
          </a:p>
          <a:p>
            <a:r>
              <a:rPr lang="ru-RU" sz="1000" dirty="0"/>
              <a:t>•Стаж работы в реабилитации 8 лет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632328" y="1520644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901156" y="1686508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88372B-C6F7-447D-A904-5757D5EA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10" y="2086618"/>
            <a:ext cx="804717" cy="12052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04807-B183-456A-85B3-FC5804C07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48" y="3756611"/>
            <a:ext cx="1070606" cy="12181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33CD2A-0101-4A60-9E42-59050395A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262" y="2300801"/>
            <a:ext cx="969606" cy="14558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D5F1F6-D699-4E76-A5B2-1BBD1A80C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262" y="4362530"/>
            <a:ext cx="1002894" cy="12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3860923" y="378341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Актуальность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0150B-F596-496F-AFE3-8F435CD2B2BB}"/>
              </a:ext>
            </a:extLst>
          </p:cNvPr>
          <p:cNvSpPr txBox="1"/>
          <p:nvPr/>
        </p:nvSpPr>
        <p:spPr>
          <a:xfrm>
            <a:off x="588578" y="739986"/>
            <a:ext cx="100732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endParaRPr lang="ru-RU" sz="1200" dirty="0"/>
          </a:p>
          <a:p>
            <a:r>
              <a:rPr lang="ru-RU" sz="1400" dirty="0"/>
              <a:t>Актуальность :</a:t>
            </a:r>
          </a:p>
          <a:p>
            <a:r>
              <a:rPr lang="ru-RU" sz="1400" dirty="0"/>
              <a:t>Проект направлен на решение системной проблемы недостаточной доступности качественной и непрерывной реабилитации и </a:t>
            </a:r>
            <a:r>
              <a:rPr lang="ru-RU" sz="1400" dirty="0" err="1"/>
              <a:t>абилитции</a:t>
            </a:r>
            <a:r>
              <a:rPr lang="ru-RU" sz="1400" dirty="0"/>
              <a:t> для детей, в том числе с ограниченными возможностями здоровья (ОВЗ). Особенно остро эта проблема стоит в отдалённых регионах, где доступ к специализированным медицинским и реабилитационным учреждениям ограничен или вовсе отсутствует. Отсутствие постоянной поддержки, квалифицированного сопровождения и доступных форматов занятий негативно сказывается на динамике восстановления и общем качестве жизни детей с ОВЗ. В этих условиях крайне важно создавать устойчивые, дистанционные и мультидисциплинарные формы реабилитации и </a:t>
            </a:r>
            <a:r>
              <a:rPr lang="ru-RU" sz="1400" dirty="0" err="1"/>
              <a:t>абилитации</a:t>
            </a:r>
            <a:r>
              <a:rPr lang="ru-RU" sz="1400" dirty="0"/>
              <a:t>, позволяющие обеспечить непрерывность и индивидуальный подход вне зависимости от места проживания ребёнка.</a:t>
            </a:r>
          </a:p>
          <a:p>
            <a:endParaRPr lang="ru-RU" sz="1400" dirty="0"/>
          </a:p>
          <a:p>
            <a:endParaRPr lang="ru-RU" sz="1400" dirty="0"/>
          </a:p>
          <a:p>
            <a:pPr algn="ctr"/>
            <a:r>
              <a:rPr lang="en-US" sz="2800" dirty="0">
                <a:hlinkClick r:id="rId3"/>
              </a:rPr>
              <a:t>https://edumedkids.com/</a:t>
            </a:r>
            <a:endParaRPr lang="ru-RU" sz="28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Территория реализации: Проект реализуется на всей территории  РФ, а также любых точках мира, где есть возможность выхода во всемирную сеть интернет.</a:t>
            </a:r>
          </a:p>
          <a:p>
            <a:r>
              <a:rPr lang="ru-RU" sz="1400" dirty="0"/>
              <a:t>В настоящий момент проект реализован (активная стадия) в  Калужской области — ГКОУКО "</a:t>
            </a:r>
            <a:r>
              <a:rPr lang="ru-RU" sz="1400" dirty="0" err="1"/>
              <a:t>Обнинская</a:t>
            </a:r>
            <a:r>
              <a:rPr lang="ru-RU" sz="1400" dirty="0"/>
              <a:t> школа-интернат «Надежда»«, а также с детьми из благотворительного фонда К. Хабенского. </a:t>
            </a:r>
          </a:p>
          <a:p>
            <a:r>
              <a:rPr lang="ru-RU" sz="1400" dirty="0"/>
              <a:t>Планируется масштабирование на другие регионы РФ через систему онлайн-обучения и цифровой платформы сопровождения.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DA782-582E-4C4F-9541-04A1B506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5611" cy="3728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Мультидисциплинарная команда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845CD0-5C6F-4EE8-96F4-70204BFB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85969F7-B928-418A-9AE2-95785DA847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306" y="1018015"/>
          <a:ext cx="5185694" cy="553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925852" imgH="6321894" progId="Word.Document.12">
                  <p:embed/>
                </p:oleObj>
              </mc:Choice>
              <mc:Fallback>
                <p:oleObj name="Document" r:id="rId3" imgW="5925852" imgH="6321894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85969F7-B928-418A-9AE2-95785DA84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306" y="1018015"/>
                        <a:ext cx="5185694" cy="5531593"/>
                      </a:xfrm>
                      <a:prstGeom prst="rect">
                        <a:avLst/>
                      </a:prstGeom>
                      <a:ln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6A4A4-85D0-457F-AFBC-78C9BF628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956" y="1018015"/>
            <a:ext cx="5185694" cy="1822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E8B300-2779-4FA4-83C0-EB7A47F1D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03" y="3091563"/>
            <a:ext cx="3970151" cy="3143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9D2395-14E6-4FE0-9E6A-2C62E11D6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81" y="10353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93785" y="78154"/>
            <a:ext cx="11930049" cy="6666591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3558653"/>
            <a:ext cx="9295656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0150B-F596-496F-AFE3-8F435CD2B2BB}"/>
              </a:ext>
            </a:extLst>
          </p:cNvPr>
          <p:cNvSpPr txBox="1"/>
          <p:nvPr/>
        </p:nvSpPr>
        <p:spPr>
          <a:xfrm>
            <a:off x="813326" y="1652860"/>
            <a:ext cx="100033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Общая численность детей с инвалидностью в России:</a:t>
            </a:r>
          </a:p>
          <a:p>
            <a:r>
              <a:rPr lang="ru-RU" sz="1400" dirty="0"/>
              <a:t>По состоянию на 1 января 2023 года в России насчитывается около 722 000 детей с инвалидностью, что составляет приблизительно 6,6% от общего числа людей с инвалидностью в стране;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Доступность реабилитационных услуг:</a:t>
            </a:r>
          </a:p>
          <a:p>
            <a:r>
              <a:rPr lang="ru-RU" sz="1400" dirty="0"/>
              <a:t>Согласно данным Росстата, в России функционируют 282 реабилитационных центра для детей и подростков с ограниченными возможностями. Однако их распределение по территории страны неравномерно, что особенно затрудняет доступ к качественной реабилитации в отдалённых регионах;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​Рост числа детей с инвалидностью:</a:t>
            </a:r>
          </a:p>
          <a:p>
            <a:r>
              <a:rPr lang="ru-RU" sz="1400" dirty="0"/>
              <a:t>Статистика показывает тенденцию к увеличению числа детей с инвалидностью. Так, по данным на 1 января 2018 года, в России было зарегистрировано 655 000 детей-инвалидов, что составляет 5,6% от общего числа инвалидов;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Трудности в получении медицинской помощи: </a:t>
            </a:r>
          </a:p>
          <a:p>
            <a:r>
              <a:rPr lang="ru-RU" sz="1400" dirty="0"/>
              <a:t>В 2020 году число впервые установленных случаев инвалидности среди взрослых снизилось на 77 000 по сравнению с 2019 годом, что может свидетельствовать о затруднённом доступе к медицинским услугам в период пандемии. 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C19A08-80F2-4073-B638-566539E1C4F2}"/>
              </a:ext>
            </a:extLst>
          </p:cNvPr>
          <p:cNvSpPr txBox="1"/>
          <p:nvPr/>
        </p:nvSpPr>
        <p:spPr>
          <a:xfrm>
            <a:off x="3157415" y="225660"/>
            <a:ext cx="58771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2626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61B66-B5BF-4558-B395-6F16964A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58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Решаемые проблемы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F632A6-39E1-4094-A319-DC460DA0EF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9031" y="1448232"/>
            <a:ext cx="8151445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Недоступность реабилитации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детей с ОВЗ в удалённых и малонаселённых регионах.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Нехватка квалифицированных специалистов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 месту жительства семей с детьми-инвалидами.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Фрагментарность реабилитационного процесса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отсутствие системного и регулярного подхода.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Изоляция детей с ОВЗ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дефицит общения, социализации и участия в коллективной деятельности.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Низкая осведомлённость родителей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 возможностях современной дистанционной реабилитации.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Психоэмоциональное выгорание семей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воспитывающих детей с ОВЗ, из-за отсутствия поддержки.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Цифровое неравенство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ограниченный доступ к качественным онлайн-программам.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Отставание в развитии когнитивных и регуляторных навыков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 детей с особыми потребностями.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Недостаточная инклюзивность образовательной среды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дефицит адаптированных форматов обучения и развития.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Снижение качества жизни детей с ОВЗ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из-за отсутствия эффективной, интересной и доступной реабилитации.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2E3E69-0E54-4FEC-89EC-A4E6A7418BDD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432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1FF9A-AB35-4F9C-9582-84911D32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A72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EB468-0411-4A3E-83F5-3372CB30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662"/>
            <a:ext cx="10515600" cy="5231301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Основная часть целевой аудитории — родители детей с ОВЗ в возрасте от 25 </a:t>
            </a:r>
          </a:p>
          <a:p>
            <a:r>
              <a:rPr lang="ru-RU" dirty="0"/>
              <a:t>Также аудитория включает педагогов, тренеров ЛФК, дефектологов, логопедов, тьюторов и других специалистов в возрасте от 25 до 60 лет.</a:t>
            </a:r>
          </a:p>
          <a:p>
            <a:r>
              <a:rPr lang="ru-RU" dirty="0"/>
              <a:t>Пол: Преимущественно женщины (около 85–90%): матери, педагоги, специалисты в сфере детской реабилитации. Однако проект ориентирован и на мужчин — отцов и педагогов, вовлечённых в воспитание и развитие детей с ОВЗ.</a:t>
            </a:r>
          </a:p>
          <a:p>
            <a:pPr marL="0" indent="0">
              <a:buNone/>
            </a:pPr>
            <a:r>
              <a:rPr lang="ru-RU" dirty="0"/>
              <a:t>Социальный статус:		</a:t>
            </a:r>
          </a:p>
          <a:p>
            <a:r>
              <a:rPr lang="ru-RU" dirty="0"/>
              <a:t>Родители (в том числе матери-одиночки или семьи, воспитывающие детей с инвалидностью);	</a:t>
            </a:r>
          </a:p>
          <a:p>
            <a:r>
              <a:rPr lang="ru-RU" dirty="0"/>
              <a:t>Специалисты в системе образования и реабилитации;	</a:t>
            </a:r>
          </a:p>
          <a:p>
            <a:r>
              <a:rPr lang="ru-RU" dirty="0"/>
              <a:t>Часть аудитории — волонтёры, студенты и активисты, вовлечённые в темы инклюзии. </a:t>
            </a:r>
          </a:p>
          <a:p>
            <a:pPr marL="0" indent="0">
              <a:buNone/>
            </a:pPr>
            <a:r>
              <a:rPr lang="ru-RU" dirty="0"/>
              <a:t>Уровень образования:</a:t>
            </a:r>
          </a:p>
          <a:p>
            <a:r>
              <a:rPr lang="ru-RU" dirty="0"/>
              <a:t>У родителей — среднее специальное или высшее образование (в т.ч. педагогическое, медицинское, гуманитарное);	</a:t>
            </a:r>
          </a:p>
          <a:p>
            <a:r>
              <a:rPr lang="ru-RU" dirty="0"/>
              <a:t>У специалистов — преимущественно высшее и среднее специальное профильное образование (логопедия, дефектология, психология, педагогика, ЛФК и пр.).</a:t>
            </a:r>
          </a:p>
          <a:p>
            <a:r>
              <a:rPr lang="ru-RU" dirty="0"/>
              <a:t>Занятость:	</a:t>
            </a:r>
          </a:p>
          <a:p>
            <a:r>
              <a:rPr lang="ru-RU" dirty="0"/>
              <a:t>Родители — как работающие, так и временно неработающие (в декрете, по уходу за ребёнком);	</a:t>
            </a:r>
          </a:p>
          <a:p>
            <a:r>
              <a:rPr lang="ru-RU" dirty="0"/>
              <a:t>Специалисты — работающие в учреждениях образования и реабилитации, а также частные практикующие специалисты на условиях «</a:t>
            </a:r>
            <a:r>
              <a:rPr lang="ru-RU" dirty="0" err="1"/>
              <a:t>самозянятости</a:t>
            </a:r>
            <a:r>
              <a:rPr lang="ru-RU" dirty="0"/>
              <a:t>» (в том числе репетиторы, тренеры и др.).;</a:t>
            </a:r>
          </a:p>
          <a:p>
            <a:r>
              <a:rPr lang="ru-RU" dirty="0"/>
              <a:t>Дети </a:t>
            </a:r>
            <a:r>
              <a:rPr lang="ru-RU" dirty="0" err="1"/>
              <a:t>нормотипичные</a:t>
            </a:r>
            <a:r>
              <a:rPr lang="ru-RU" dirty="0"/>
              <a:t> с целью коррекции физических, когнитивных навыков и пр.. навыков;</a:t>
            </a:r>
          </a:p>
          <a:p>
            <a:r>
              <a:rPr lang="ru-RU" dirty="0"/>
              <a:t>Дети с ОВЗ  : с нарушениями опорно-двигательного аппарата (например, ДЦП);– детей с нарушениями зрения (в том числе слепые и слабовидящие);– детей с нарушениями речи (включая заикание, алалию, дизартрию);– детей с задержкой </a:t>
            </a:r>
            <a:r>
              <a:rPr lang="ru-RU" dirty="0" err="1"/>
              <a:t>психоречевого</a:t>
            </a:r>
            <a:r>
              <a:rPr lang="ru-RU" dirty="0"/>
              <a:t> и когнитивного развития;– детей с ментальными особенностями (аутистический спектр, СДВГ и пр.).</a:t>
            </a:r>
          </a:p>
          <a:p>
            <a:r>
              <a:rPr lang="ru-RU" dirty="0"/>
              <a:t>Коррекционные школы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D1B2B67-0EE7-4D86-8D92-BB3D73CFBFCA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719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2837965" y="468877"/>
            <a:ext cx="5852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Завершённый проект, успешная практика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D92C3F4-051A-4037-ACA3-B63727729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560691"/>
            <a:ext cx="10449621" cy="573661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CCCACB-5D43-45DE-98DC-09A3FF08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9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16C62F-AAE9-4227-A270-6880429C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EDC44-4C72-491F-A5B2-36C6A9441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3" y="205251"/>
            <a:ext cx="10378144" cy="65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B7510-CF27-4646-B7C3-4A719377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12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Мелкая моторика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3FDCD9-8F09-40A6-8996-5CA64C125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8" y="1105568"/>
            <a:ext cx="9412103" cy="575243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1AF8A8-1958-480E-8D97-B86ACBEB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81-AF5D-4686-91B0-FD17D8C8B5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62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2008</Words>
  <Application>Microsoft Office PowerPoint</Application>
  <PresentationFormat>Широкоэкранный</PresentationFormat>
  <Paragraphs>186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Document</vt:lpstr>
      <vt:lpstr>Презентация PowerPoint</vt:lpstr>
      <vt:lpstr>Презентация PowerPoint</vt:lpstr>
      <vt:lpstr>Презентация PowerPoint</vt:lpstr>
      <vt:lpstr>Решаемые проблемы </vt:lpstr>
      <vt:lpstr>Целевая аудитория</vt:lpstr>
      <vt:lpstr>Презентация PowerPoint</vt:lpstr>
      <vt:lpstr>Презентация PowerPoint</vt:lpstr>
      <vt:lpstr>Презентация PowerPoint</vt:lpstr>
      <vt:lpstr>Мелкая моторика</vt:lpstr>
      <vt:lpstr>Презентация PowerPoint</vt:lpstr>
      <vt:lpstr>Презентация PowerPoint</vt:lpstr>
      <vt:lpstr>Состав программы </vt:lpstr>
      <vt:lpstr>Дорожная карта  </vt:lpstr>
      <vt:lpstr>СТАРТОВЫЙ НАБОР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  <vt:lpstr>Мультидисциплинарная команда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НУКРА НОБЕЛЬ</cp:lastModifiedBy>
  <cp:revision>33</cp:revision>
  <dcterms:created xsi:type="dcterms:W3CDTF">2025-03-26T12:04:55Z</dcterms:created>
  <dcterms:modified xsi:type="dcterms:W3CDTF">2025-04-11T08:40:09Z</dcterms:modified>
</cp:coreProperties>
</file>