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</p:sldIdLst>
  <p:sldSz cx="5854700" cy="3295650"/>
  <p:notesSz cx="5854700" cy="32956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72" d="100"/>
          <a:sy n="172" d="100"/>
        </p:scale>
        <p:origin x="-77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9102" y="1021651"/>
            <a:ext cx="4976495" cy="6920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78205" y="1845564"/>
            <a:ext cx="4098290" cy="823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2828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434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2828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015170" y="757999"/>
            <a:ext cx="2546794" cy="217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40352" y="1463039"/>
            <a:ext cx="926591" cy="829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89247" y="2401823"/>
            <a:ext cx="1950720" cy="89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34" y="1560891"/>
            <a:ext cx="0" cy="1725295"/>
          </a:xfrm>
          <a:custGeom>
            <a:avLst/>
            <a:gdLst/>
            <a:ahLst/>
            <a:cxnLst/>
            <a:rect l="l" t="t" r="r" b="b"/>
            <a:pathLst>
              <a:path h="1725295">
                <a:moveTo>
                  <a:pt x="0" y="1724875"/>
                </a:moveTo>
                <a:lnTo>
                  <a:pt x="0" y="0"/>
                </a:lnTo>
              </a:path>
            </a:pathLst>
          </a:custGeom>
          <a:ln w="6089">
            <a:solidFill>
              <a:srgbClr val="F7CF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46831" y="1518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0445"/>
                </a:moveTo>
                <a:lnTo>
                  <a:pt x="0" y="0"/>
                </a:lnTo>
              </a:path>
            </a:pathLst>
          </a:custGeom>
          <a:ln w="3175">
            <a:solidFill>
              <a:srgbClr val="FBE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97548" y="3796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876" y="0"/>
                </a:lnTo>
              </a:path>
            </a:pathLst>
          </a:custGeom>
          <a:ln w="3175">
            <a:solidFill>
              <a:srgbClr val="FBE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12906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3994" y="0"/>
                </a:lnTo>
              </a:path>
            </a:pathLst>
          </a:custGeom>
          <a:ln w="9134">
            <a:solidFill>
              <a:srgbClr val="F7D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rgbClr val="2828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8640" y="524256"/>
            <a:ext cx="4925568" cy="231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48640" y="1548384"/>
            <a:ext cx="29016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657600" y="1024127"/>
            <a:ext cx="1926336" cy="1536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3701" y="759188"/>
            <a:ext cx="0" cy="2531745"/>
          </a:xfrm>
          <a:custGeom>
            <a:avLst/>
            <a:gdLst/>
            <a:ahLst/>
            <a:cxnLst/>
            <a:rect l="l" t="t" r="r" b="b"/>
            <a:pathLst>
              <a:path h="2531745">
                <a:moveTo>
                  <a:pt x="0" y="2531134"/>
                </a:moveTo>
                <a:lnTo>
                  <a:pt x="0" y="0"/>
                </a:lnTo>
              </a:path>
            </a:pathLst>
          </a:custGeom>
          <a:ln w="21313">
            <a:solidFill>
              <a:srgbClr val="67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30084" y="1518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1574556"/>
                </a:moveTo>
                <a:lnTo>
                  <a:pt x="0" y="0"/>
                </a:lnTo>
              </a:path>
            </a:pathLst>
          </a:custGeom>
          <a:ln w="35015">
            <a:solidFill>
              <a:srgbClr val="67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79475" y="17461"/>
            <a:ext cx="3919220" cy="0"/>
          </a:xfrm>
          <a:custGeom>
            <a:avLst/>
            <a:gdLst/>
            <a:ahLst/>
            <a:cxnLst/>
            <a:rect l="l" t="t" r="r" b="b"/>
            <a:pathLst>
              <a:path w="3919220">
                <a:moveTo>
                  <a:pt x="0" y="0"/>
                </a:moveTo>
                <a:lnTo>
                  <a:pt x="3918693" y="0"/>
                </a:lnTo>
              </a:path>
            </a:pathLst>
          </a:custGeom>
          <a:ln w="22836">
            <a:solidFill>
              <a:srgbClr val="67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73049" y="1187370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4">
                <a:moveTo>
                  <a:pt x="0" y="0"/>
                </a:moveTo>
                <a:lnTo>
                  <a:pt x="429320" y="0"/>
                </a:lnTo>
              </a:path>
            </a:pathLst>
          </a:custGeom>
          <a:ln w="70031">
            <a:solidFill>
              <a:srgbClr val="6B8C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5951" y="1345281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30">
                <a:moveTo>
                  <a:pt x="0" y="0"/>
                </a:moveTo>
                <a:lnTo>
                  <a:pt x="1294051" y="0"/>
                </a:lnTo>
              </a:path>
            </a:pathLst>
          </a:custGeom>
          <a:ln w="98956">
            <a:solidFill>
              <a:srgbClr val="67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5951" y="2739151"/>
            <a:ext cx="1419225" cy="0"/>
          </a:xfrm>
          <a:custGeom>
            <a:avLst/>
            <a:gdLst/>
            <a:ahLst/>
            <a:cxnLst/>
            <a:rect l="l" t="t" r="r" b="b"/>
            <a:pathLst>
              <a:path w="1419225">
                <a:moveTo>
                  <a:pt x="0" y="0"/>
                </a:moveTo>
                <a:lnTo>
                  <a:pt x="1418890" y="0"/>
                </a:lnTo>
              </a:path>
            </a:pathLst>
          </a:custGeom>
          <a:ln w="100479">
            <a:solidFill>
              <a:srgbClr val="6B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28503" y="3266027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2133" y="0"/>
                </a:lnTo>
              </a:path>
            </a:pathLst>
          </a:custGeom>
          <a:ln w="38060">
            <a:solidFill>
              <a:srgbClr val="6787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7555" y="1082150"/>
            <a:ext cx="1232535" cy="179705"/>
          </a:xfrm>
          <a:custGeom>
            <a:avLst/>
            <a:gdLst/>
            <a:ahLst/>
            <a:cxnLst/>
            <a:rect l="l" t="t" r="r" b="b"/>
            <a:pathLst>
              <a:path w="1232535" h="179705">
                <a:moveTo>
                  <a:pt x="0" y="0"/>
                </a:moveTo>
                <a:lnTo>
                  <a:pt x="1232284" y="0"/>
                </a:lnTo>
                <a:lnTo>
                  <a:pt x="1232284" y="179514"/>
                </a:lnTo>
                <a:lnTo>
                  <a:pt x="0" y="179514"/>
                </a:lnTo>
                <a:lnTo>
                  <a:pt x="0" y="0"/>
                </a:lnTo>
                <a:close/>
              </a:path>
            </a:pathLst>
          </a:custGeom>
          <a:solidFill>
            <a:srgbClr val="6989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11" y="793379"/>
            <a:ext cx="2211070" cy="1280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28282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221" y="1106932"/>
            <a:ext cx="4550257" cy="947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34343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0598" y="3064954"/>
            <a:ext cx="1873504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92735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15384" y="3064954"/>
            <a:ext cx="1346581" cy="164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47023" y="792988"/>
            <a:ext cx="123189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282828"/>
                </a:solidFill>
                <a:latin typeface="Arial"/>
                <a:cs typeface="Arial"/>
              </a:rPr>
              <a:t>••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6550" y="793379"/>
            <a:ext cx="2407031" cy="847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lang="ru-RU" spc="-135" dirty="0" smtClean="0"/>
              <a:t>  БИОХАКИНГ- вторая молодость </a:t>
            </a:r>
            <a:endParaRPr spc="-60" dirty="0"/>
          </a:p>
        </p:txBody>
      </p:sp>
      <p:sp>
        <p:nvSpPr>
          <p:cNvPr id="5" name="object 5"/>
          <p:cNvSpPr txBox="1"/>
          <p:nvPr/>
        </p:nvSpPr>
        <p:spPr>
          <a:xfrm>
            <a:off x="540200" y="2842514"/>
            <a:ext cx="922019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850" spc="5" dirty="0" err="1" smtClean="0">
                <a:solidFill>
                  <a:srgbClr val="484646"/>
                </a:solidFill>
                <a:latin typeface="Times New Roman"/>
                <a:cs typeface="Times New Roman"/>
              </a:rPr>
              <a:t>Новопавловск</a:t>
            </a:r>
            <a:r>
              <a:rPr lang="ru-RU" sz="850" spc="5" dirty="0" smtClean="0">
                <a:solidFill>
                  <a:srgbClr val="484646"/>
                </a:solidFill>
                <a:latin typeface="Times New Roman"/>
                <a:cs typeface="Times New Roman"/>
              </a:rPr>
              <a:t> </a:t>
            </a:r>
          </a:p>
          <a:p>
            <a:pPr marL="12700" algn="ctr">
              <a:lnSpc>
                <a:spcPct val="100000"/>
              </a:lnSpc>
            </a:pPr>
            <a:r>
              <a:rPr lang="ru-RU" sz="850" spc="5" dirty="0" smtClean="0">
                <a:solidFill>
                  <a:srgbClr val="484646"/>
                </a:solidFill>
                <a:latin typeface="Times New Roman"/>
                <a:cs typeface="Times New Roman"/>
              </a:rPr>
              <a:t>2025 год</a:t>
            </a:r>
            <a:endParaRPr sz="85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SHEIF\Desktop\GPYv7k_2DRY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6225"/>
            <a:ext cx="2552525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1065" y="485902"/>
            <a:ext cx="24790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85" dirty="0">
                <a:solidFill>
                  <a:srgbClr val="343331"/>
                </a:solidFill>
              </a:rPr>
              <a:t>МЕРОПРИЯТИЯ</a:t>
            </a:r>
            <a:r>
              <a:rPr sz="1550" spc="165" dirty="0">
                <a:solidFill>
                  <a:srgbClr val="343331"/>
                </a:solidFill>
              </a:rPr>
              <a:t> </a:t>
            </a:r>
            <a:r>
              <a:rPr sz="1550" spc="-80" dirty="0">
                <a:solidFill>
                  <a:srgbClr val="343331"/>
                </a:solidFill>
              </a:rPr>
              <a:t>ПРОЕКТА</a:t>
            </a:r>
            <a:endParaRPr sz="1550"/>
          </a:p>
        </p:txBody>
      </p:sp>
      <p:sp>
        <p:nvSpPr>
          <p:cNvPr id="5" name="object 5"/>
          <p:cNvSpPr txBox="1"/>
          <p:nvPr/>
        </p:nvSpPr>
        <p:spPr>
          <a:xfrm>
            <a:off x="547592" y="869950"/>
            <a:ext cx="1790700" cy="146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lang="ru-RU" sz="950" spc="20" dirty="0" smtClean="0">
                <a:solidFill>
                  <a:srgbClr val="343331"/>
                </a:solidFill>
                <a:latin typeface="Times New Roman"/>
                <a:cs typeface="Times New Roman"/>
              </a:rPr>
              <a:t>Занятий йогой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7056" y="840994"/>
            <a:ext cx="1517650" cy="160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marR="5080" indent="-180340">
              <a:lnSpc>
                <a:spcPct val="120000"/>
              </a:lnSpc>
              <a:buChar char="•"/>
              <a:tabLst>
                <a:tab pos="190500" algn="l"/>
                <a:tab pos="191135" algn="l"/>
              </a:tabLst>
            </a:pPr>
            <a:r>
              <a:rPr lang="ru-RU" sz="950" spc="5" dirty="0" smtClean="0">
                <a:solidFill>
                  <a:srgbClr val="343331"/>
                </a:solidFill>
                <a:latin typeface="Times New Roman"/>
                <a:cs typeface="Times New Roman"/>
              </a:rPr>
              <a:t>Занятия танцами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5122" name="Picture 2" descr="C:\Users\SHEIF\Downloads\WhatsApp Image 2025-04-12 at 23.57.42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6" y="1236314"/>
            <a:ext cx="2514571" cy="188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HEIF\Downloads\WhatsApp Image 2025-04-13 at 09.28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246739"/>
            <a:ext cx="2514601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510" y="352425"/>
            <a:ext cx="3842639" cy="215444"/>
          </a:xfrm>
        </p:spPr>
        <p:txBody>
          <a:bodyPr/>
          <a:lstStyle/>
          <a:p>
            <a:r>
              <a:rPr lang="ru-RU" sz="1400" dirty="0" smtClean="0"/>
              <a:t>ИНФОРМАЦИОННОЕ </a:t>
            </a:r>
            <a:r>
              <a:rPr lang="ru-RU" sz="1400" smtClean="0"/>
              <a:t>СОПРОВОЖДЕНИЕ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735" y="757999"/>
            <a:ext cx="2428362" cy="169277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СОЦИАЛЬНЫЕ СЕТИ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BK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ОДНОКЛАССНИКИ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ТЕЛЕГРАММ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ОФИЦИАЛЬНЫЙ САЙТ УЧРЕЖДЕНИЯ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ПЕЧАТНЫЕ ПУБЛИКАЦИИ В СМИ</a:t>
            </a:r>
            <a:endParaRPr lang="ru-RU" sz="1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23825"/>
            <a:ext cx="835819" cy="185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98" y="581025"/>
            <a:ext cx="1028701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96" y="733425"/>
            <a:ext cx="1069301" cy="237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4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9837" y="1030452"/>
            <a:ext cx="2471420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3515">
              <a:lnSpc>
                <a:spcPct val="109400"/>
              </a:lnSpc>
            </a:pPr>
            <a:r>
              <a:rPr b="0" spc="30" dirty="0">
                <a:solidFill>
                  <a:srgbClr val="3B3B3B"/>
                </a:solidFill>
                <a:latin typeface="Times New Roman"/>
                <a:cs typeface="Times New Roman"/>
              </a:rPr>
              <a:t>БЛАГОДАРЮ  </a:t>
            </a:r>
            <a:r>
              <a:rPr b="0" spc="75" dirty="0">
                <a:solidFill>
                  <a:srgbClr val="3B3B3B"/>
                </a:solidFill>
                <a:latin typeface="Times New Roman"/>
                <a:cs typeface="Times New Roman"/>
              </a:rPr>
              <a:t>ЗА</a:t>
            </a:r>
            <a:r>
              <a:rPr b="0" spc="-50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b="0" spc="70" dirty="0">
                <a:solidFill>
                  <a:srgbClr val="3B3B3B"/>
                </a:solidFill>
                <a:latin typeface="Times New Roman"/>
                <a:cs typeface="Times New Roman"/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70760" cy="3108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3467" y="12152"/>
            <a:ext cx="3537585" cy="0"/>
          </a:xfrm>
          <a:custGeom>
            <a:avLst/>
            <a:gdLst/>
            <a:ahLst/>
            <a:cxnLst/>
            <a:rect l="l" t="t" r="r" b="b"/>
            <a:pathLst>
              <a:path w="3537585">
                <a:moveTo>
                  <a:pt x="0" y="0"/>
                </a:moveTo>
                <a:lnTo>
                  <a:pt x="3537169" y="0"/>
                </a:lnTo>
              </a:path>
            </a:pathLst>
          </a:custGeom>
          <a:ln w="7610">
            <a:solidFill>
              <a:srgbClr val="F793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9273" y="3279687"/>
            <a:ext cx="2344420" cy="0"/>
          </a:xfrm>
          <a:custGeom>
            <a:avLst/>
            <a:gdLst/>
            <a:ahLst/>
            <a:cxnLst/>
            <a:rect l="l" t="t" r="r" b="b"/>
            <a:pathLst>
              <a:path w="2344420">
                <a:moveTo>
                  <a:pt x="0" y="0"/>
                </a:moveTo>
                <a:lnTo>
                  <a:pt x="2343908" y="0"/>
                </a:lnTo>
              </a:path>
            </a:pathLst>
          </a:custGeom>
          <a:ln w="7610">
            <a:solidFill>
              <a:srgbClr val="E87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9797" y="755789"/>
            <a:ext cx="200533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b="0" spc="-365" dirty="0" smtClean="0">
                <a:solidFill>
                  <a:srgbClr val="3F3B3B"/>
                </a:solidFill>
                <a:latin typeface="Times New Roman"/>
                <a:cs typeface="Times New Roman"/>
              </a:rPr>
              <a:t> </a:t>
            </a:r>
            <a:r>
              <a:rPr sz="1550" spc="20" dirty="0" smtClean="0">
                <a:solidFill>
                  <a:srgbClr val="2A2828"/>
                </a:solidFill>
              </a:rPr>
              <a:t>ЦЕЛЬ</a:t>
            </a:r>
            <a:r>
              <a:rPr lang="ru-RU" sz="1550" spc="20" dirty="0" smtClean="0">
                <a:solidFill>
                  <a:srgbClr val="2A2828"/>
                </a:solidFill>
              </a:rPr>
              <a:t> </a:t>
            </a:r>
            <a:r>
              <a:rPr sz="1550" spc="20" dirty="0" smtClean="0">
                <a:solidFill>
                  <a:srgbClr val="2A2828"/>
                </a:solidFill>
              </a:rPr>
              <a:t>ПРОЕКТА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98750" y="1190625"/>
            <a:ext cx="2971800" cy="1598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5080" indent="-285750">
              <a:lnSpc>
                <a:spcPct val="1058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815" marR="5080" indent="-285750">
              <a:lnSpc>
                <a:spcPct val="1058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функции, </a:t>
            </a:r>
          </a:p>
          <a:p>
            <a:pPr marL="297815" marR="5080" indent="-285750">
              <a:lnSpc>
                <a:spcPct val="1058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все возможности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продления долголетия</a:t>
            </a:r>
          </a:p>
          <a:p>
            <a:pPr marL="297815" marR="5080" indent="-285750">
              <a:lnSpc>
                <a:spcPct val="105800"/>
              </a:lnSpc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профилактике негативных эмоциональных состояний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6555" y="629259"/>
            <a:ext cx="2299335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5080" indent="-432434">
              <a:lnSpc>
                <a:spcPct val="99700"/>
              </a:lnSpc>
              <a:tabLst>
                <a:tab pos="444500" algn="l"/>
              </a:tabLst>
            </a:pPr>
            <a:r>
              <a:rPr sz="3000" b="0" spc="-110" dirty="0">
                <a:solidFill>
                  <a:srgbClr val="2D2D2B"/>
                </a:solidFill>
                <a:latin typeface="Times New Roman"/>
                <a:cs typeface="Times New Roman"/>
              </a:rPr>
              <a:t>	</a:t>
            </a:r>
            <a:r>
              <a:rPr sz="1500" spc="5" dirty="0">
                <a:solidFill>
                  <a:srgbClr val="000000"/>
                </a:solidFill>
              </a:rPr>
              <a:t>ЦЕЛЕВАЯ</a:t>
            </a:r>
            <a:r>
              <a:rPr sz="1500" spc="25" dirty="0">
                <a:solidFill>
                  <a:srgbClr val="000000"/>
                </a:solidFill>
              </a:rPr>
              <a:t> </a:t>
            </a:r>
            <a:r>
              <a:rPr sz="1500" spc="20" dirty="0">
                <a:solidFill>
                  <a:srgbClr val="000000"/>
                </a:solidFill>
              </a:rPr>
              <a:t>ГРУППА </a:t>
            </a:r>
            <a:r>
              <a:rPr sz="1500" spc="5" dirty="0">
                <a:solidFill>
                  <a:srgbClr val="000000"/>
                </a:solidFill>
              </a:rPr>
              <a:t> </a:t>
            </a:r>
            <a:r>
              <a:rPr sz="1500" spc="30" dirty="0">
                <a:solidFill>
                  <a:srgbClr val="000000"/>
                </a:solidFill>
              </a:rPr>
              <a:t>ПРОЕКТА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3339" y="1468628"/>
            <a:ext cx="2479040" cy="10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buChar char="•"/>
              <a:tabLst>
                <a:tab pos="176530" algn="l"/>
              </a:tabLst>
            </a:pPr>
            <a:r>
              <a:rPr lang="ru-RU" sz="1300" spc="45" dirty="0">
                <a:solidFill>
                  <a:srgbClr val="2D2D2B"/>
                </a:solidFill>
                <a:latin typeface="Times New Roman"/>
                <a:cs typeface="Times New Roman"/>
              </a:rPr>
              <a:t>п</a:t>
            </a:r>
            <a:r>
              <a:rPr lang="ru-RU" sz="1300" spc="45" dirty="0" smtClean="0">
                <a:solidFill>
                  <a:srgbClr val="2D2D2B"/>
                </a:solidFill>
                <a:latin typeface="Times New Roman"/>
                <a:cs typeface="Times New Roman"/>
              </a:rPr>
              <a:t>ожилые люди старше 55 лет</a:t>
            </a:r>
          </a:p>
          <a:p>
            <a:pPr marL="177165" indent="-164465">
              <a:lnSpc>
                <a:spcPct val="100000"/>
              </a:lnSpc>
              <a:buChar char="•"/>
              <a:tabLst>
                <a:tab pos="176530" algn="l"/>
              </a:tabLst>
            </a:pPr>
            <a:r>
              <a:rPr lang="ru-RU" sz="1300" spc="45" dirty="0" smtClean="0">
                <a:solidFill>
                  <a:srgbClr val="2D2D2B"/>
                </a:solidFill>
                <a:latin typeface="Times New Roman"/>
                <a:cs typeface="Times New Roman"/>
              </a:rPr>
              <a:t> участники клубов и кружков учреждения</a:t>
            </a:r>
          </a:p>
          <a:p>
            <a:pPr marL="177165" indent="-164465">
              <a:lnSpc>
                <a:spcPct val="100000"/>
              </a:lnSpc>
              <a:buChar char="•"/>
              <a:tabLst>
                <a:tab pos="176530" algn="l"/>
              </a:tabLst>
            </a:pPr>
            <a:r>
              <a:rPr lang="ru-RU" sz="1300" spc="45" dirty="0">
                <a:solidFill>
                  <a:srgbClr val="2D2D2B"/>
                </a:solidFill>
                <a:latin typeface="Times New Roman"/>
                <a:cs typeface="Times New Roman"/>
              </a:rPr>
              <a:t>сотрудники учреждения</a:t>
            </a:r>
          </a:p>
          <a:p>
            <a:pPr marL="177165" marR="5080" indent="-164465">
              <a:lnSpc>
                <a:spcPct val="106200"/>
              </a:lnSpc>
              <a:buChar char="•"/>
              <a:tabLst>
                <a:tab pos="179705" algn="l"/>
              </a:tabLst>
            </a:pPr>
            <a:r>
              <a:rPr lang="ru-RU" sz="1300" spc="40" dirty="0" smtClean="0">
                <a:solidFill>
                  <a:srgbClr val="2D2D2B"/>
                </a:solidFill>
                <a:latin typeface="Times New Roman"/>
                <a:cs typeface="Times New Roman"/>
              </a:rPr>
              <a:t>«серебряные» волонтеры</a:t>
            </a:r>
            <a:endParaRPr sz="1300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C:\Users\SHEIF\Desktop\ЗОЖ КОНКУРС\Спартакиада\photo17164629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2" y="352425"/>
            <a:ext cx="2814837" cy="243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369" y="489204"/>
            <a:ext cx="200723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00" dirty="0">
                <a:solidFill>
                  <a:srgbClr val="000000"/>
                </a:solidFill>
              </a:rPr>
              <a:t>ЗАДАЧИ</a:t>
            </a:r>
            <a:r>
              <a:rPr sz="1500" spc="140" dirty="0">
                <a:solidFill>
                  <a:srgbClr val="000000"/>
                </a:solidFill>
              </a:rPr>
              <a:t> </a:t>
            </a:r>
            <a:r>
              <a:rPr sz="1500" spc="25" dirty="0">
                <a:solidFill>
                  <a:srgbClr val="000000"/>
                </a:solidFill>
              </a:rPr>
              <a:t>ПРОЕКТА:</a:t>
            </a:r>
            <a:endParaRPr sz="1500"/>
          </a:p>
        </p:txBody>
      </p:sp>
      <p:sp>
        <p:nvSpPr>
          <p:cNvPr id="4" name="object 4"/>
          <p:cNvSpPr txBox="1"/>
          <p:nvPr/>
        </p:nvSpPr>
        <p:spPr>
          <a:xfrm>
            <a:off x="412750" y="851662"/>
            <a:ext cx="3178524" cy="2055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анти-возрастной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стратегии: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 индикаторов старения, маркеров биологического возраста и факторов потенциальной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950" dirty="0" smtClean="0">
              <a:latin typeface="Times New Roman"/>
              <a:cs typeface="Times New Roman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организма идёт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уровнях: физическом,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психологическом.</a:t>
            </a:r>
          </a:p>
          <a:p>
            <a:pPr marL="241300" marR="1529715" indent="-228600">
              <a:lnSpc>
                <a:spcPct val="115799"/>
              </a:lnSpc>
              <a:spcBef>
                <a:spcPts val="50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6530" algn="l"/>
              </a:tabLs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систематизированный и комплексный подход</a:t>
            </a:r>
            <a:r>
              <a:rPr lang="ru-RU" sz="1000" dirty="0" smtClean="0"/>
              <a:t>.</a:t>
            </a:r>
          </a:p>
          <a:p>
            <a:pPr marL="241300" marR="1529715" indent="-228600">
              <a:lnSpc>
                <a:spcPct val="115799"/>
              </a:lnSpc>
              <a:spcBef>
                <a:spcPts val="50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176530" algn="l"/>
              </a:tabLst>
            </a:pPr>
            <a:r>
              <a:rPr sz="950" spc="25" dirty="0" err="1" smtClean="0">
                <a:solidFill>
                  <a:srgbClr val="36342B"/>
                </a:solidFill>
                <a:latin typeface="Times New Roman"/>
                <a:cs typeface="Times New Roman"/>
              </a:rPr>
              <a:t>Популяризировать</a:t>
            </a:r>
            <a:r>
              <a:rPr sz="950" spc="25" dirty="0" smtClean="0">
                <a:solidFill>
                  <a:srgbClr val="36342B"/>
                </a:solidFill>
                <a:latin typeface="Times New Roman"/>
                <a:cs typeface="Times New Roman"/>
              </a:rPr>
              <a:t>  </a:t>
            </a:r>
            <a:r>
              <a:rPr lang="ru-RU" sz="950" spc="5" dirty="0" err="1" smtClean="0">
                <a:solidFill>
                  <a:srgbClr val="36342B"/>
                </a:solidFill>
                <a:latin typeface="Times New Roman"/>
                <a:cs typeface="Times New Roman"/>
              </a:rPr>
              <a:t>биохакинг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504825"/>
            <a:ext cx="2774949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1840" y="485902"/>
            <a:ext cx="259461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90" dirty="0">
                <a:solidFill>
                  <a:srgbClr val="343433"/>
                </a:solidFill>
              </a:rPr>
              <a:t>РУКОВОДИТЕЛЬ</a:t>
            </a:r>
            <a:r>
              <a:rPr sz="1550" spc="135" dirty="0">
                <a:solidFill>
                  <a:srgbClr val="343433"/>
                </a:solidFill>
              </a:rPr>
              <a:t> </a:t>
            </a:r>
            <a:r>
              <a:rPr sz="1550" spc="-85" dirty="0">
                <a:solidFill>
                  <a:srgbClr val="343433"/>
                </a:solidFill>
              </a:rPr>
              <a:t>ПРОЕКТА:</a:t>
            </a:r>
            <a:endParaRPr sz="155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52221" y="1106932"/>
            <a:ext cx="4550257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114">
              <a:lnSpc>
                <a:spcPct val="100000"/>
              </a:lnSpc>
            </a:pPr>
            <a:r>
              <a:rPr lang="ru-RU" spc="-75" dirty="0" smtClean="0"/>
              <a:t>СВЕТЛАНА   МЕЩЕРИНА</a:t>
            </a:r>
          </a:p>
          <a:p>
            <a:pPr marL="1936114">
              <a:lnSpc>
                <a:spcPct val="100000"/>
              </a:lnSpc>
            </a:pPr>
            <a:endParaRPr spc="-90" dirty="0"/>
          </a:p>
          <a:p>
            <a:pPr marL="2085339" indent="-147320">
              <a:lnSpc>
                <a:spcPct val="100000"/>
              </a:lnSpc>
              <a:spcBef>
                <a:spcPts val="705"/>
              </a:spcBef>
              <a:buClr>
                <a:srgbClr val="A8B85B"/>
              </a:buClr>
              <a:buChar char="•"/>
              <a:tabLst>
                <a:tab pos="2086610" algn="l"/>
              </a:tabLst>
            </a:pPr>
            <a:r>
              <a:rPr lang="ru-RU" sz="850" b="0" dirty="0" smtClean="0">
                <a:latin typeface="Times New Roman"/>
                <a:cs typeface="Times New Roman"/>
              </a:rPr>
              <a:t>Директор ГБУСО «Кировский центр социального обслуживания населения»</a:t>
            </a:r>
            <a:endParaRPr sz="850" dirty="0">
              <a:latin typeface="Times New Roman"/>
              <a:cs typeface="Times New Roman"/>
            </a:endParaRPr>
          </a:p>
          <a:p>
            <a:pPr marL="2088514" indent="-150495">
              <a:lnSpc>
                <a:spcPct val="100000"/>
              </a:lnSpc>
              <a:spcBef>
                <a:spcPts val="105"/>
              </a:spcBef>
              <a:buClr>
                <a:srgbClr val="A8B85B"/>
              </a:buClr>
              <a:buChar char="•"/>
              <a:tabLst>
                <a:tab pos="2089785" algn="l"/>
              </a:tabLst>
            </a:pPr>
            <a:endParaRPr sz="850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C:\Users\SHEIF\Downloads\_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76225"/>
            <a:ext cx="1701800" cy="25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474" y="495554"/>
            <a:ext cx="2622550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50" spc="-5" dirty="0" smtClean="0">
                <a:solidFill>
                  <a:srgbClr val="343434"/>
                </a:solidFill>
              </a:rPr>
              <a:t>Прогнозируемые результаты</a:t>
            </a:r>
            <a:endParaRPr sz="1450" dirty="0"/>
          </a:p>
        </p:txBody>
      </p:sp>
      <p:sp>
        <p:nvSpPr>
          <p:cNvPr id="4" name="object 4"/>
          <p:cNvSpPr txBox="1"/>
          <p:nvPr/>
        </p:nvSpPr>
        <p:spPr>
          <a:xfrm>
            <a:off x="544544" y="827339"/>
            <a:ext cx="3056255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пространственного мышления.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Изменение отношения к состоянию своего здоровья.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Укрепление здоровья и улучшение самочувствия пожилых граждан и сотрудников.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Увеличение продолжительности жизни пожилых граждан.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5. Снижение количества стрессовых и конфликтных ситуаций,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Снижение заболеваемости и функциональной напряженности</a:t>
            </a:r>
            <a:r>
              <a:rPr sz="1100" spc="10" dirty="0" smtClean="0">
                <a:solidFill>
                  <a:srgbClr val="5D5D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7" y="812739"/>
            <a:ext cx="2228476" cy="167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37488"/>
            <a:ext cx="2755392" cy="204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5289" y="1321597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473" y="0"/>
                </a:lnTo>
              </a:path>
            </a:pathLst>
          </a:custGeom>
          <a:ln w="3175">
            <a:solidFill>
              <a:srgbClr val="BFB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59940"/>
            <a:ext cx="1327785" cy="0"/>
          </a:xfrm>
          <a:custGeom>
            <a:avLst/>
            <a:gdLst/>
            <a:ahLst/>
            <a:cxnLst/>
            <a:rect l="l" t="t" r="r" b="b"/>
            <a:pathLst>
              <a:path w="1327785">
                <a:moveTo>
                  <a:pt x="0" y="0"/>
                </a:moveTo>
                <a:lnTo>
                  <a:pt x="1327199" y="0"/>
                </a:lnTo>
              </a:path>
            </a:pathLst>
          </a:custGeom>
          <a:ln w="30440">
            <a:solidFill>
              <a:srgbClr val="443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5678" y="3260699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4">
                <a:moveTo>
                  <a:pt x="0" y="0"/>
                </a:moveTo>
                <a:lnTo>
                  <a:pt x="308969" y="0"/>
                </a:lnTo>
              </a:path>
            </a:pathLst>
          </a:custGeom>
          <a:ln w="28918">
            <a:solidFill>
              <a:srgbClr val="6057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1265" y="3280447"/>
            <a:ext cx="706755" cy="0"/>
          </a:xfrm>
          <a:custGeom>
            <a:avLst/>
            <a:gdLst/>
            <a:ahLst/>
            <a:cxnLst/>
            <a:rect l="l" t="t" r="r" b="b"/>
            <a:pathLst>
              <a:path w="706755">
                <a:moveTo>
                  <a:pt x="0" y="0"/>
                </a:moveTo>
                <a:lnTo>
                  <a:pt x="706216" y="0"/>
                </a:lnTo>
              </a:path>
            </a:pathLst>
          </a:custGeom>
          <a:ln w="10654">
            <a:solidFill>
              <a:srgbClr val="ACA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9238" y="486734"/>
            <a:ext cx="24739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85" dirty="0">
                <a:solidFill>
                  <a:srgbClr val="31312F"/>
                </a:solidFill>
              </a:rPr>
              <a:t>МЕРОПРИЯТИЯ</a:t>
            </a:r>
            <a:r>
              <a:rPr sz="1550" spc="125" dirty="0">
                <a:solidFill>
                  <a:srgbClr val="31312F"/>
                </a:solidFill>
              </a:rPr>
              <a:t> </a:t>
            </a:r>
            <a:r>
              <a:rPr sz="1550" spc="-80" dirty="0">
                <a:solidFill>
                  <a:srgbClr val="31312F"/>
                </a:solidFill>
              </a:rPr>
              <a:t>ПРОЕКТА</a:t>
            </a:r>
            <a:endParaRPr sz="1550" dirty="0"/>
          </a:p>
        </p:txBody>
      </p:sp>
      <p:sp>
        <p:nvSpPr>
          <p:cNvPr id="9" name="object 9"/>
          <p:cNvSpPr txBox="1"/>
          <p:nvPr/>
        </p:nvSpPr>
        <p:spPr>
          <a:xfrm>
            <a:off x="726453" y="872826"/>
            <a:ext cx="162242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 indent="-172720">
              <a:lnSpc>
                <a:spcPct val="100000"/>
              </a:lnSpc>
              <a:buClr>
                <a:srgbClr val="698950"/>
              </a:buClr>
              <a:buChar char="•"/>
              <a:tabLst>
                <a:tab pos="186055" algn="l"/>
              </a:tabLst>
            </a:pPr>
            <a:r>
              <a:rPr sz="950" spc="15" dirty="0" err="1">
                <a:solidFill>
                  <a:srgbClr val="31312F"/>
                </a:solidFill>
                <a:latin typeface="Times New Roman"/>
                <a:cs typeface="Times New Roman"/>
              </a:rPr>
              <a:t>Анкетирование</a:t>
            </a:r>
            <a:r>
              <a:rPr sz="950" spc="45" dirty="0">
                <a:solidFill>
                  <a:srgbClr val="31312F"/>
                </a:solidFill>
                <a:latin typeface="Times New Roman"/>
                <a:cs typeface="Times New Roman"/>
              </a:rPr>
              <a:t> </a:t>
            </a:r>
            <a:r>
              <a:rPr lang="ru-RU" sz="950" spc="45" dirty="0" smtClean="0">
                <a:solidFill>
                  <a:srgbClr val="31312F"/>
                </a:solidFill>
                <a:latin typeface="Times New Roman"/>
                <a:cs typeface="Times New Roman"/>
              </a:rPr>
              <a:t>участников проекта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8350" y="838371"/>
            <a:ext cx="1719216" cy="356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 marR="5080" indent="-180340">
              <a:lnSpc>
                <a:spcPct val="121700"/>
              </a:lnSpc>
              <a:buClr>
                <a:srgbClr val="698950"/>
              </a:buClr>
              <a:buChar char="•"/>
              <a:tabLst>
                <a:tab pos="187960" algn="l"/>
                <a:tab pos="188595" algn="l"/>
              </a:tabLst>
            </a:pPr>
            <a:r>
              <a:rPr lang="ru-RU" sz="950" spc="20" dirty="0" smtClean="0">
                <a:solidFill>
                  <a:srgbClr val="31312F"/>
                </a:solidFill>
                <a:latin typeface="Times New Roman"/>
                <a:cs typeface="Times New Roman"/>
              </a:rPr>
              <a:t>Программы здорового питания</a:t>
            </a:r>
            <a:endParaRPr sz="95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C:\Users\SHEIF\Desktop\ЗОЖ КОНКУРС\soblyudat-zdoro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1222393"/>
            <a:ext cx="2590800" cy="20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750" y="56640"/>
            <a:ext cx="1328927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479" y="46745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1104660"/>
                </a:moveTo>
                <a:lnTo>
                  <a:pt x="0" y="0"/>
                </a:lnTo>
              </a:path>
            </a:pathLst>
          </a:custGeom>
          <a:ln w="16897">
            <a:solidFill>
              <a:srgbClr val="BFCF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4013" y="596785"/>
            <a:ext cx="2230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60" dirty="0" smtClean="0">
                <a:solidFill>
                  <a:srgbClr val="343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b="0" i="1" spc="-60" dirty="0" smtClean="0">
                <a:solidFill>
                  <a:srgbClr val="343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spc="-60" dirty="0" smtClean="0">
                <a:solidFill>
                  <a:srgbClr val="3434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406" y="902405"/>
            <a:ext cx="4441825" cy="612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774315" indent="-171450">
              <a:lnSpc>
                <a:spcPct val="69700"/>
              </a:lnSpc>
              <a:buFont typeface="Arial" panose="020B0604020202020204" pitchFamily="34" charset="0"/>
              <a:buChar char="•"/>
              <a:tabLst>
                <a:tab pos="236220" algn="l"/>
                <a:tab pos="236854" algn="l"/>
              </a:tabLst>
            </a:pPr>
            <a:r>
              <a:rPr lang="ru-RU" sz="950" b="1" dirty="0" smtClean="0">
                <a:latin typeface="Times New Roman"/>
                <a:cs typeface="Times New Roman"/>
              </a:rPr>
              <a:t>Онлайн технология «Секреты вкусной и здоровой пищи» </a:t>
            </a:r>
            <a:endParaRPr sz="950" b="1" dirty="0">
              <a:latin typeface="Times New Roman"/>
              <a:cs typeface="Times New Roman"/>
            </a:endParaRPr>
          </a:p>
          <a:p>
            <a:pPr marL="2524760" lvl="1" indent="-231140">
              <a:lnSpc>
                <a:spcPct val="100000"/>
              </a:lnSpc>
              <a:spcBef>
                <a:spcPts val="120"/>
              </a:spcBef>
              <a:buFont typeface="Times New Roman"/>
              <a:buChar char="•"/>
              <a:tabLst>
                <a:tab pos="2524760" algn="l"/>
                <a:tab pos="2525395" algn="l"/>
              </a:tabLst>
            </a:pPr>
            <a:r>
              <a:rPr lang="ru-RU" sz="950" b="1" spc="-65" dirty="0" smtClean="0">
                <a:solidFill>
                  <a:srgbClr val="34342D"/>
                </a:solidFill>
                <a:latin typeface="Times New Roman"/>
                <a:cs typeface="Times New Roman"/>
              </a:rPr>
              <a:t>Раздаточный материал по применению инновационных технологий</a:t>
            </a:r>
            <a:endParaRPr sz="950" b="1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C:\Users\SHEIF\Desktop\ЗОЖ КОНКУРС\msg5158911510-1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724025"/>
            <a:ext cx="1559918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EIF\Desktop\ЗОЖ КОНКУРС\2025-04-11_09-22-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" y="1358560"/>
            <a:ext cx="2819401" cy="18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8927" y="1572768"/>
            <a:ext cx="694944" cy="1292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1065" y="485902"/>
            <a:ext cx="2479040" cy="25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85" dirty="0">
                <a:solidFill>
                  <a:srgbClr val="343331"/>
                </a:solidFill>
              </a:rPr>
              <a:t>МЕРОПРИЯТИЯ</a:t>
            </a:r>
            <a:r>
              <a:rPr sz="1550" spc="165" dirty="0">
                <a:solidFill>
                  <a:srgbClr val="343331"/>
                </a:solidFill>
              </a:rPr>
              <a:t> </a:t>
            </a:r>
            <a:r>
              <a:rPr sz="1550" spc="-80" dirty="0">
                <a:solidFill>
                  <a:srgbClr val="343331"/>
                </a:solidFill>
              </a:rPr>
              <a:t>ПРОЕКТА</a:t>
            </a:r>
            <a:endParaRPr sz="1550"/>
          </a:p>
        </p:txBody>
      </p:sp>
      <p:sp>
        <p:nvSpPr>
          <p:cNvPr id="6" name="object 6"/>
          <p:cNvSpPr txBox="1"/>
          <p:nvPr/>
        </p:nvSpPr>
        <p:spPr>
          <a:xfrm>
            <a:off x="3107912" y="872998"/>
            <a:ext cx="19500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buClr>
                <a:srgbClr val="444442"/>
              </a:buClr>
              <a:buChar char="•"/>
              <a:tabLst>
                <a:tab pos="184785" algn="l"/>
                <a:tab pos="185420" algn="l"/>
              </a:tabLst>
            </a:pPr>
            <a:r>
              <a:rPr lang="ru-RU" sz="950" spc="5" dirty="0" err="1" smtClean="0">
                <a:solidFill>
                  <a:srgbClr val="343331"/>
                </a:solidFill>
                <a:latin typeface="Times New Roman"/>
                <a:cs typeface="Times New Roman"/>
              </a:rPr>
              <a:t>Нейрофитнес</a:t>
            </a:r>
            <a:endParaRPr lang="ru-RU" sz="950" spc="5" dirty="0" smtClean="0">
              <a:solidFill>
                <a:srgbClr val="343331"/>
              </a:solidFill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lr>
                <a:srgbClr val="444442"/>
              </a:buClr>
              <a:buChar char="•"/>
              <a:tabLst>
                <a:tab pos="184785" algn="l"/>
                <a:tab pos="185420" algn="l"/>
              </a:tabLst>
            </a:pPr>
            <a:r>
              <a:rPr lang="ru-RU" sz="950" spc="5" dirty="0" smtClean="0">
                <a:solidFill>
                  <a:srgbClr val="343331"/>
                </a:solidFill>
                <a:latin typeface="Times New Roman"/>
                <a:cs typeface="Times New Roman"/>
              </a:rPr>
              <a:t>Оздоровительные мероприятия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592" y="872998"/>
            <a:ext cx="1431290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325" indent="-174625">
              <a:lnSpc>
                <a:spcPct val="100000"/>
              </a:lnSpc>
              <a:buChar char="•"/>
              <a:tabLst>
                <a:tab pos="187960" algn="l"/>
              </a:tabLst>
            </a:pPr>
            <a:r>
              <a:rPr lang="ru-RU" sz="950" spc="10" dirty="0" smtClean="0">
                <a:solidFill>
                  <a:srgbClr val="343331"/>
                </a:solidFill>
                <a:latin typeface="Times New Roman"/>
                <a:cs typeface="Times New Roman"/>
              </a:rPr>
              <a:t> диспансеризация участников проекта</a:t>
            </a:r>
            <a:endParaRPr sz="950" dirty="0">
              <a:latin typeface="Times New Roman"/>
              <a:cs typeface="Times New Roman"/>
            </a:endParaRPr>
          </a:p>
          <a:p>
            <a:pPr marR="204470" algn="r">
              <a:lnSpc>
                <a:spcPct val="100000"/>
              </a:lnSpc>
              <a:spcBef>
                <a:spcPts val="475"/>
              </a:spcBef>
            </a:pPr>
            <a:r>
              <a:rPr sz="3100" spc="-290" dirty="0">
                <a:solidFill>
                  <a:srgbClr val="343331"/>
                </a:solidFill>
                <a:latin typeface="Arial"/>
                <a:cs typeface="Arial"/>
              </a:rPr>
              <a:t>·</a:t>
            </a:r>
            <a:r>
              <a:rPr sz="3100" spc="-950" dirty="0">
                <a:solidFill>
                  <a:srgbClr val="343331"/>
                </a:solidFill>
                <a:latin typeface="Arial"/>
                <a:cs typeface="Arial"/>
              </a:rPr>
              <a:t>-</a:t>
            </a:r>
            <a:r>
              <a:rPr sz="3450" spc="-127" baseline="30193" dirty="0">
                <a:solidFill>
                  <a:srgbClr val="343331"/>
                </a:solidFill>
                <a:latin typeface="Arial"/>
                <a:cs typeface="Arial"/>
              </a:rPr>
              <a:t>.</a:t>
            </a:r>
            <a:endParaRPr sz="3450" baseline="30193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0611" y="2893060"/>
            <a:ext cx="6635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0240" algn="l"/>
              </a:tabLst>
            </a:pPr>
            <a:r>
              <a:rPr sz="1100" u="sng" spc="-25" dirty="0">
                <a:solidFill>
                  <a:srgbClr val="444442"/>
                </a:solidFill>
                <a:latin typeface="Arial"/>
                <a:cs typeface="Arial"/>
              </a:rPr>
              <a:t> </a:t>
            </a:r>
            <a:r>
              <a:rPr sz="1100" u="sng" spc="-15" dirty="0">
                <a:solidFill>
                  <a:srgbClr val="444442"/>
                </a:solidFill>
                <a:latin typeface="Arial"/>
                <a:cs typeface="Arial"/>
              </a:rPr>
              <a:t>\	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098" name="Picture 2" descr="C:\Users\SHEIF\Desktop\ЗОЖ КОНКУРС\IMG_20240816_121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543"/>
            <a:ext cx="3107912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HEIF\Desktop\ЗОЖ КОНКУРС\2025-04-11_09-15-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307655"/>
            <a:ext cx="2590800" cy="16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5F616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220</Words>
  <Application>Microsoft Office PowerPoint</Application>
  <PresentationFormat>Произвольный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БИОХАКИНГ- вторая молодость </vt:lpstr>
      <vt:lpstr> ЦЕЛЬ ПРОЕКТА</vt:lpstr>
      <vt:lpstr> ЦЕЛЕВАЯ ГРУППА  ПРОЕКТА</vt:lpstr>
      <vt:lpstr>ЗАДАЧИ ПРОЕКТА:</vt:lpstr>
      <vt:lpstr>РУКОВОДИТЕЛЬ ПРОЕКТА:</vt:lpstr>
      <vt:lpstr>Прогнозируемые результаты</vt:lpstr>
      <vt:lpstr>МЕРОПРИЯТИЯ ПРОЕКТА</vt:lpstr>
      <vt:lpstr>МЕРОПРИЯТИЯ ПРОЕКТА</vt:lpstr>
      <vt:lpstr>МЕРОПРИЯТИЯ ПРОЕКТА</vt:lpstr>
      <vt:lpstr>МЕРОПРИЯТИЯ ПРОЕКТА</vt:lpstr>
      <vt:lpstr>ИНФОРМАЦИОННОЕ СОПРОВОЖДЕНИЕ </vt:lpstr>
      <vt:lpstr>БЛАГОДАРЮ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Контролеры здорового питания от 19_ 07_24.cdr</dc:title>
  <dc:creator>User</dc:creator>
  <cp:lastModifiedBy>SHEIF</cp:lastModifiedBy>
  <cp:revision>16</cp:revision>
  <dcterms:created xsi:type="dcterms:W3CDTF">2025-04-11T11:03:07Z</dcterms:created>
  <dcterms:modified xsi:type="dcterms:W3CDTF">2025-04-13T07:22:34Z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2024-07-19T00:00:00Z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2025-04-11T00:00:00Z</vt:filetime>
  </property>
</Properties>
</file>