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Lst>
  <p:sldSz cx="12192000" cy="6858000"/>
  <p:notesSz cx="6797675" cy="99282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694"/>
    <a:srgbClr val="A72E87"/>
    <a:srgbClr val="863458"/>
    <a:srgbClr val="651C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showGuides="1">
      <p:cViewPr varScale="1">
        <p:scale>
          <a:sx n="98" d="100"/>
          <a:sy n="98" d="100"/>
        </p:scale>
        <p:origin x="8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CA14-0783-0442-8B43-1865A88129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CD07D968-37EC-FE40-AB46-32C59BD1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3711B1C4-A9AA-9042-9A10-D8A21B428110}"/>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5" name="Footer Placeholder 4">
            <a:extLst>
              <a:ext uri="{FF2B5EF4-FFF2-40B4-BE49-F238E27FC236}">
                <a16:creationId xmlns:a16="http://schemas.microsoft.com/office/drawing/2014/main" id="{99CD9571-5E7F-E745-AEB9-7CA9B155DA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23E4D91-4232-2E40-B542-61599FA528CA}"/>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201309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B3C3-C578-844B-AF87-F297E696D2B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04A91F7-A599-FB43-A586-0CC751004D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AA71F158-2512-A44D-A26D-54697C16EA5E}"/>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5" name="Footer Placeholder 4">
            <a:extLst>
              <a:ext uri="{FF2B5EF4-FFF2-40B4-BE49-F238E27FC236}">
                <a16:creationId xmlns:a16="http://schemas.microsoft.com/office/drawing/2014/main" id="{4B64F998-4F9B-804A-9F02-0F4D601082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971966B-9D23-6848-99CB-AB9C01AB698B}"/>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62923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8C84E-89E4-D749-BF5D-C7AFF866AA2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29841363-9323-674F-A3CA-6D2AAEE611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414CFA2A-828B-5843-93AB-C4BBF9132E47}"/>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5" name="Footer Placeholder 4">
            <a:extLst>
              <a:ext uri="{FF2B5EF4-FFF2-40B4-BE49-F238E27FC236}">
                <a16:creationId xmlns:a16="http://schemas.microsoft.com/office/drawing/2014/main" id="{61FEFA42-7CDF-C24D-8B70-B191A9AECB8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555325E-D7E8-9F48-B2BF-11C3640ABF5A}"/>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402137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63C7-BF04-9541-A3BA-1EC3155EDD30}"/>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D8F8868E-D979-C241-9B7B-847DB9EFB9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4CD3B753-0970-BA49-8E1F-69739D451969}"/>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5" name="Footer Placeholder 4">
            <a:extLst>
              <a:ext uri="{FF2B5EF4-FFF2-40B4-BE49-F238E27FC236}">
                <a16:creationId xmlns:a16="http://schemas.microsoft.com/office/drawing/2014/main" id="{B971C29A-35D4-764F-8EF5-3B1CB7A4A16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395C276-872E-5C43-B7CF-2AD1F9D386C4}"/>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386647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DB34-A444-AC47-803F-5C0D2E85D7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07685CE-926B-ED47-BE9E-FA65006D4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E7A14B-C39F-6845-B507-E6C27D1AE3BF}"/>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5" name="Footer Placeholder 4">
            <a:extLst>
              <a:ext uri="{FF2B5EF4-FFF2-40B4-BE49-F238E27FC236}">
                <a16:creationId xmlns:a16="http://schemas.microsoft.com/office/drawing/2014/main" id="{8A28461A-2CA5-9C43-BE32-7E938C3CD52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C139A6B-82D4-FA40-9BF2-3B5522C1DD43}"/>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375933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15C8-2F70-BA4E-AFC1-2D345E50842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E4EC1E8B-2AA2-DF40-A096-0F20FFA597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B520B7B-023C-F549-8C1D-ABE1A60C5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83D3FBAD-B739-3849-AE3A-878D05538FA1}"/>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6" name="Footer Placeholder 5">
            <a:extLst>
              <a:ext uri="{FF2B5EF4-FFF2-40B4-BE49-F238E27FC236}">
                <a16:creationId xmlns:a16="http://schemas.microsoft.com/office/drawing/2014/main" id="{31D44275-9D2F-D540-98C7-790CF9E40A3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DD65E1B-BDC3-5E40-B884-047D1EED58B3}"/>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19691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4140-6F29-874E-83AA-5CBE2EB5C953}"/>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01479D2-391E-3D47-9236-19E384C6B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87586E-75BA-BA45-8BC4-920EABE2AF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F1EF321A-AC70-EF49-8FCC-46AA23897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A2D6C3-FD50-B64A-9FBE-62BB4E0DAF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62462348-8F70-B14D-BE99-0C70F9FB21B8}"/>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8" name="Footer Placeholder 7">
            <a:extLst>
              <a:ext uri="{FF2B5EF4-FFF2-40B4-BE49-F238E27FC236}">
                <a16:creationId xmlns:a16="http://schemas.microsoft.com/office/drawing/2014/main" id="{A08A1FC1-9FD6-2546-BF32-F542B82457E3}"/>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E687ADF1-7043-3943-9B86-91A5BFAAE7F6}"/>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259824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561-48E8-EE44-B6C8-580307506B8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C6EF9D8E-5CD9-FC4F-B6F4-C020B57E4D03}"/>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4" name="Footer Placeholder 3">
            <a:extLst>
              <a:ext uri="{FF2B5EF4-FFF2-40B4-BE49-F238E27FC236}">
                <a16:creationId xmlns:a16="http://schemas.microsoft.com/office/drawing/2014/main" id="{41C9FEC1-62B9-824C-822A-7AF12162AF4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D9528D4-1EA2-B548-9AD9-1B7F8428EC40}"/>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41868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A742A-4AF4-2543-813D-9C714AC99EFB}"/>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3" name="Footer Placeholder 2">
            <a:extLst>
              <a:ext uri="{FF2B5EF4-FFF2-40B4-BE49-F238E27FC236}">
                <a16:creationId xmlns:a16="http://schemas.microsoft.com/office/drawing/2014/main" id="{21921CE1-9D2B-2843-8523-1F03F6B8228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8DB24975-66A2-2B48-A7C4-BD60AEBFC37C}"/>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152530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2AEC-4239-8546-8CD5-EA687E7330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62761AE6-5F80-AA4C-9CB5-5F3A8FC8C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32ABE359-5A99-DD4C-B0D3-25A48DB1C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EB49FA-C8A1-2948-A5F0-3FC5D3054DF3}"/>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6" name="Footer Placeholder 5">
            <a:extLst>
              <a:ext uri="{FF2B5EF4-FFF2-40B4-BE49-F238E27FC236}">
                <a16:creationId xmlns:a16="http://schemas.microsoft.com/office/drawing/2014/main" id="{96418EFC-7344-1549-8D73-BEF777EBAC5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7730B34-6B03-2C4D-9648-5B35E449CEDE}"/>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418075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FACA-111A-D74A-AD16-129F183A48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19E9030E-57F6-1141-BCB4-E951A80B4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E6E3DE-83F5-6541-8F19-ED9CDCBD3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AA7955-355C-0145-B0AA-A67AC9CBDEEA}"/>
              </a:ext>
            </a:extLst>
          </p:cNvPr>
          <p:cNvSpPr>
            <a:spLocks noGrp="1"/>
          </p:cNvSpPr>
          <p:nvPr>
            <p:ph type="dt" sz="half" idx="10"/>
          </p:nvPr>
        </p:nvSpPr>
        <p:spPr/>
        <p:txBody>
          <a:bodyPr/>
          <a:lstStyle/>
          <a:p>
            <a:fld id="{B23EFBB3-7FA6-3D49-B851-9472CC50247F}" type="datetimeFigureOut">
              <a:rPr lang="x-none" smtClean="0"/>
              <a:t>11.04.2025</a:t>
            </a:fld>
            <a:endParaRPr lang="x-none"/>
          </a:p>
        </p:txBody>
      </p:sp>
      <p:sp>
        <p:nvSpPr>
          <p:cNvPr id="6" name="Footer Placeholder 5">
            <a:extLst>
              <a:ext uri="{FF2B5EF4-FFF2-40B4-BE49-F238E27FC236}">
                <a16:creationId xmlns:a16="http://schemas.microsoft.com/office/drawing/2014/main" id="{126279E2-40E0-E74A-9196-0CFD2D0750E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C684C6A-B901-5F4D-B2DF-14E4FBA1D0DB}"/>
              </a:ext>
            </a:extLst>
          </p:cNvPr>
          <p:cNvSpPr>
            <a:spLocks noGrp="1"/>
          </p:cNvSpPr>
          <p:nvPr>
            <p:ph type="sldNum" sz="quarter" idx="12"/>
          </p:nvPr>
        </p:nvSpPr>
        <p:spPr/>
        <p:txBody>
          <a:bodyPr/>
          <a:lstStyle/>
          <a:p>
            <a:fld id="{08D39A69-AF25-1848-A12F-D5E9AB2C720D}" type="slidenum">
              <a:rPr lang="x-none" smtClean="0"/>
              <a:t>‹#›</a:t>
            </a:fld>
            <a:endParaRPr lang="x-none"/>
          </a:p>
        </p:txBody>
      </p:sp>
    </p:spTree>
    <p:extLst>
      <p:ext uri="{BB962C8B-B14F-4D97-AF65-F5344CB8AC3E}">
        <p14:creationId xmlns:p14="http://schemas.microsoft.com/office/powerpoint/2010/main" val="129454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0B775-6F2A-A24E-B50A-4A3DE0E5C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06ED5A98-EC46-7644-8DA8-92AFCEC35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C29DDACC-C11C-8C47-8E0D-C4036CB53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EFBB3-7FA6-3D49-B851-9472CC50247F}" type="datetimeFigureOut">
              <a:rPr lang="x-none" smtClean="0"/>
              <a:t>11.04.2025</a:t>
            </a:fld>
            <a:endParaRPr lang="x-none"/>
          </a:p>
        </p:txBody>
      </p:sp>
      <p:sp>
        <p:nvSpPr>
          <p:cNvPr id="5" name="Footer Placeholder 4">
            <a:extLst>
              <a:ext uri="{FF2B5EF4-FFF2-40B4-BE49-F238E27FC236}">
                <a16:creationId xmlns:a16="http://schemas.microsoft.com/office/drawing/2014/main" id="{DB33BE82-33C8-7C44-81AF-AE353C01D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3FE79654-7902-ED4A-8D7C-93B21514F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39A69-AF25-1848-A12F-D5E9AB2C720D}" type="slidenum">
              <a:rPr lang="x-none" smtClean="0"/>
              <a:t>‹#›</a:t>
            </a:fld>
            <a:endParaRPr lang="x-none"/>
          </a:p>
        </p:txBody>
      </p:sp>
    </p:spTree>
    <p:extLst>
      <p:ext uri="{BB962C8B-B14F-4D97-AF65-F5344CB8AC3E}">
        <p14:creationId xmlns:p14="http://schemas.microsoft.com/office/powerpoint/2010/main" val="211852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vk.com/elena_v_guseva?z=photo319091095_457243955%2Fwall319091095_3078" TargetMode="External"/><Relationship Id="rId3" Type="http://schemas.openxmlformats.org/officeDocument/2006/relationships/hyperlink" Target="https://vk.com/anitaja2009" TargetMode="External"/><Relationship Id="rId7" Type="http://schemas.openxmlformats.org/officeDocument/2006/relationships/hyperlink" Target="https://vk.com/topic-221791510_49928664"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avito.ru/brands/aa7e20c49db477e456c669a62440fa9c?src=sharing" TargetMode="External"/><Relationship Id="rId5" Type="http://schemas.openxmlformats.org/officeDocument/2006/relationships/hyperlink" Target="https://dikidi.net/1700554" TargetMode="External"/><Relationship Id="rId10" Type="http://schemas.openxmlformats.org/officeDocument/2006/relationships/image" Target="../media/image8.jpg"/><Relationship Id="rId4" Type="http://schemas.openxmlformats.org/officeDocument/2006/relationships/hyperlink" Target="https://vk.com/beautyline_73" TargetMode="External"/><Relationship Id="rId9" Type="http://schemas.openxmlformats.org/officeDocument/2006/relationships/hyperlink" Target="https://vk.com/larisa_dietolog?z=photo368751153_457251431%2Fwall368751153_289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k.com/beautyline_73"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ikidi.net/1700554" TargetMode="External"/><Relationship Id="rId4" Type="http://schemas.openxmlformats.org/officeDocument/2006/relationships/hyperlink" Target="https://www.avito.ru/brands/aa7e20c49db477e456c669a62440fa9c?src=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C2C3183-3BA4-DC45-A563-EB07D8457435}"/>
              </a:ext>
            </a:extLst>
          </p:cNvPr>
          <p:cNvSpPr/>
          <p:nvPr/>
        </p:nvSpPr>
        <p:spPr>
          <a:xfrm>
            <a:off x="441434" y="1145628"/>
            <a:ext cx="11319642" cy="5370786"/>
          </a:xfrm>
          <a:prstGeom prst="roundRect">
            <a:avLst>
              <a:gd name="adj" fmla="val 5904"/>
            </a:avLst>
          </a:prstGeom>
          <a:solidFill>
            <a:srgbClr val="A7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a:extLst>
              <a:ext uri="{FF2B5EF4-FFF2-40B4-BE49-F238E27FC236}">
                <a16:creationId xmlns:a16="http://schemas.microsoft.com/office/drawing/2014/main" id="{9B475A95-DB94-754D-B3E8-90058E16748C}"/>
              </a:ext>
            </a:extLst>
          </p:cNvPr>
          <p:cNvPicPr>
            <a:picLocks noChangeAspect="1"/>
          </p:cNvPicPr>
          <p:nvPr/>
        </p:nvPicPr>
        <p:blipFill>
          <a:blip r:embed="rId2"/>
          <a:stretch>
            <a:fillRect/>
          </a:stretch>
        </p:blipFill>
        <p:spPr>
          <a:xfrm>
            <a:off x="9962933" y="113255"/>
            <a:ext cx="1661510" cy="864208"/>
          </a:xfrm>
          <a:prstGeom prst="rect">
            <a:avLst/>
          </a:prstGeom>
        </p:spPr>
      </p:pic>
      <p:sp>
        <p:nvSpPr>
          <p:cNvPr id="8" name="TextBox 7">
            <a:extLst>
              <a:ext uri="{FF2B5EF4-FFF2-40B4-BE49-F238E27FC236}">
                <a16:creationId xmlns:a16="http://schemas.microsoft.com/office/drawing/2014/main" id="{5B63974C-299F-3A42-928D-66554BBDC41B}"/>
              </a:ext>
            </a:extLst>
          </p:cNvPr>
          <p:cNvSpPr txBox="1"/>
          <p:nvPr/>
        </p:nvSpPr>
        <p:spPr>
          <a:xfrm>
            <a:off x="767255" y="1848585"/>
            <a:ext cx="5979137" cy="830997"/>
          </a:xfrm>
          <a:prstGeom prst="rect">
            <a:avLst/>
          </a:prstGeom>
          <a:noFill/>
        </p:spPr>
        <p:txBody>
          <a:bodyPr wrap="none" rtlCol="0">
            <a:spAutoFit/>
          </a:bodyPr>
          <a:lstStyle/>
          <a:p>
            <a:r>
              <a:rPr lang="ru-RU" sz="2400" dirty="0">
                <a:solidFill>
                  <a:schemeClr val="bg1"/>
                </a:solidFill>
              </a:rPr>
              <a:t>Всероссийский конкурсный отбор проектов </a:t>
            </a:r>
            <a:br>
              <a:rPr lang="en-US" sz="2400" dirty="0">
                <a:solidFill>
                  <a:schemeClr val="bg1"/>
                </a:solidFill>
              </a:rPr>
            </a:br>
            <a:r>
              <a:rPr lang="ru-RU" sz="2400" dirty="0">
                <a:solidFill>
                  <a:schemeClr val="bg1"/>
                </a:solidFill>
              </a:rPr>
              <a:t>«Женщины за здоровое общество»</a:t>
            </a:r>
          </a:p>
        </p:txBody>
      </p:sp>
      <p:sp>
        <p:nvSpPr>
          <p:cNvPr id="9" name="TextBox 8">
            <a:extLst>
              <a:ext uri="{FF2B5EF4-FFF2-40B4-BE49-F238E27FC236}">
                <a16:creationId xmlns:a16="http://schemas.microsoft.com/office/drawing/2014/main" id="{2A9B813D-2B66-114A-A35A-8916837DF786}"/>
              </a:ext>
            </a:extLst>
          </p:cNvPr>
          <p:cNvSpPr txBox="1"/>
          <p:nvPr/>
        </p:nvSpPr>
        <p:spPr>
          <a:xfrm>
            <a:off x="767254" y="2921933"/>
            <a:ext cx="10163981" cy="762453"/>
          </a:xfrm>
          <a:prstGeom prst="rect">
            <a:avLst/>
          </a:prstGeom>
          <a:noFill/>
        </p:spPr>
        <p:txBody>
          <a:bodyPr wrap="square" rtlCol="0">
            <a:spAutoFit/>
          </a:bodyPr>
          <a:lstStyle/>
          <a:p>
            <a:pPr>
              <a:lnSpc>
                <a:spcPts val="5700"/>
              </a:lnSpc>
            </a:pPr>
            <a:r>
              <a:rPr lang="ru-RU" sz="3600" dirty="0">
                <a:solidFill>
                  <a:schemeClr val="bg1"/>
                </a:solidFill>
                <a:latin typeface="Playfair Display" pitchFamily="2" charset="-52"/>
              </a:rPr>
              <a:t>«Массажный салон Линия красоты»</a:t>
            </a:r>
          </a:p>
        </p:txBody>
      </p:sp>
      <p:sp>
        <p:nvSpPr>
          <p:cNvPr id="10" name="TextBox 9">
            <a:extLst>
              <a:ext uri="{FF2B5EF4-FFF2-40B4-BE49-F238E27FC236}">
                <a16:creationId xmlns:a16="http://schemas.microsoft.com/office/drawing/2014/main" id="{009C0A55-CA0E-4A40-B358-6A83C9303414}"/>
              </a:ext>
            </a:extLst>
          </p:cNvPr>
          <p:cNvSpPr txBox="1"/>
          <p:nvPr/>
        </p:nvSpPr>
        <p:spPr>
          <a:xfrm>
            <a:off x="767255" y="4973782"/>
            <a:ext cx="10621181" cy="707886"/>
          </a:xfrm>
          <a:prstGeom prst="rect">
            <a:avLst/>
          </a:prstGeom>
          <a:noFill/>
        </p:spPr>
        <p:txBody>
          <a:bodyPr wrap="square" rtlCol="0">
            <a:spAutoFit/>
          </a:bodyPr>
          <a:lstStyle/>
          <a:p>
            <a:r>
              <a:rPr lang="ru-RU" sz="2000" dirty="0">
                <a:solidFill>
                  <a:schemeClr val="bg1"/>
                </a:solidFill>
              </a:rPr>
              <a:t>Руководитель команды: Сулейманова Анна Олеговна,  самозанятая ,</a:t>
            </a:r>
          </a:p>
          <a:p>
            <a:r>
              <a:rPr lang="ru-RU" sz="2000" dirty="0">
                <a:solidFill>
                  <a:schemeClr val="bg1"/>
                </a:solidFill>
              </a:rPr>
              <a:t> Россия, Ульяновская область,  </a:t>
            </a:r>
            <a:r>
              <a:rPr lang="ru-RU" sz="2000" dirty="0" err="1">
                <a:solidFill>
                  <a:schemeClr val="bg1"/>
                </a:solidFill>
              </a:rPr>
              <a:t>г.Димитровград</a:t>
            </a:r>
            <a:endParaRPr lang="ru-RU" sz="2000" dirty="0">
              <a:solidFill>
                <a:schemeClr val="bg1"/>
              </a:solidFill>
            </a:endParaRPr>
          </a:p>
        </p:txBody>
      </p:sp>
      <p:sp>
        <p:nvSpPr>
          <p:cNvPr id="11" name="TextBox 10">
            <a:extLst>
              <a:ext uri="{FF2B5EF4-FFF2-40B4-BE49-F238E27FC236}">
                <a16:creationId xmlns:a16="http://schemas.microsoft.com/office/drawing/2014/main" id="{C8E84038-B740-F244-89E0-809A1E3F117D}"/>
              </a:ext>
            </a:extLst>
          </p:cNvPr>
          <p:cNvSpPr txBox="1"/>
          <p:nvPr/>
        </p:nvSpPr>
        <p:spPr>
          <a:xfrm>
            <a:off x="767255" y="3670280"/>
            <a:ext cx="6575654" cy="584775"/>
          </a:xfrm>
          <a:prstGeom prst="rect">
            <a:avLst/>
          </a:prstGeom>
          <a:noFill/>
        </p:spPr>
        <p:txBody>
          <a:bodyPr wrap="square" rtlCol="0">
            <a:spAutoFit/>
          </a:bodyPr>
          <a:lstStyle/>
          <a:p>
            <a:r>
              <a:rPr lang="ru-RU" sz="3200" dirty="0">
                <a:solidFill>
                  <a:schemeClr val="bg1"/>
                </a:solidFill>
                <a:latin typeface="Playfair Display" pitchFamily="2" charset="-52"/>
              </a:rPr>
              <a:t>Номинация: Здоровый образ жизни</a:t>
            </a:r>
          </a:p>
        </p:txBody>
      </p:sp>
    </p:spTree>
    <p:extLst>
      <p:ext uri="{BB962C8B-B14F-4D97-AF65-F5344CB8AC3E}">
        <p14:creationId xmlns:p14="http://schemas.microsoft.com/office/powerpoint/2010/main" val="219624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C388475A-0C6F-9641-A042-B188E420BA4B}"/>
              </a:ext>
            </a:extLst>
          </p:cNvPr>
          <p:cNvSpPr txBox="1"/>
          <p:nvPr/>
        </p:nvSpPr>
        <p:spPr>
          <a:xfrm>
            <a:off x="599090" y="588577"/>
            <a:ext cx="5934638" cy="954107"/>
          </a:xfrm>
          <a:prstGeom prst="rect">
            <a:avLst/>
          </a:prstGeom>
          <a:noFill/>
        </p:spPr>
        <p:txBody>
          <a:bodyPr wrap="none" rtlCol="0">
            <a:spAutoFit/>
          </a:bodyPr>
          <a:lstStyle/>
          <a:p>
            <a:r>
              <a:rPr lang="ru-RU" sz="2800" dirty="0">
                <a:solidFill>
                  <a:srgbClr val="A72E88"/>
                </a:solidFill>
                <a:latin typeface="Playfair Display SemiBold" pitchFamily="2" charset="-52"/>
              </a:rPr>
              <a:t>Информация о текущем статусе </a:t>
            </a:r>
            <a:br>
              <a:rPr lang="ru-RU" sz="2800" dirty="0">
                <a:solidFill>
                  <a:srgbClr val="A72E88"/>
                </a:solidFill>
                <a:latin typeface="Playfair Display SemiBold" pitchFamily="2" charset="-52"/>
              </a:rPr>
            </a:br>
            <a:r>
              <a:rPr lang="ru-RU" sz="2800" dirty="0">
                <a:solidFill>
                  <a:srgbClr val="A72E88"/>
                </a:solidFill>
                <a:latin typeface="Playfair Display SemiBold" pitchFamily="2" charset="-52"/>
              </a:rPr>
              <a:t>реализации проекта</a:t>
            </a:r>
          </a:p>
        </p:txBody>
      </p:sp>
      <p:sp>
        <p:nvSpPr>
          <p:cNvPr id="2" name="Прямоугольник 1">
            <a:extLst>
              <a:ext uri="{FF2B5EF4-FFF2-40B4-BE49-F238E27FC236}">
                <a16:creationId xmlns:a16="http://schemas.microsoft.com/office/drawing/2014/main" id="{65D951C3-27AC-4876-BFEB-E00DC08BAD3F}"/>
              </a:ext>
            </a:extLst>
          </p:cNvPr>
          <p:cNvSpPr/>
          <p:nvPr/>
        </p:nvSpPr>
        <p:spPr>
          <a:xfrm>
            <a:off x="599090" y="1542684"/>
            <a:ext cx="11131802" cy="5201424"/>
          </a:xfrm>
          <a:prstGeom prst="rect">
            <a:avLst/>
          </a:prstGeom>
        </p:spPr>
        <p:txBody>
          <a:bodyPr wrap="square">
            <a:spAutoFit/>
          </a:bodyPr>
          <a:lstStyle/>
          <a:p>
            <a:pPr algn="just"/>
            <a:r>
              <a:rPr lang="ru-RU" sz="1400" dirty="0">
                <a:solidFill>
                  <a:srgbClr val="212529"/>
                </a:solidFill>
                <a:latin typeface="Times New Roman" panose="02020603050405020304" pitchFamily="18" charset="0"/>
              </a:rPr>
              <a:t>Проект «Массажный салон Линия красоты»», расположенный по адресу: Ульяновская область,  </a:t>
            </a:r>
            <a:r>
              <a:rPr lang="ru-RU" sz="1400" dirty="0" err="1">
                <a:solidFill>
                  <a:srgbClr val="212529"/>
                </a:solidFill>
                <a:latin typeface="Times New Roman" panose="02020603050405020304" pitchFamily="18" charset="0"/>
              </a:rPr>
              <a:t>г.Димитровград</a:t>
            </a:r>
            <a:r>
              <a:rPr lang="ru-RU" sz="1400" dirty="0">
                <a:solidFill>
                  <a:srgbClr val="212529"/>
                </a:solidFill>
                <a:latin typeface="Times New Roman" panose="02020603050405020304" pitchFamily="18" charset="0"/>
              </a:rPr>
              <a:t>, ул. Автостроителей, д.35, -  это активный, действующий проект. Режим работы с 09.00-21.00, ежедневно. </a:t>
            </a:r>
          </a:p>
          <a:p>
            <a:pPr algn="just"/>
            <a:r>
              <a:rPr lang="ru-RU" sz="1400" dirty="0">
                <a:solidFill>
                  <a:srgbClr val="212529"/>
                </a:solidFill>
                <a:effectLst/>
                <a:latin typeface="Times New Roman" panose="02020603050405020304" pitchFamily="18" charset="0"/>
              </a:rPr>
              <a:t>Информацию о нашем салоне можно получить по следующим ссылкам  в интернет –ресурсе:</a:t>
            </a:r>
          </a:p>
          <a:p>
            <a:pPr marL="342900" indent="-342900" algn="just">
              <a:buAutoNum type="arabicPeriod"/>
            </a:pPr>
            <a:r>
              <a:rPr lang="ru-RU" dirty="0">
                <a:hlinkClick r:id="rId3"/>
              </a:rPr>
              <a:t>https://vk.com/anitaja2009</a:t>
            </a:r>
            <a:endParaRPr lang="ru-RU" dirty="0"/>
          </a:p>
          <a:p>
            <a:pPr marL="342900" indent="-342900">
              <a:buAutoNum type="arabicPeriod" startAt="2"/>
            </a:pPr>
            <a:r>
              <a:rPr lang="ru-RU" sz="1400" b="1" u="sng" dirty="0">
                <a:hlinkClick r:id="rId4"/>
              </a:rPr>
              <a:t>https://vk.com/beautyline_73</a:t>
            </a:r>
            <a:endParaRPr lang="ru-RU" sz="1400" b="1" u="sng" dirty="0"/>
          </a:p>
          <a:p>
            <a:pPr marL="342900" indent="-342900">
              <a:buFontTx/>
              <a:buAutoNum type="arabicPeriod" startAt="2"/>
            </a:pPr>
            <a:r>
              <a:rPr lang="ru-RU" u="sng" dirty="0">
                <a:hlinkClick r:id="rId5"/>
              </a:rPr>
              <a:t>https://dikidi.net/1700554</a:t>
            </a:r>
            <a:endParaRPr lang="ru-RU" dirty="0"/>
          </a:p>
          <a:p>
            <a:pPr marL="342900" indent="-342900">
              <a:buAutoNum type="arabicPeriod" startAt="2"/>
            </a:pPr>
            <a:r>
              <a:rPr lang="ru-RU" u="sng" dirty="0">
                <a:hlinkClick r:id="rId6"/>
              </a:rPr>
              <a:t>https://www.avito.ru/brands/aa7e20c49db477e456c669a62440fa9c?src=sharing</a:t>
            </a:r>
            <a:endParaRPr lang="ru-RU" u="sng" dirty="0"/>
          </a:p>
          <a:p>
            <a:pPr marL="342900" indent="-342900">
              <a:buFontTx/>
              <a:buAutoNum type="arabicPeriod" startAt="2"/>
            </a:pPr>
            <a:r>
              <a:rPr lang="ru-RU" dirty="0">
                <a:hlinkClick r:id="rId7"/>
              </a:rPr>
              <a:t>https://vk.com/topic-221791510_49928664</a:t>
            </a:r>
            <a:endParaRPr lang="ru-RU" dirty="0"/>
          </a:p>
          <a:p>
            <a:pPr marL="342900" indent="-342900">
              <a:buFontTx/>
              <a:buAutoNum type="arabicPeriod" startAt="2"/>
            </a:pPr>
            <a:r>
              <a:rPr lang="en-US" sz="1300" dirty="0">
                <a:latin typeface="Times New Roman" panose="02020603050405020304" pitchFamily="18" charset="0"/>
                <a:cs typeface="Times New Roman" panose="02020603050405020304" pitchFamily="18" charset="0"/>
              </a:rPr>
              <a:t>QR-</a:t>
            </a:r>
            <a:r>
              <a:rPr lang="ru-RU" sz="1300" dirty="0">
                <a:latin typeface="Times New Roman" panose="02020603050405020304" pitchFamily="18" charset="0"/>
                <a:cs typeface="Times New Roman" panose="02020603050405020304" pitchFamily="18" charset="0"/>
              </a:rPr>
              <a:t>код в </a:t>
            </a:r>
            <a:r>
              <a:rPr lang="en-US" sz="1300" dirty="0">
                <a:latin typeface="Times New Roman" panose="02020603050405020304" pitchFamily="18" charset="0"/>
                <a:cs typeface="Times New Roman" panose="02020603050405020304" pitchFamily="18" charset="0"/>
              </a:rPr>
              <a:t>Telegram</a:t>
            </a:r>
            <a:endParaRPr lang="ru-RU" sz="1300" dirty="0">
              <a:latin typeface="Times New Roman" panose="02020603050405020304" pitchFamily="18" charset="0"/>
              <a:cs typeface="Times New Roman" panose="02020603050405020304" pitchFamily="18" charset="0"/>
            </a:endParaRPr>
          </a:p>
          <a:p>
            <a:pPr marL="342900" indent="-342900">
              <a:buFontTx/>
              <a:buAutoNum type="arabicPeriod" startAt="2"/>
            </a:pPr>
            <a:endParaRPr lang="ru-RU" dirty="0"/>
          </a:p>
          <a:p>
            <a:pPr marL="342900" indent="-342900">
              <a:buAutoNum type="arabicPeriod" startAt="2"/>
            </a:pPr>
            <a:endParaRPr lang="ru-RU" sz="1400" b="1" dirty="0"/>
          </a:p>
          <a:p>
            <a:pPr marL="342900" indent="-342900">
              <a:buAutoNum type="arabicPeriod" startAt="2"/>
            </a:pPr>
            <a:endParaRPr lang="ru-RU" sz="1400" b="1" dirty="0"/>
          </a:p>
          <a:p>
            <a:endParaRPr lang="ru-RU" sz="1400" dirty="0"/>
          </a:p>
          <a:p>
            <a:pPr algn="just"/>
            <a:endParaRPr lang="ru-RU" sz="1400" dirty="0">
              <a:solidFill>
                <a:srgbClr val="212529"/>
              </a:solidFill>
              <a:effectLst/>
              <a:latin typeface="Times New Roman" panose="02020603050405020304" pitchFamily="18" charset="0"/>
            </a:endParaRPr>
          </a:p>
          <a:p>
            <a:pPr algn="just"/>
            <a:endParaRPr lang="ru-RU" sz="1400" dirty="0">
              <a:effectLst/>
            </a:endParaRPr>
          </a:p>
          <a:p>
            <a:pPr algn="just"/>
            <a:endParaRPr lang="ru-RU" sz="1400" dirty="0"/>
          </a:p>
          <a:p>
            <a:pPr algn="just"/>
            <a:r>
              <a:rPr lang="ru-RU" sz="1300" dirty="0">
                <a:latin typeface="Times New Roman" panose="02020603050405020304" pitchFamily="18" charset="0"/>
                <a:cs typeface="Times New Roman" panose="02020603050405020304" pitchFamily="18" charset="0"/>
              </a:rPr>
              <a:t>В апреле 2024г принимала участие в проекте «Женщины в бизнесе»</a:t>
            </a:r>
          </a:p>
          <a:p>
            <a:pPr algn="just"/>
            <a:r>
              <a:rPr lang="ru-RU" u="sng" dirty="0">
                <a:hlinkClick r:id="rId8"/>
              </a:rPr>
              <a:t>https://vk.com/elena_v_guseva?z=photo319091095_457243955%2Fwall319091095_3078</a:t>
            </a:r>
            <a:r>
              <a:rPr lang="ru-RU" dirty="0"/>
              <a:t> </a:t>
            </a:r>
          </a:p>
          <a:p>
            <a:pPr algn="just"/>
            <a:r>
              <a:rPr lang="ru-RU" sz="1300" dirty="0">
                <a:effectLst/>
                <a:latin typeface="Times New Roman" panose="02020603050405020304" pitchFamily="18" charset="0"/>
                <a:cs typeface="Times New Roman" panose="02020603050405020304" pitchFamily="18" charset="0"/>
              </a:rPr>
              <a:t>И также была участницей </a:t>
            </a:r>
            <a:r>
              <a:rPr lang="ru-RU" sz="1300" dirty="0">
                <a:latin typeface="Times New Roman" panose="02020603050405020304" pitchFamily="18" charset="0"/>
                <a:cs typeface="Times New Roman" panose="02020603050405020304" pitchFamily="18" charset="0"/>
              </a:rPr>
              <a:t>конференции «Союз врача и нутрициолога-залог здоровья нации» в 2024г</a:t>
            </a:r>
          </a:p>
          <a:p>
            <a:pPr algn="just"/>
            <a:r>
              <a:rPr lang="ru-RU" u="sng" dirty="0">
                <a:hlinkClick r:id="rId9"/>
              </a:rPr>
              <a:t>https://vk.com/larisa_dietolog?z=photo368751153_457251431%2Fwall368751153_2892</a:t>
            </a:r>
            <a:endParaRPr lang="ru-RU" dirty="0"/>
          </a:p>
          <a:p>
            <a:pPr algn="just"/>
            <a:endParaRPr lang="ru-RU" sz="1300" dirty="0">
              <a:latin typeface="Times New Roman" panose="02020603050405020304" pitchFamily="18" charset="0"/>
              <a:cs typeface="Times New Roman" panose="02020603050405020304" pitchFamily="18" charset="0"/>
            </a:endParaRPr>
          </a:p>
          <a:p>
            <a:pPr algn="just"/>
            <a:endParaRPr lang="ru-RU" sz="1400" dirty="0">
              <a:effectLst/>
            </a:endParaRPr>
          </a:p>
        </p:txBody>
      </p:sp>
      <p:pic>
        <p:nvPicPr>
          <p:cNvPr id="12" name="Рисунок 11">
            <a:extLst>
              <a:ext uri="{FF2B5EF4-FFF2-40B4-BE49-F238E27FC236}">
                <a16:creationId xmlns:a16="http://schemas.microsoft.com/office/drawing/2014/main" id="{3BC851C6-899A-4520-8824-C1F895BB1EFD}"/>
              </a:ext>
            </a:extLst>
          </p:cNvPr>
          <p:cNvPicPr>
            <a:picLocks noChangeAspect="1"/>
          </p:cNvPicPr>
          <p:nvPr/>
        </p:nvPicPr>
        <p:blipFill>
          <a:blip r:embed="rId10"/>
          <a:stretch>
            <a:fillRect/>
          </a:stretch>
        </p:blipFill>
        <p:spPr>
          <a:xfrm>
            <a:off x="3031392" y="3570795"/>
            <a:ext cx="1346200" cy="1684867"/>
          </a:xfrm>
          <a:prstGeom prst="rect">
            <a:avLst/>
          </a:prstGeom>
        </p:spPr>
      </p:pic>
    </p:spTree>
    <p:extLst>
      <p:ext uri="{BB962C8B-B14F-4D97-AF65-F5344CB8AC3E}">
        <p14:creationId xmlns:p14="http://schemas.microsoft.com/office/powerpoint/2010/main" val="223978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3A3B4EC6-9801-A646-9E70-2AE8325B5C6E}"/>
              </a:ext>
            </a:extLst>
          </p:cNvPr>
          <p:cNvSpPr txBox="1"/>
          <p:nvPr/>
        </p:nvSpPr>
        <p:spPr>
          <a:xfrm>
            <a:off x="599090" y="588577"/>
            <a:ext cx="5553123" cy="523220"/>
          </a:xfrm>
          <a:prstGeom prst="rect">
            <a:avLst/>
          </a:prstGeom>
          <a:noFill/>
        </p:spPr>
        <p:txBody>
          <a:bodyPr wrap="none" rtlCol="0">
            <a:spAutoFit/>
          </a:bodyPr>
          <a:lstStyle/>
          <a:p>
            <a:r>
              <a:rPr lang="ru-RU" sz="2800" dirty="0">
                <a:solidFill>
                  <a:srgbClr val="A72E88"/>
                </a:solidFill>
                <a:latin typeface="Playfair Display SemiBold" pitchFamily="2" charset="-52"/>
              </a:rPr>
              <a:t>Каналы продвижения проекта</a:t>
            </a:r>
          </a:p>
        </p:txBody>
      </p:sp>
      <p:sp>
        <p:nvSpPr>
          <p:cNvPr id="8" name="Прямоугольник: скругленные углы 19">
            <a:extLst>
              <a:ext uri="{FF2B5EF4-FFF2-40B4-BE49-F238E27FC236}">
                <a16:creationId xmlns:a16="http://schemas.microsoft.com/office/drawing/2014/main" id="{DC3B501B-B269-614F-917B-772DB15CA874}"/>
              </a:ext>
            </a:extLst>
          </p:cNvPr>
          <p:cNvSpPr/>
          <p:nvPr/>
        </p:nvSpPr>
        <p:spPr>
          <a:xfrm>
            <a:off x="599090" y="1270454"/>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a:t>Реклама в Контакте</a:t>
            </a:r>
          </a:p>
        </p:txBody>
      </p:sp>
      <p:sp>
        <p:nvSpPr>
          <p:cNvPr id="9" name="Прямоугольник: скругленные углы 20">
            <a:extLst>
              <a:ext uri="{FF2B5EF4-FFF2-40B4-BE49-F238E27FC236}">
                <a16:creationId xmlns:a16="http://schemas.microsoft.com/office/drawing/2014/main" id="{7C7832D9-CBDF-B945-8F10-B649688DA286}"/>
              </a:ext>
            </a:extLst>
          </p:cNvPr>
          <p:cNvSpPr/>
          <p:nvPr/>
        </p:nvSpPr>
        <p:spPr>
          <a:xfrm>
            <a:off x="3265289" y="1259409"/>
            <a:ext cx="8327620"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b="1" u="sng" dirty="0">
                <a:solidFill>
                  <a:schemeClr val="bg1"/>
                </a:solidFill>
                <a:hlinkClick r:id="rId3">
                  <a:extLst>
                    <a:ext uri="{A12FA001-AC4F-418D-AE19-62706E023703}">
                      <ahyp:hlinkClr xmlns:ahyp="http://schemas.microsoft.com/office/drawing/2018/hyperlinkcolor" val="tx"/>
                    </a:ext>
                  </a:extLst>
                </a:hlinkClick>
              </a:rPr>
              <a:t>https://vk.com/beautyline_73</a:t>
            </a:r>
            <a:endParaRPr lang="ru-RU" b="1" dirty="0">
              <a:solidFill>
                <a:schemeClr val="bg1"/>
              </a:solidFill>
            </a:endParaRPr>
          </a:p>
        </p:txBody>
      </p:sp>
      <p:sp>
        <p:nvSpPr>
          <p:cNvPr id="10" name="Прямоугольник: скругленные углы 21">
            <a:extLst>
              <a:ext uri="{FF2B5EF4-FFF2-40B4-BE49-F238E27FC236}">
                <a16:creationId xmlns:a16="http://schemas.microsoft.com/office/drawing/2014/main" id="{80EBE8EA-8E2C-004C-ABBC-D37E06429DD1}"/>
              </a:ext>
            </a:extLst>
          </p:cNvPr>
          <p:cNvSpPr/>
          <p:nvPr/>
        </p:nvSpPr>
        <p:spPr>
          <a:xfrm>
            <a:off x="599091" y="2854645"/>
            <a:ext cx="2538746" cy="1348685"/>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a:t>Продвижение на сайтах и агрегаторах</a:t>
            </a:r>
          </a:p>
        </p:txBody>
      </p:sp>
      <p:sp>
        <p:nvSpPr>
          <p:cNvPr id="11" name="Прямоугольник: скругленные углы 22">
            <a:extLst>
              <a:ext uri="{FF2B5EF4-FFF2-40B4-BE49-F238E27FC236}">
                <a16:creationId xmlns:a16="http://schemas.microsoft.com/office/drawing/2014/main" id="{475633CC-A75F-0848-98FF-DB9865A7CF51}"/>
              </a:ext>
            </a:extLst>
          </p:cNvPr>
          <p:cNvSpPr/>
          <p:nvPr/>
        </p:nvSpPr>
        <p:spPr>
          <a:xfrm>
            <a:off x="3411107" y="2854645"/>
            <a:ext cx="8327620" cy="1348685"/>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u="sng" dirty="0">
                <a:solidFill>
                  <a:schemeClr val="bg1"/>
                </a:solidFill>
                <a:hlinkClick r:id="rId4">
                  <a:extLst>
                    <a:ext uri="{A12FA001-AC4F-418D-AE19-62706E023703}">
                      <ahyp:hlinkClr xmlns:ahyp="http://schemas.microsoft.com/office/drawing/2018/hyperlinkcolor" val="tx"/>
                    </a:ext>
                  </a:extLst>
                </a:hlinkClick>
              </a:rPr>
              <a:t>https://www.avito.ru/brands/aa7e20c49db477e456c669a62440fa9c?src=sharing</a:t>
            </a:r>
            <a:endParaRPr lang="en-US" u="sng" dirty="0">
              <a:solidFill>
                <a:schemeClr val="bg1"/>
              </a:solidFill>
            </a:endParaRPr>
          </a:p>
          <a:p>
            <a:r>
              <a:rPr lang="ru-RU" u="sng" dirty="0">
                <a:solidFill>
                  <a:schemeClr val="bg1"/>
                </a:solidFill>
                <a:hlinkClick r:id="rId5">
                  <a:extLst>
                    <a:ext uri="{A12FA001-AC4F-418D-AE19-62706E023703}">
                      <ahyp:hlinkClr xmlns:ahyp="http://schemas.microsoft.com/office/drawing/2018/hyperlinkcolor" val="tx"/>
                    </a:ext>
                  </a:extLst>
                </a:hlinkClick>
              </a:rPr>
              <a:t>https://dikidi.net/1700554</a:t>
            </a:r>
            <a:endParaRPr lang="ru-RU" dirty="0">
              <a:solidFill>
                <a:schemeClr val="bg1"/>
              </a:solidFill>
            </a:endParaRPr>
          </a:p>
          <a:p>
            <a:endParaRPr lang="ru-RU" dirty="0">
              <a:solidFill>
                <a:schemeClr val="bg1"/>
              </a:solidFill>
            </a:endParaRPr>
          </a:p>
        </p:txBody>
      </p:sp>
      <p:sp>
        <p:nvSpPr>
          <p:cNvPr id="12" name="Прямоугольник: скругленные углы 25">
            <a:extLst>
              <a:ext uri="{FF2B5EF4-FFF2-40B4-BE49-F238E27FC236}">
                <a16:creationId xmlns:a16="http://schemas.microsoft.com/office/drawing/2014/main" id="{63CFB881-8CB1-C745-BF4E-362C9249D0BD}"/>
              </a:ext>
            </a:extLst>
          </p:cNvPr>
          <p:cNvSpPr/>
          <p:nvPr/>
        </p:nvSpPr>
        <p:spPr>
          <a:xfrm>
            <a:off x="599090" y="4833159"/>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a:t>Прямая массовая реклама</a:t>
            </a:r>
          </a:p>
        </p:txBody>
      </p:sp>
      <p:sp>
        <p:nvSpPr>
          <p:cNvPr id="13" name="Прямоугольник: скругленные углы 26">
            <a:extLst>
              <a:ext uri="{FF2B5EF4-FFF2-40B4-BE49-F238E27FC236}">
                <a16:creationId xmlns:a16="http://schemas.microsoft.com/office/drawing/2014/main" id="{10F1AE2E-6180-1A4D-92DD-CE5FFD87B989}"/>
              </a:ext>
            </a:extLst>
          </p:cNvPr>
          <p:cNvSpPr/>
          <p:nvPr/>
        </p:nvSpPr>
        <p:spPr>
          <a:xfrm>
            <a:off x="3265289" y="4833159"/>
            <a:ext cx="8327620"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Рассылка без обращений по базе данных  потенциальных клиентов, через </a:t>
            </a:r>
            <a:r>
              <a:rPr lang="en-US" dirty="0"/>
              <a:t>WhatsApp</a:t>
            </a:r>
            <a:r>
              <a:rPr lang="ru-RU" dirty="0"/>
              <a:t>.</a:t>
            </a:r>
          </a:p>
        </p:txBody>
      </p:sp>
    </p:spTree>
    <p:extLst>
      <p:ext uri="{BB962C8B-B14F-4D97-AF65-F5344CB8AC3E}">
        <p14:creationId xmlns:p14="http://schemas.microsoft.com/office/powerpoint/2010/main" val="276251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571F3F78-4164-C442-B1F3-0D24135B3721}"/>
              </a:ext>
            </a:extLst>
          </p:cNvPr>
          <p:cNvSpPr txBox="1"/>
          <p:nvPr/>
        </p:nvSpPr>
        <p:spPr>
          <a:xfrm>
            <a:off x="599090" y="588577"/>
            <a:ext cx="9599987" cy="2677656"/>
          </a:xfrm>
          <a:prstGeom prst="rect">
            <a:avLst/>
          </a:prstGeom>
          <a:noFill/>
        </p:spPr>
        <p:txBody>
          <a:bodyPr wrap="square" rtlCol="0">
            <a:spAutoFit/>
          </a:bodyPr>
          <a:lstStyle/>
          <a:p>
            <a:r>
              <a:rPr lang="ru-RU" sz="2800" dirty="0">
                <a:solidFill>
                  <a:srgbClr val="A72E88"/>
                </a:solidFill>
                <a:latin typeface="Playfair Display SemiBold" pitchFamily="2" charset="-52"/>
              </a:rPr>
              <a:t>Ресурсы</a:t>
            </a:r>
          </a:p>
          <a:p>
            <a:pPr lvl="0"/>
            <a:r>
              <a:rPr lang="ru-RU" sz="1400" dirty="0">
                <a:latin typeface="Times New Roman" panose="02020603050405020304" pitchFamily="18" charset="0"/>
                <a:cs typeface="Times New Roman" panose="02020603050405020304" pitchFamily="18" charset="0"/>
              </a:rPr>
              <a:t>1.Помещение по адресу Ульяновская область,  </a:t>
            </a:r>
            <a:r>
              <a:rPr lang="ru-RU" sz="1400" dirty="0" err="1">
                <a:latin typeface="Times New Roman" panose="02020603050405020304" pitchFamily="18" charset="0"/>
                <a:cs typeface="Times New Roman" panose="02020603050405020304" pitchFamily="18" charset="0"/>
              </a:rPr>
              <a:t>г.Димитровград</a:t>
            </a:r>
            <a:r>
              <a:rPr lang="ru-RU" sz="1400" dirty="0">
                <a:latin typeface="Times New Roman" panose="02020603050405020304" pitchFamily="18" charset="0"/>
                <a:cs typeface="Times New Roman" panose="02020603050405020304" pitchFamily="18" charset="0"/>
              </a:rPr>
              <a:t>, ул. Автостроителей, д.35,</a:t>
            </a:r>
          </a:p>
          <a:p>
            <a:pPr lvl="0"/>
            <a:r>
              <a:rPr lang="ru-RU" sz="1400" dirty="0">
                <a:latin typeface="Times New Roman" panose="02020603050405020304" pitchFamily="18" charset="0"/>
                <a:cs typeface="Times New Roman" panose="02020603050405020304" pitchFamily="18" charset="0"/>
              </a:rPr>
              <a:t>2.Массажная кушетка №1</a:t>
            </a:r>
          </a:p>
          <a:p>
            <a:pPr lvl="0"/>
            <a:r>
              <a:rPr lang="ru-RU" sz="1400" dirty="0">
                <a:latin typeface="Times New Roman" panose="02020603050405020304" pitchFamily="18" charset="0"/>
                <a:cs typeface="Times New Roman" panose="02020603050405020304" pitchFamily="18" charset="0"/>
              </a:rPr>
              <a:t>3.Массажная кушетка №2</a:t>
            </a:r>
          </a:p>
          <a:p>
            <a:pPr lvl="0"/>
            <a:r>
              <a:rPr lang="ru-RU" sz="1400" dirty="0">
                <a:latin typeface="Times New Roman" panose="02020603050405020304" pitchFamily="18" charset="0"/>
                <a:cs typeface="Times New Roman" panose="02020603050405020304" pitchFamily="18" charset="0"/>
              </a:rPr>
              <a:t>4.Массажный аппарат-</a:t>
            </a:r>
            <a:r>
              <a:rPr lang="ru-RU" sz="1400" dirty="0" err="1">
                <a:latin typeface="Times New Roman" panose="02020603050405020304" pitchFamily="18" charset="0"/>
                <a:cs typeface="Times New Roman" panose="02020603050405020304" pitchFamily="18" charset="0"/>
              </a:rPr>
              <a:t>прессотерапия</a:t>
            </a:r>
            <a:endParaRPr lang="ru-RU" sz="1400" dirty="0">
              <a:latin typeface="Times New Roman" panose="02020603050405020304" pitchFamily="18" charset="0"/>
              <a:cs typeface="Times New Roman" panose="02020603050405020304" pitchFamily="18" charset="0"/>
            </a:endParaRPr>
          </a:p>
          <a:p>
            <a:pPr lvl="0"/>
            <a:r>
              <a:rPr lang="ru-RU" sz="1400" dirty="0">
                <a:latin typeface="Times New Roman" panose="02020603050405020304" pitchFamily="18" charset="0"/>
                <a:cs typeface="Times New Roman" panose="02020603050405020304" pitchFamily="18" charset="0"/>
              </a:rPr>
              <a:t>5.Массажный аппарат биоэнергомассаж</a:t>
            </a:r>
          </a:p>
          <a:p>
            <a:pPr lvl="0"/>
            <a:r>
              <a:rPr lang="ru-RU" sz="1400" dirty="0">
                <a:latin typeface="Times New Roman" panose="02020603050405020304" pitchFamily="18" charset="0"/>
                <a:cs typeface="Times New Roman" panose="02020603050405020304" pitchFamily="18" charset="0"/>
              </a:rPr>
              <a:t>6.Массажный аппарат вакуумно-роликовый</a:t>
            </a:r>
          </a:p>
          <a:p>
            <a:pPr lvl="0"/>
            <a:r>
              <a:rPr lang="ru-RU" sz="1400" dirty="0">
                <a:latin typeface="Times New Roman" panose="02020603050405020304" pitchFamily="18" charset="0"/>
                <a:cs typeface="Times New Roman" panose="02020603050405020304" pitchFamily="18" charset="0"/>
              </a:rPr>
              <a:t>7.Трудовые ресурсы</a:t>
            </a:r>
          </a:p>
          <a:p>
            <a:pPr lvl="0"/>
            <a:r>
              <a:rPr lang="ru-RU" sz="1400" dirty="0">
                <a:latin typeface="Times New Roman" panose="02020603050405020304" pitchFamily="18" charset="0"/>
                <a:cs typeface="Times New Roman" panose="02020603050405020304" pitchFamily="18" charset="0"/>
              </a:rPr>
              <a:t>8. Информационные ресурсы – «рабочие страницы» в социальных сетях</a:t>
            </a:r>
          </a:p>
          <a:p>
            <a:endParaRPr lang="ru-RU" sz="2800" dirty="0">
              <a:solidFill>
                <a:srgbClr val="A72E88"/>
              </a:solidFill>
              <a:latin typeface="Playfair Display SemiBold" pitchFamily="2" charset="-52"/>
            </a:endParaRPr>
          </a:p>
        </p:txBody>
      </p:sp>
      <p:pic>
        <p:nvPicPr>
          <p:cNvPr id="5123" name="Picture 3">
            <a:extLst>
              <a:ext uri="{FF2B5EF4-FFF2-40B4-BE49-F238E27FC236}">
                <a16:creationId xmlns:a16="http://schemas.microsoft.com/office/drawing/2014/main" id="{227AC1F9-1C82-431E-B4D7-B7F30256F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39" y="2860082"/>
            <a:ext cx="3972007" cy="36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1E1FE6EF-D68F-46AB-93C1-5EF61A8E9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553" y="1430215"/>
            <a:ext cx="5165952" cy="505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29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91C12802-D0DB-8349-B613-80C69CA111E6}"/>
              </a:ext>
            </a:extLst>
          </p:cNvPr>
          <p:cNvSpPr txBox="1"/>
          <p:nvPr/>
        </p:nvSpPr>
        <p:spPr>
          <a:xfrm>
            <a:off x="599090" y="596940"/>
            <a:ext cx="9076356" cy="523220"/>
          </a:xfrm>
          <a:prstGeom prst="rect">
            <a:avLst/>
          </a:prstGeom>
          <a:noFill/>
        </p:spPr>
        <p:txBody>
          <a:bodyPr wrap="square" rtlCol="0">
            <a:spAutoFit/>
          </a:bodyPr>
          <a:lstStyle/>
          <a:p>
            <a:pPr algn="ctr"/>
            <a:r>
              <a:rPr lang="ru-RU" sz="2800" dirty="0">
                <a:solidFill>
                  <a:srgbClr val="A72E88"/>
                </a:solidFill>
                <a:latin typeface="Playfair Display SemiBold" pitchFamily="2" charset="-52"/>
              </a:rPr>
              <a:t>Команда проекта</a:t>
            </a:r>
          </a:p>
        </p:txBody>
      </p:sp>
      <p:sp>
        <p:nvSpPr>
          <p:cNvPr id="12" name="TextBox 11">
            <a:extLst>
              <a:ext uri="{FF2B5EF4-FFF2-40B4-BE49-F238E27FC236}">
                <a16:creationId xmlns:a16="http://schemas.microsoft.com/office/drawing/2014/main" id="{B03E1AB8-A27C-0540-B40E-DDBEBC322F07}"/>
              </a:ext>
            </a:extLst>
          </p:cNvPr>
          <p:cNvSpPr txBox="1"/>
          <p:nvPr/>
        </p:nvSpPr>
        <p:spPr>
          <a:xfrm>
            <a:off x="4728307" y="1039352"/>
            <a:ext cx="7137871" cy="523220"/>
          </a:xfrm>
          <a:prstGeom prst="rect">
            <a:avLst/>
          </a:prstGeom>
          <a:noFill/>
        </p:spPr>
        <p:txBody>
          <a:bodyPr wrap="square" rtlCol="0">
            <a:spAutoFit/>
          </a:bodyPr>
          <a:lstStyle/>
          <a:p>
            <a:r>
              <a:rPr lang="ru-RU" sz="1400" dirty="0"/>
              <a:t>Сулейманова Анна Олеговна, самозанятая, Россия, Ульяновская область, </a:t>
            </a:r>
            <a:r>
              <a:rPr lang="ru-RU" sz="1400" dirty="0" err="1"/>
              <a:t>г.Димитровград</a:t>
            </a:r>
            <a:r>
              <a:rPr lang="ru-RU" sz="1400" dirty="0"/>
              <a:t>, ул. Автостроителей, д.48, кв. 143, дата рождения 17.05.1979 </a:t>
            </a:r>
          </a:p>
        </p:txBody>
      </p:sp>
      <p:sp>
        <p:nvSpPr>
          <p:cNvPr id="18" name="TextBox 17">
            <a:extLst>
              <a:ext uri="{FF2B5EF4-FFF2-40B4-BE49-F238E27FC236}">
                <a16:creationId xmlns:a16="http://schemas.microsoft.com/office/drawing/2014/main" id="{C3D695A0-EA89-4BE2-BE63-AD5DE68C6237}"/>
              </a:ext>
            </a:extLst>
          </p:cNvPr>
          <p:cNvSpPr txBox="1"/>
          <p:nvPr/>
        </p:nvSpPr>
        <p:spPr>
          <a:xfrm>
            <a:off x="1373941" y="1120160"/>
            <a:ext cx="3196709" cy="400110"/>
          </a:xfrm>
          <a:prstGeom prst="rect">
            <a:avLst/>
          </a:prstGeom>
          <a:noFill/>
        </p:spPr>
        <p:txBody>
          <a:bodyPr wrap="square" rtlCol="0">
            <a:spAutoFit/>
          </a:bodyPr>
          <a:lstStyle/>
          <a:p>
            <a:r>
              <a:rPr lang="ru-RU" sz="2000" dirty="0">
                <a:solidFill>
                  <a:srgbClr val="A72E88"/>
                </a:solidFill>
                <a:latin typeface="Playfair Display SemiBold" pitchFamily="2" charset="-52"/>
              </a:rPr>
              <a:t>Руководитель проекта</a:t>
            </a:r>
          </a:p>
        </p:txBody>
      </p:sp>
      <p:pic>
        <p:nvPicPr>
          <p:cNvPr id="6146" name="Picture 2">
            <a:extLst>
              <a:ext uri="{FF2B5EF4-FFF2-40B4-BE49-F238E27FC236}">
                <a16:creationId xmlns:a16="http://schemas.microsoft.com/office/drawing/2014/main" id="{BAD95924-D136-4EB0-B9C0-9C71C7566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90" y="1643380"/>
            <a:ext cx="4271768" cy="500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C49C91AA-798E-4559-850C-A962F4BB76A1}"/>
              </a:ext>
            </a:extLst>
          </p:cNvPr>
          <p:cNvSpPr/>
          <p:nvPr/>
        </p:nvSpPr>
        <p:spPr>
          <a:xfrm>
            <a:off x="5236309" y="1789723"/>
            <a:ext cx="6564922" cy="2893100"/>
          </a:xfrm>
          <a:prstGeom prst="rect">
            <a:avLst/>
          </a:prstGeom>
        </p:spPr>
        <p:txBody>
          <a:bodyPr wrap="square">
            <a:spAutoFit/>
          </a:bodyPr>
          <a:lstStyle/>
          <a:p>
            <a:pPr algn="just"/>
            <a:r>
              <a:rPr lang="ru-RU" sz="1400" dirty="0">
                <a:solidFill>
                  <a:srgbClr val="000000"/>
                </a:solidFill>
                <a:latin typeface="Times New Roman" panose="02020603050405020304" pitchFamily="18" charset="0"/>
                <a:cs typeface="Times New Roman" panose="02020603050405020304" pitchFamily="18" charset="0"/>
              </a:rPr>
              <a:t> </a:t>
            </a:r>
          </a:p>
          <a:p>
            <a:pPr algn="just"/>
            <a:r>
              <a:rPr lang="ru-RU" sz="1400" dirty="0">
                <a:solidFill>
                  <a:srgbClr val="000000"/>
                </a:solidFill>
                <a:latin typeface="Times New Roman" panose="02020603050405020304" pitchFamily="18" charset="0"/>
                <a:cs typeface="Times New Roman" panose="02020603050405020304" pitchFamily="18" charset="0"/>
              </a:rPr>
              <a:t>Эффект массажа — естественная восстанавливающая сила организма, сила жизни.</a:t>
            </a:r>
          </a:p>
          <a:p>
            <a:pPr algn="just"/>
            <a:r>
              <a:rPr lang="ru-RU" sz="1400" dirty="0">
                <a:latin typeface="Times New Roman" panose="02020603050405020304" pitchFamily="18" charset="0"/>
                <a:cs typeface="Times New Roman" panose="02020603050405020304" pitchFamily="18" charset="0"/>
              </a:rPr>
              <a:t>Я работаю массажистом уже более 10 лет и за это время успела накопить богатый опыт в этой области. Я использую различные техники массажа, такие как классический, общеукрепляющий, восстанавливающий и многие другие. Также я работаю с различными зонами тела, включая спину, ноги, руки, шею и голову. В своей работе я всегда стараюсь учитывать индивидуальные особенности каждого клиента. Я понимаю, что каждый человек уникален и требует индивидуального подхода. Поэтому я всегда задаю вопросы о состоянии здоровья, образе жизни и предпочтениях клиента. Кроме того, я постоянно обучаюсь новым техникам массажа и слежу за последними тенденциями в этой области. Я уверена, что постоянное развитие и совершенствование навыков – это ключ к успеху в моей профессии.</a:t>
            </a:r>
          </a:p>
        </p:txBody>
      </p:sp>
    </p:spTree>
    <p:extLst>
      <p:ext uri="{BB962C8B-B14F-4D97-AF65-F5344CB8AC3E}">
        <p14:creationId xmlns:p14="http://schemas.microsoft.com/office/powerpoint/2010/main" val="162178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Рисунок 10">
            <a:extLst>
              <a:ext uri="{FF2B5EF4-FFF2-40B4-BE49-F238E27FC236}">
                <a16:creationId xmlns:a16="http://schemas.microsoft.com/office/drawing/2014/main" id="{7EC44CED-AC7F-4104-BCE4-A7EA40D67204}"/>
              </a:ext>
            </a:extLst>
          </p:cNvPr>
          <p:cNvPicPr>
            <a:picLocks noChangeAspect="1"/>
          </p:cNvPicPr>
          <p:nvPr/>
        </p:nvPicPr>
        <p:blipFill>
          <a:blip r:embed="rId3"/>
          <a:stretch>
            <a:fillRect/>
          </a:stretch>
        </p:blipFill>
        <p:spPr>
          <a:xfrm>
            <a:off x="384210" y="1027655"/>
            <a:ext cx="11362313" cy="5605136"/>
          </a:xfrm>
          <a:prstGeom prst="rect">
            <a:avLst/>
          </a:prstGeom>
        </p:spPr>
      </p:pic>
    </p:spTree>
    <p:extLst>
      <p:ext uri="{BB962C8B-B14F-4D97-AF65-F5344CB8AC3E}">
        <p14:creationId xmlns:p14="http://schemas.microsoft.com/office/powerpoint/2010/main" val="228546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D71897F6-E34D-4C14-A510-BE3AF37D42B8}"/>
              </a:ext>
            </a:extLst>
          </p:cNvPr>
          <p:cNvSpPr txBox="1"/>
          <p:nvPr/>
        </p:nvSpPr>
        <p:spPr>
          <a:xfrm>
            <a:off x="1373941" y="1120160"/>
            <a:ext cx="3196709" cy="400110"/>
          </a:xfrm>
          <a:prstGeom prst="rect">
            <a:avLst/>
          </a:prstGeom>
          <a:noFill/>
        </p:spPr>
        <p:txBody>
          <a:bodyPr wrap="square" rtlCol="0">
            <a:spAutoFit/>
          </a:bodyPr>
          <a:lstStyle/>
          <a:p>
            <a:r>
              <a:rPr lang="ru-RU" sz="2000" dirty="0">
                <a:solidFill>
                  <a:srgbClr val="A72E88"/>
                </a:solidFill>
                <a:latin typeface="Playfair Display SemiBold" pitchFamily="2" charset="-52"/>
              </a:rPr>
              <a:t>Член команды </a:t>
            </a:r>
          </a:p>
        </p:txBody>
      </p:sp>
      <p:sp>
        <p:nvSpPr>
          <p:cNvPr id="7" name="TextBox 6">
            <a:extLst>
              <a:ext uri="{FF2B5EF4-FFF2-40B4-BE49-F238E27FC236}">
                <a16:creationId xmlns:a16="http://schemas.microsoft.com/office/drawing/2014/main" id="{87EC7F3F-6905-45AA-BE39-104C5E860FA1}"/>
              </a:ext>
            </a:extLst>
          </p:cNvPr>
          <p:cNvSpPr txBox="1"/>
          <p:nvPr/>
        </p:nvSpPr>
        <p:spPr>
          <a:xfrm>
            <a:off x="3524739" y="1039352"/>
            <a:ext cx="8341440" cy="523220"/>
          </a:xfrm>
          <a:prstGeom prst="rect">
            <a:avLst/>
          </a:prstGeom>
          <a:noFill/>
        </p:spPr>
        <p:txBody>
          <a:bodyPr wrap="square" rtlCol="0">
            <a:spAutoFit/>
          </a:bodyPr>
          <a:lstStyle/>
          <a:p>
            <a:r>
              <a:rPr lang="ru-RU" sz="1400" dirty="0"/>
              <a:t>Романова Елена Анатольевна, самозанятая, Россия, Ульяновская область, </a:t>
            </a:r>
            <a:r>
              <a:rPr lang="ru-RU" sz="1400" dirty="0" err="1"/>
              <a:t>г.Димитровград</a:t>
            </a:r>
            <a:r>
              <a:rPr lang="ru-RU" sz="1400" dirty="0"/>
              <a:t>, ул. Западная, д.12, кв.45, дата рождения 25.06.1994 </a:t>
            </a:r>
          </a:p>
        </p:txBody>
      </p:sp>
      <p:pic>
        <p:nvPicPr>
          <p:cNvPr id="9" name="Рисунок 8">
            <a:extLst>
              <a:ext uri="{FF2B5EF4-FFF2-40B4-BE49-F238E27FC236}">
                <a16:creationId xmlns:a16="http://schemas.microsoft.com/office/drawing/2014/main" id="{62E7BCF3-A9F5-48BB-BD08-6E30F1A90124}"/>
              </a:ext>
            </a:extLst>
          </p:cNvPr>
          <p:cNvPicPr>
            <a:picLocks noChangeAspect="1"/>
          </p:cNvPicPr>
          <p:nvPr/>
        </p:nvPicPr>
        <p:blipFill>
          <a:blip r:embed="rId3"/>
          <a:stretch>
            <a:fillRect/>
          </a:stretch>
        </p:blipFill>
        <p:spPr>
          <a:xfrm>
            <a:off x="549519" y="1681419"/>
            <a:ext cx="3764573" cy="4609966"/>
          </a:xfrm>
          <a:prstGeom prst="rect">
            <a:avLst/>
          </a:prstGeom>
        </p:spPr>
      </p:pic>
      <p:pic>
        <p:nvPicPr>
          <p:cNvPr id="12" name="Рисунок 11">
            <a:extLst>
              <a:ext uri="{FF2B5EF4-FFF2-40B4-BE49-F238E27FC236}">
                <a16:creationId xmlns:a16="http://schemas.microsoft.com/office/drawing/2014/main" id="{22C420F8-13FB-4387-83B2-D8C7E95AB87D}"/>
              </a:ext>
            </a:extLst>
          </p:cNvPr>
          <p:cNvPicPr>
            <a:picLocks noChangeAspect="1"/>
          </p:cNvPicPr>
          <p:nvPr/>
        </p:nvPicPr>
        <p:blipFill>
          <a:blip r:embed="rId4"/>
          <a:stretch>
            <a:fillRect/>
          </a:stretch>
        </p:blipFill>
        <p:spPr>
          <a:xfrm>
            <a:off x="5167639" y="1655993"/>
            <a:ext cx="3999807" cy="4635392"/>
          </a:xfrm>
          <a:prstGeom prst="rect">
            <a:avLst/>
          </a:prstGeom>
        </p:spPr>
      </p:pic>
    </p:spTree>
    <p:extLst>
      <p:ext uri="{BB962C8B-B14F-4D97-AF65-F5344CB8AC3E}">
        <p14:creationId xmlns:p14="http://schemas.microsoft.com/office/powerpoint/2010/main" val="6219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20FA4AC9-FA2A-F546-B98E-179AC30F4925}"/>
              </a:ext>
            </a:extLst>
          </p:cNvPr>
          <p:cNvSpPr txBox="1"/>
          <p:nvPr/>
        </p:nvSpPr>
        <p:spPr>
          <a:xfrm>
            <a:off x="599090" y="588576"/>
            <a:ext cx="8877419" cy="523220"/>
          </a:xfrm>
          <a:prstGeom prst="rect">
            <a:avLst/>
          </a:prstGeom>
          <a:noFill/>
        </p:spPr>
        <p:txBody>
          <a:bodyPr wrap="square" rtlCol="0">
            <a:spAutoFit/>
          </a:bodyPr>
          <a:lstStyle/>
          <a:p>
            <a:r>
              <a:rPr lang="ru-RU" sz="2800" dirty="0" err="1">
                <a:solidFill>
                  <a:srgbClr val="A72E88"/>
                </a:solidFill>
                <a:latin typeface="Playfair Display SemiBold" pitchFamily="2" charset="-52"/>
              </a:rPr>
              <a:t>Проблематизация</a:t>
            </a:r>
            <a:r>
              <a:rPr lang="ru-RU" sz="2800" dirty="0">
                <a:solidFill>
                  <a:srgbClr val="A72E88"/>
                </a:solidFill>
                <a:latin typeface="Playfair Display SemiBold" pitchFamily="2" charset="-52"/>
              </a:rPr>
              <a:t>. Актуальность проекта</a:t>
            </a:r>
          </a:p>
        </p:txBody>
      </p:sp>
      <p:sp>
        <p:nvSpPr>
          <p:cNvPr id="7" name="TextBox 6">
            <a:extLst>
              <a:ext uri="{FF2B5EF4-FFF2-40B4-BE49-F238E27FC236}">
                <a16:creationId xmlns:a16="http://schemas.microsoft.com/office/drawing/2014/main" id="{7B46D322-CBE5-544C-9576-5AB63A8F2DAD}"/>
              </a:ext>
            </a:extLst>
          </p:cNvPr>
          <p:cNvSpPr txBox="1"/>
          <p:nvPr/>
        </p:nvSpPr>
        <p:spPr>
          <a:xfrm>
            <a:off x="599089" y="1545021"/>
            <a:ext cx="11301965" cy="5262979"/>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       Уважаемые друзья, позвольте мне представить вашему вниманию свой проект «Массажный салон  Линия красоты». Я как нутрициолог (удостоверение о повышении квалификации 730001724540 </a:t>
            </a:r>
            <a:r>
              <a:rPr lang="ru-RU" sz="1400" dirty="0" err="1">
                <a:latin typeface="Times New Roman" panose="02020603050405020304" pitchFamily="18" charset="0"/>
                <a:cs typeface="Times New Roman" panose="02020603050405020304" pitchFamily="18" charset="0"/>
              </a:rPr>
              <a:t>рег</a:t>
            </a:r>
            <a:r>
              <a:rPr lang="ru-RU" sz="1400" dirty="0">
                <a:latin typeface="Times New Roman" panose="02020603050405020304" pitchFamily="18" charset="0"/>
                <a:cs typeface="Times New Roman" panose="02020603050405020304" pitchFamily="18" charset="0"/>
              </a:rPr>
              <a:t> №575 от 03.12.2023г.) и  человек, ведущий здоровый образ жизни , понимаю ценность здоровья, гармонии тела и духа. На мой взгляд, массаж– это отличное средство для поддержания этого баланса. Например, вы поскользнулись и упали-больное место обязательно потрете рукой или долго находились на ногах, мышцы устали и появилась тяжесть и напряжение в ножках, конечно же вы погладите свои ножки пальчиками. Это как раз и есть элементы массажа или ручное воздействие человека на свое тело. Данным примером, я показала то, что массаж присутствует   в жизни каждого человека. Сегодня, люди, в том числе и детки, стали мало двигаться, много времени проводить в одной позе (работа за компьютером в офисе, дети – учеба в школе), больше получать эмоциональных встрясок, что очень отрицательно сказывается на организме человека, а массаж помогает восстановить жизненный тонус организма и снять напряжение после тяжелого рабочего дня. </a:t>
            </a:r>
          </a:p>
          <a:p>
            <a:pPr algn="just"/>
            <a:r>
              <a:rPr lang="ru-RU" sz="1400" dirty="0">
                <a:latin typeface="Times New Roman" panose="02020603050405020304" pitchFamily="18" charset="0"/>
                <a:cs typeface="Times New Roman" panose="02020603050405020304" pitchFamily="18" charset="0"/>
              </a:rPr>
              <a:t>Массаж -это:</a:t>
            </a:r>
          </a:p>
          <a:p>
            <a:pPr algn="just"/>
            <a:r>
              <a:rPr lang="ru-RU" sz="1400" dirty="0">
                <a:latin typeface="Times New Roman" panose="02020603050405020304" pitchFamily="18" charset="0"/>
                <a:cs typeface="Times New Roman" panose="02020603050405020304" pitchFamily="18" charset="0"/>
              </a:rPr>
              <a:t>1) способ лечения и предупреждения болезней. Его применяют как для общего укрепления организма, так и в различных областях медицины. Даже спортсмены расслабляют свой организм, прибегая к массажу. </a:t>
            </a:r>
          </a:p>
          <a:p>
            <a:pPr algn="just"/>
            <a:r>
              <a:rPr lang="ru-RU" sz="1400" dirty="0">
                <a:latin typeface="Times New Roman" panose="02020603050405020304" pitchFamily="18" charset="0"/>
                <a:cs typeface="Times New Roman" panose="02020603050405020304" pitchFamily="18" charset="0"/>
              </a:rPr>
              <a:t>2) расслабление мышц и снятие напряжения. Повседневные стрессы, физическая активность и неправильная осанка могут приводить к накоплению напряжения в мышцах, что в свою очередь может вызывать болевые ощущения и дискомфорт. Массаж помогает расслабить напряженные мышцы, улучшить их эластичность и гибкость, а также снизить болевые ощущения.</a:t>
            </a:r>
          </a:p>
          <a:p>
            <a:pPr algn="just"/>
            <a:r>
              <a:rPr lang="ru-RU" sz="1400" dirty="0">
                <a:latin typeface="Times New Roman" panose="02020603050405020304" pitchFamily="18" charset="0"/>
                <a:cs typeface="Times New Roman" panose="02020603050405020304" pitchFamily="18" charset="0"/>
              </a:rPr>
              <a:t>3) улучшение кровообращения. Во время массажа происходит стимуляция кровяных сосудов, что повышает приток крови к мышцам и тканям организма. Это помогает улучшить поставку кислорода и питательных веществ в организме, что способствует его общему укреплению и оздоровлению.</a:t>
            </a:r>
          </a:p>
          <a:p>
            <a:pPr algn="just"/>
            <a:r>
              <a:rPr lang="ru-RU" sz="1400" dirty="0">
                <a:latin typeface="Times New Roman" panose="02020603050405020304" pitchFamily="18" charset="0"/>
                <a:cs typeface="Times New Roman" panose="02020603050405020304" pitchFamily="18" charset="0"/>
              </a:rPr>
              <a:t>4)положительное влияние на нервную систему.  Массаж способен улучшить сон, снять усталость и нервное напряжение, а также повысить естественный уровень серотонина и эндорфинов – гормонов радости и хорошего настроения. Это делает массаж не только полезным для тела, но и для души.</a:t>
            </a:r>
          </a:p>
          <a:p>
            <a:pPr algn="just"/>
            <a:r>
              <a:rPr lang="ru-RU" sz="1400" dirty="0">
                <a:latin typeface="Times New Roman" panose="02020603050405020304" pitchFamily="18" charset="0"/>
                <a:cs typeface="Times New Roman" panose="02020603050405020304" pitchFamily="18" charset="0"/>
              </a:rPr>
              <a:t>Реализация проекта происходит на территории Ульяновской области в городе Димитровград, ул. Автостроителей, д. 35 </a:t>
            </a:r>
          </a:p>
          <a:p>
            <a:pPr algn="just"/>
            <a:r>
              <a:rPr lang="ru-RU" sz="1400" dirty="0">
                <a:latin typeface="Times New Roman" panose="02020603050405020304" pitchFamily="18" charset="0"/>
                <a:cs typeface="Times New Roman" panose="02020603050405020304" pitchFamily="18" charset="0"/>
              </a:rPr>
              <a:t>   проект «</a:t>
            </a:r>
            <a:r>
              <a:rPr lang="ru-RU" sz="1400" b="1" u="sng" dirty="0">
                <a:latin typeface="Times New Roman" panose="02020603050405020304" pitchFamily="18" charset="0"/>
                <a:cs typeface="Times New Roman" panose="02020603050405020304" pitchFamily="18" charset="0"/>
              </a:rPr>
              <a:t>Массажный салон Линия красоты»</a:t>
            </a:r>
            <a:endParaRPr lang="ru-RU" sz="1400" dirty="0">
              <a:latin typeface="Times New Roman" panose="02020603050405020304" pitchFamily="18" charset="0"/>
              <a:cs typeface="Times New Roman" panose="02020603050405020304" pitchFamily="18" charset="0"/>
            </a:endParaRPr>
          </a:p>
          <a:p>
            <a:pPr algn="just"/>
            <a:endParaRPr lang="ru-RU" sz="1400" dirty="0"/>
          </a:p>
        </p:txBody>
      </p:sp>
    </p:spTree>
    <p:extLst>
      <p:ext uri="{BB962C8B-B14F-4D97-AF65-F5344CB8AC3E}">
        <p14:creationId xmlns:p14="http://schemas.microsoft.com/office/powerpoint/2010/main" val="30535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30BFE4FB-DBD4-3046-8961-57C86C99613F}"/>
              </a:ext>
            </a:extLst>
          </p:cNvPr>
          <p:cNvSpPr txBox="1"/>
          <p:nvPr/>
        </p:nvSpPr>
        <p:spPr>
          <a:xfrm>
            <a:off x="599089" y="421341"/>
            <a:ext cx="11072957" cy="6109365"/>
          </a:xfrm>
          <a:prstGeom prst="rect">
            <a:avLst/>
          </a:prstGeom>
          <a:noFill/>
        </p:spPr>
        <p:txBody>
          <a:bodyPr wrap="square" rtlCol="0">
            <a:spAutoFit/>
          </a:bodyPr>
          <a:lstStyle/>
          <a:p>
            <a:r>
              <a:rPr lang="ru-RU" sz="2800" dirty="0">
                <a:solidFill>
                  <a:srgbClr val="A72E88"/>
                </a:solidFill>
                <a:latin typeface="Playfair Display SemiBold" pitchFamily="2" charset="-52"/>
              </a:rPr>
              <a:t>Целевая аудитория</a:t>
            </a:r>
          </a:p>
          <a:p>
            <a:r>
              <a:rPr lang="ru-RU" sz="1300" dirty="0">
                <a:latin typeface="Times New Roman" panose="02020603050405020304" pitchFamily="18" charset="0"/>
                <a:cs typeface="Times New Roman" panose="02020603050405020304" pitchFamily="18" charset="0"/>
              </a:rPr>
              <a:t>Целевая аудитория массажного салона охватывает несколько групп клиентов, каждая из которых имеет определенные ожидания и потребности. </a:t>
            </a:r>
          </a:p>
          <a:p>
            <a:pPr lvl="0"/>
            <a:r>
              <a:rPr lang="ru-RU" sz="1300" b="1" u="sng" dirty="0">
                <a:latin typeface="Times New Roman" panose="02020603050405020304" pitchFamily="18" charset="0"/>
                <a:cs typeface="Times New Roman" panose="02020603050405020304" pitchFamily="18" charset="0"/>
              </a:rPr>
              <a:t>1.Офисные сотрудники и руководители, возраст:</a:t>
            </a:r>
            <a:r>
              <a:rPr lang="ru-RU" sz="1300" u="sng" dirty="0">
                <a:latin typeface="Times New Roman" panose="02020603050405020304" pitchFamily="18" charset="0"/>
                <a:cs typeface="Times New Roman" panose="02020603050405020304" pitchFamily="18" charset="0"/>
              </a:rPr>
              <a:t> 25-45 лет.</a:t>
            </a:r>
            <a:endParaRPr lang="ru-RU" sz="13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Люди, работающие в офисе, часто сталкиваются с проблемами, связанными с малоподвижным образом жизни, стрессом и перенапряжением. Они применяют массаж как способ расслабиться, снять напряжение в мышцах и поддерживать здоровье. Для них важны удобное расположение салона, наличие экспресс-услуг в обеденное время и профессиональный подход.</a:t>
            </a:r>
          </a:p>
          <a:p>
            <a:pPr lvl="0"/>
            <a:r>
              <a:rPr lang="ru-RU" sz="1300" b="1" u="sng" dirty="0">
                <a:latin typeface="Times New Roman" panose="02020603050405020304" pitchFamily="18" charset="0"/>
                <a:cs typeface="Times New Roman" panose="02020603050405020304" pitchFamily="18" charset="0"/>
              </a:rPr>
              <a:t>2.Спортсмены и активные люди, возраст:</a:t>
            </a:r>
            <a:r>
              <a:rPr lang="ru-RU" sz="1300" u="sng" dirty="0">
                <a:latin typeface="Times New Roman" panose="02020603050405020304" pitchFamily="18" charset="0"/>
                <a:cs typeface="Times New Roman" panose="02020603050405020304" pitchFamily="18" charset="0"/>
              </a:rPr>
              <a:t> 20-40 лет.</a:t>
            </a:r>
            <a:endParaRPr lang="ru-RU" sz="13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Люди, ведущие активный образ жизни, обращаются за массажем для восстановления после тренировок, снятия мышечных болей и повышения физической выносливости. Для них важны высококвалифицированные специалисты, которые разбираются в спортивном массаже, и индивидуальный подход, учитывающий особенности их тренировочного процесса.</a:t>
            </a:r>
          </a:p>
          <a:p>
            <a:r>
              <a:rPr lang="ru-RU" sz="1300" b="1" dirty="0">
                <a:latin typeface="Times New Roman" panose="02020603050405020304" pitchFamily="18" charset="0"/>
                <a:cs typeface="Times New Roman" panose="02020603050405020304" pitchFamily="18" charset="0"/>
              </a:rPr>
              <a:t> 3. </a:t>
            </a:r>
            <a:r>
              <a:rPr lang="ru-RU" sz="1300" b="1" u="sng" dirty="0">
                <a:latin typeface="Times New Roman" panose="02020603050405020304" pitchFamily="18" charset="0"/>
                <a:cs typeface="Times New Roman" panose="02020603050405020304" pitchFamily="18" charset="0"/>
              </a:rPr>
              <a:t>Семейные клиенты, возраст:</a:t>
            </a:r>
            <a:r>
              <a:rPr lang="ru-RU" sz="1300" u="sng" dirty="0">
                <a:latin typeface="Times New Roman" panose="02020603050405020304" pitchFamily="18" charset="0"/>
                <a:cs typeface="Times New Roman" panose="02020603050405020304" pitchFamily="18" charset="0"/>
              </a:rPr>
              <a:t> 25-50 лет.</a:t>
            </a:r>
            <a:endParaRPr lang="ru-RU" sz="1300" dirty="0">
              <a:latin typeface="Times New Roman" panose="02020603050405020304" pitchFamily="18" charset="0"/>
              <a:cs typeface="Times New Roman" panose="02020603050405020304" pitchFamily="18" charset="0"/>
            </a:endParaRPr>
          </a:p>
          <a:p>
            <a:r>
              <a:rPr lang="ru-RU" sz="1300" dirty="0">
                <a:latin typeface="Times New Roman" panose="02020603050405020304" pitchFamily="18" charset="0"/>
                <a:cs typeface="Times New Roman" panose="02020603050405020304" pitchFamily="18" charset="0"/>
              </a:rPr>
              <a:t>Пары  выбирают массажный салон как место для совместного отдыха и релаксации. </a:t>
            </a:r>
          </a:p>
          <a:p>
            <a:r>
              <a:rPr lang="ru-RU" sz="1300" b="1" dirty="0">
                <a:latin typeface="Times New Roman" panose="02020603050405020304" pitchFamily="18" charset="0"/>
                <a:cs typeface="Times New Roman" panose="02020603050405020304" pitchFamily="18" charset="0"/>
              </a:rPr>
              <a:t> 4. </a:t>
            </a:r>
            <a:r>
              <a:rPr lang="ru-RU" sz="1300" b="1" u="sng" dirty="0">
                <a:latin typeface="Times New Roman" panose="02020603050405020304" pitchFamily="18" charset="0"/>
                <a:cs typeface="Times New Roman" panose="02020603050405020304" pitchFamily="18" charset="0"/>
              </a:rPr>
              <a:t>Люди старшего возраста, возраст:</a:t>
            </a:r>
            <a:r>
              <a:rPr lang="ru-RU" sz="1300" u="sng" dirty="0">
                <a:latin typeface="Times New Roman" panose="02020603050405020304" pitchFamily="18" charset="0"/>
                <a:cs typeface="Times New Roman" panose="02020603050405020304" pitchFamily="18" charset="0"/>
              </a:rPr>
              <a:t> 50+ лет.</a:t>
            </a:r>
            <a:endParaRPr lang="ru-RU" sz="1300" dirty="0">
              <a:latin typeface="Times New Roman" panose="02020603050405020304" pitchFamily="18" charset="0"/>
              <a:cs typeface="Times New Roman" panose="02020603050405020304" pitchFamily="18" charset="0"/>
            </a:endParaRPr>
          </a:p>
          <a:p>
            <a:r>
              <a:rPr lang="ru-RU" sz="1300" dirty="0">
                <a:latin typeface="Times New Roman" panose="02020603050405020304" pitchFamily="18" charset="0"/>
                <a:cs typeface="Times New Roman" panose="02020603050405020304" pitchFamily="18" charset="0"/>
              </a:rPr>
              <a:t>Люди старшего возраста чаще всего обращаются за лечебным и расслабляющим массажем, который помогает улучшить самочувствие, уменьшить боли в суставах и спине, а также повысить общий тонус организма. Им важны опытные специалисты, внимательное отношение и комфортные условия в салоне.</a:t>
            </a:r>
          </a:p>
          <a:p>
            <a:r>
              <a:rPr lang="ru-RU" sz="1300"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5</a:t>
            </a:r>
            <a:r>
              <a:rPr lang="ru-RU" sz="1300" dirty="0">
                <a:latin typeface="Times New Roman" panose="02020603050405020304" pitchFamily="18" charset="0"/>
                <a:cs typeface="Times New Roman" panose="02020603050405020304" pitchFamily="18" charset="0"/>
              </a:rPr>
              <a:t>.</a:t>
            </a:r>
            <a:r>
              <a:rPr lang="ru-RU" sz="1300" b="1" u="sng" dirty="0">
                <a:latin typeface="Times New Roman" panose="02020603050405020304" pitchFamily="18" charset="0"/>
                <a:cs typeface="Times New Roman" panose="02020603050405020304" pitchFamily="18" charset="0"/>
              </a:rPr>
              <a:t>Клиенты, ищущие эстетические процедуры, возраст:</a:t>
            </a:r>
            <a:r>
              <a:rPr lang="ru-RU" sz="1300" u="sng" dirty="0">
                <a:latin typeface="Times New Roman" panose="02020603050405020304" pitchFamily="18" charset="0"/>
                <a:cs typeface="Times New Roman" panose="02020603050405020304" pitchFamily="18" charset="0"/>
              </a:rPr>
              <a:t> 30-55 лет.</a:t>
            </a:r>
            <a:endParaRPr lang="ru-RU" sz="13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Эти клиенты применяют массаж как часть комплексного ухода за собой и своим телом. Они выбирают процедуры, направленные на улучшение внешнего вида, такие как антицеллюлитный массаж, лимфодренаж или массаж лица. Для них важны результаты процедур, а также наличие дополнительных услуг, таких как SPA-процедуры и косметические программы.</a:t>
            </a:r>
          </a:p>
          <a:p>
            <a:r>
              <a:rPr lang="ru-RU" sz="1300"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6</a:t>
            </a:r>
            <a:r>
              <a:rPr lang="ru-RU" sz="1300" dirty="0">
                <a:latin typeface="Times New Roman" panose="02020603050405020304" pitchFamily="18" charset="0"/>
                <a:cs typeface="Times New Roman" panose="02020603050405020304" pitchFamily="18" charset="0"/>
              </a:rPr>
              <a:t>.</a:t>
            </a:r>
            <a:r>
              <a:rPr lang="ru-RU" sz="1300" b="1" u="sng" dirty="0">
                <a:latin typeface="Times New Roman" panose="02020603050405020304" pitchFamily="18" charset="0"/>
                <a:cs typeface="Times New Roman" panose="02020603050405020304" pitchFamily="18" charset="0"/>
              </a:rPr>
              <a:t>Женщины в положении (беременные), возраст : </a:t>
            </a:r>
            <a:r>
              <a:rPr lang="ru-RU" sz="1300" u="sng" dirty="0">
                <a:latin typeface="Times New Roman" panose="02020603050405020304" pitchFamily="18" charset="0"/>
                <a:cs typeface="Times New Roman" panose="02020603050405020304" pitchFamily="18" charset="0"/>
              </a:rPr>
              <a:t>18-40  лет </a:t>
            </a:r>
            <a:endParaRPr lang="ru-RU" sz="13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Они применяют массаж для снятия дискомфорта, улучшения кровообращения и облегчения болей в спине и ногах.</a:t>
            </a:r>
          </a:p>
          <a:p>
            <a:pPr algn="just"/>
            <a:r>
              <a:rPr lang="ru-RU" sz="1300" dirty="0">
                <a:latin typeface="Times New Roman" panose="02020603050405020304" pitchFamily="18" charset="0"/>
                <a:cs typeface="Times New Roman" panose="02020603050405020304" pitchFamily="18" charset="0"/>
              </a:rPr>
              <a:t>     Также к целевой аудитории массажа можно отнести людей с проблемами сна или бессонницей, нуждающихся в улучшении качества сна. </a:t>
            </a:r>
          </a:p>
          <a:p>
            <a:pPr algn="just"/>
            <a:r>
              <a:rPr lang="ru-RU" sz="1300" dirty="0">
                <a:latin typeface="Times New Roman" panose="02020603050405020304" pitchFamily="18" charset="0"/>
                <a:cs typeface="Times New Roman" panose="02020603050405020304" pitchFamily="18" charset="0"/>
              </a:rPr>
              <a:t>Каждая из этих групп имеет свои потребности и предпочтения, которые необходимо учитывать при построении маркетинговой стратегии массажного салона. Понимание аудитории помогает более точно выстраивать предложения, которые привлекут новых клиентов и удержат уже существующих, создавая атмосферу, в которой каждый посетитель найдет то, что ему нужно.</a:t>
            </a:r>
          </a:p>
          <a:p>
            <a:pPr algn="just"/>
            <a:r>
              <a:rPr lang="ru-RU" sz="1300" dirty="0">
                <a:latin typeface="Times New Roman" panose="02020603050405020304" pitchFamily="18" charset="0"/>
                <a:cs typeface="Times New Roman" panose="02020603050405020304" pitchFamily="18" charset="0"/>
              </a:rPr>
              <a:t>Выбор целевой аудитории зависит от специализации массажа и других факторов. Например, если практикуется лечебный массаж, то клиентами могут быть люди среднего и старшего возраста, в частности те, кто много работает за компьютером и ездит за рулём. Если предлагается лимфодренаж или антицеллюлитный массаж, то эта тема больше интересует молодых женщин. </a:t>
            </a:r>
          </a:p>
          <a:p>
            <a:endParaRPr lang="ru-RU" sz="1200" dirty="0">
              <a:solidFill>
                <a:srgbClr val="A72E88"/>
              </a:solidFill>
              <a:latin typeface="Playfair Display SemiBold" pitchFamily="2" charset="-52"/>
            </a:endParaRPr>
          </a:p>
        </p:txBody>
      </p:sp>
    </p:spTree>
    <p:extLst>
      <p:ext uri="{BB962C8B-B14F-4D97-AF65-F5344CB8AC3E}">
        <p14:creationId xmlns:p14="http://schemas.microsoft.com/office/powerpoint/2010/main" val="153252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68FD9C88-5035-B741-9EF2-4D25C8FCEB64}"/>
              </a:ext>
            </a:extLst>
          </p:cNvPr>
          <p:cNvSpPr txBox="1"/>
          <p:nvPr/>
        </p:nvSpPr>
        <p:spPr>
          <a:xfrm>
            <a:off x="502024" y="588577"/>
            <a:ext cx="11358282" cy="4401205"/>
          </a:xfrm>
          <a:prstGeom prst="rect">
            <a:avLst/>
          </a:prstGeom>
          <a:noFill/>
        </p:spPr>
        <p:txBody>
          <a:bodyPr wrap="square" rtlCol="0">
            <a:spAutoFit/>
          </a:bodyPr>
          <a:lstStyle/>
          <a:p>
            <a:r>
              <a:rPr lang="ru-RU" sz="2800" dirty="0">
                <a:solidFill>
                  <a:srgbClr val="A72E88"/>
                </a:solidFill>
                <a:latin typeface="Playfair Display SemiBold" pitchFamily="2" charset="-52"/>
              </a:rPr>
              <a:t>Стадия проекта. Зрелость проекта</a:t>
            </a:r>
          </a:p>
          <a:p>
            <a:r>
              <a:rPr lang="ru-RU" sz="1400" dirty="0">
                <a:latin typeface="Times New Roman" panose="02020603050405020304" pitchFamily="18" charset="0"/>
                <a:cs typeface="Times New Roman" panose="02020603050405020304" pitchFamily="18" charset="0"/>
              </a:rPr>
              <a:t>Проект «Массажный салон Линия красоты»», расположенный по адресу: Ульяновская область,  </a:t>
            </a:r>
            <a:r>
              <a:rPr lang="ru-RU" sz="1400" dirty="0" err="1">
                <a:latin typeface="Times New Roman" panose="02020603050405020304" pitchFamily="18" charset="0"/>
                <a:cs typeface="Times New Roman" panose="02020603050405020304" pitchFamily="18" charset="0"/>
              </a:rPr>
              <a:t>г.Димитровград</a:t>
            </a:r>
            <a:r>
              <a:rPr lang="ru-RU" sz="1400" dirty="0">
                <a:latin typeface="Times New Roman" panose="02020603050405020304" pitchFamily="18" charset="0"/>
                <a:cs typeface="Times New Roman" panose="02020603050405020304" pitchFamily="18" charset="0"/>
              </a:rPr>
              <a:t>, ул. Автостроителей, д.35 -  это активный, действующий проект. Режим работы с 09.00-21.00, ежедневно.</a:t>
            </a:r>
          </a:p>
          <a:p>
            <a:pPr algn="just"/>
            <a:r>
              <a:rPr lang="ru-RU" sz="1400" dirty="0">
                <a:latin typeface="Times New Roman" panose="02020603050405020304" pitchFamily="18" charset="0"/>
                <a:cs typeface="Times New Roman" panose="02020603050405020304" pitchFamily="18" charset="0"/>
              </a:rPr>
              <a:t>Массажный салон «Линия красоты»  действует с июля 2023 г. Салон ориентирован на оказание массажных услуг классического оздоровительного типа. Такой массаж показан для снятия мышечного напряжения, укрепления здоровья в целом, избавления от сонливости, апатии; стимулирует сердечно-сосудистую систему, обмен веществ; активизирует физическую и умственную деятельность. Данный вид массажа не имеет противопоказаний по возрасту и очень узкий перечень противопоказаний по состоянию здоровья. Ценовой сегмент – средний; салон ориентирован на самую широкую аудиторию. Стандартная процедура длится 45-60 минут. Сеанс проводится в специально подготовленном помещении на комфортабельном массажном столе-кушетке. К проведению процедур допускаются только квалифицированные специалисты, имеющие сертификаты профессионального массажиста. Команда салона представлена двумя мастерами, соответственно одновременно работают два массажных стола.</a:t>
            </a:r>
          </a:p>
          <a:p>
            <a:endParaRPr lang="ru-RU" sz="1400" dirty="0"/>
          </a:p>
          <a:p>
            <a:endParaRPr lang="ru-RU" sz="1400" dirty="0"/>
          </a:p>
          <a:p>
            <a:endParaRPr lang="ru-RU" sz="1400" dirty="0"/>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a:t>
            </a:r>
          </a:p>
          <a:p>
            <a:endParaRPr lang="ru-RU" sz="1400" dirty="0">
              <a:solidFill>
                <a:srgbClr val="A72E88"/>
              </a:solidFill>
              <a:latin typeface="Times New Roman" panose="02020603050405020304" pitchFamily="18" charset="0"/>
              <a:cs typeface="Times New Roman" panose="02020603050405020304" pitchFamily="18"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903" y="3133626"/>
            <a:ext cx="46926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71" y="3267916"/>
            <a:ext cx="483197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77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A4D0987B-83B4-AA46-BFCD-AB6618EC16FA}"/>
              </a:ext>
            </a:extLst>
          </p:cNvPr>
          <p:cNvSpPr txBox="1"/>
          <p:nvPr/>
        </p:nvSpPr>
        <p:spPr>
          <a:xfrm>
            <a:off x="599090" y="588577"/>
            <a:ext cx="7226658" cy="523220"/>
          </a:xfrm>
          <a:prstGeom prst="rect">
            <a:avLst/>
          </a:prstGeom>
          <a:noFill/>
        </p:spPr>
        <p:txBody>
          <a:bodyPr wrap="none" rtlCol="0">
            <a:spAutoFit/>
          </a:bodyPr>
          <a:lstStyle/>
          <a:p>
            <a:r>
              <a:rPr lang="ru-RU" sz="2800" dirty="0">
                <a:solidFill>
                  <a:srgbClr val="A72E88"/>
                </a:solidFill>
                <a:latin typeface="Playfair Display SemiBold" pitchFamily="2" charset="-52"/>
              </a:rPr>
              <a:t>Миссия проекта. Цели и задачи проекта</a:t>
            </a:r>
          </a:p>
        </p:txBody>
      </p:sp>
      <p:sp>
        <p:nvSpPr>
          <p:cNvPr id="3" name="Прямоугольник 2"/>
          <p:cNvSpPr/>
          <p:nvPr/>
        </p:nvSpPr>
        <p:spPr>
          <a:xfrm>
            <a:off x="461108" y="1182231"/>
            <a:ext cx="11327479" cy="4401205"/>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Массажный салон — это не просто место, где люди приходят за релаксацией или восстановлением после физических нагрузок.                                    Это пространство, где каждый может найти решение своих проблем, будь то стресс, хроническая усталость или боли в спине. </a:t>
            </a:r>
            <a:r>
              <a:rPr lang="ru-RU" sz="1400" dirty="0">
                <a:solidFill>
                  <a:srgbClr val="000000"/>
                </a:solidFill>
                <a:latin typeface="Times New Roman" panose="02020603050405020304" pitchFamily="18" charset="0"/>
                <a:cs typeface="Times New Roman" panose="02020603050405020304" pitchFamily="18" charset="0"/>
              </a:rPr>
              <a:t>Основная миссия моего салона оказание качественных и профессиональных массажных услуг населению, а также </a:t>
            </a:r>
            <a:r>
              <a:rPr lang="ru-RU" sz="1400" dirty="0">
                <a:solidFill>
                  <a:srgbClr val="333333"/>
                </a:solidFill>
                <a:latin typeface="Times New Roman" panose="02020603050405020304" pitchFamily="18" charset="0"/>
                <a:cs typeface="Times New Roman" panose="02020603050405020304" pitchFamily="18" charset="0"/>
              </a:rPr>
              <a:t>оздоровление организма человека  через методы массажа. Следовательно, сделать массаж одним из доступных способов ухода за телом, привить культуру любви к себе и своему телу, умение восстанавливаться физически и эмоционально.</a:t>
            </a:r>
            <a:endParaRPr lang="ru-RU" sz="1400" dirty="0">
              <a:latin typeface="Times New Roman" panose="02020603050405020304" pitchFamily="18" charset="0"/>
              <a:cs typeface="Times New Roman" panose="02020603050405020304" pitchFamily="18" charset="0"/>
            </a:endParaRPr>
          </a:p>
          <a:p>
            <a:pPr algn="just"/>
            <a:r>
              <a:rPr lang="ru-RU"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Основной целью  проекта является получение прибыли за счет оказания услуг ручного и аппаратного массажа и соответственно развитие и расширение как спектра услуг массажного салона, так и привлечение к работе  опытных и квалифицированных мастеров массажа. </a:t>
            </a:r>
          </a:p>
          <a:p>
            <a:pPr algn="just"/>
            <a:r>
              <a:rPr lang="ru-RU" sz="1400" dirty="0">
                <a:solidFill>
                  <a:srgbClr val="333333"/>
                </a:solidFill>
                <a:latin typeface="Times New Roman" panose="02020603050405020304" pitchFamily="18" charset="0"/>
                <a:cs typeface="Times New Roman" panose="02020603050405020304" pitchFamily="18" charset="0"/>
              </a:rPr>
              <a:t>Задачи :</a:t>
            </a:r>
            <a:endParaRPr lang="ru-RU" sz="1400" dirty="0">
              <a:latin typeface="Times New Roman" panose="02020603050405020304" pitchFamily="18" charset="0"/>
              <a:cs typeface="Times New Roman" panose="02020603050405020304" pitchFamily="18" charset="0"/>
            </a:endParaRPr>
          </a:p>
          <a:p>
            <a:pPr lvl="0" algn="just"/>
            <a:r>
              <a:rPr lang="ru-RU" sz="1400" dirty="0">
                <a:solidFill>
                  <a:srgbClr val="333333"/>
                </a:solidFill>
                <a:latin typeface="Times New Roman" panose="02020603050405020304" pitchFamily="18" charset="0"/>
                <a:cs typeface="Times New Roman" panose="02020603050405020304" pitchFamily="18" charset="0"/>
              </a:rPr>
              <a:t>1.Наработка опыта в данном виде деятельности.</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2.Формирование  базы данных  клиентов. Для этого нужно обеспечить высокий уровень предоставляемых услуг, приемлемые цены.</a:t>
            </a:r>
          </a:p>
          <a:p>
            <a:pPr algn="just"/>
            <a:r>
              <a:rPr lang="ru-RU" sz="1400" dirty="0">
                <a:latin typeface="Times New Roman" panose="02020603050405020304" pitchFamily="18" charset="0"/>
                <a:cs typeface="Times New Roman" panose="02020603050405020304" pitchFamily="18" charset="0"/>
              </a:rPr>
              <a:t>3.Увеличение объёмов оказания услуг (увеличение количества массажных кабинетов и </a:t>
            </a:r>
            <a:r>
              <a:rPr lang="ru-RU" sz="1400" dirty="0" err="1">
                <a:latin typeface="Times New Roman" panose="02020603050405020304" pitchFamily="18" charset="0"/>
                <a:cs typeface="Times New Roman" panose="02020603050405020304" pitchFamily="18" charset="0"/>
              </a:rPr>
              <a:t>спа</a:t>
            </a:r>
            <a:r>
              <a:rPr lang="ru-RU" sz="1400" dirty="0">
                <a:latin typeface="Times New Roman" panose="02020603050405020304" pitchFamily="18" charset="0"/>
                <a:cs typeface="Times New Roman" panose="02020603050405020304" pitchFamily="18" charset="0"/>
              </a:rPr>
              <a:t>-зон) </a:t>
            </a:r>
          </a:p>
          <a:p>
            <a:pPr algn="just"/>
            <a:r>
              <a:rPr lang="ru-RU" sz="1400" dirty="0">
                <a:latin typeface="Times New Roman" panose="02020603050405020304" pitchFamily="18" charset="0"/>
                <a:cs typeface="Times New Roman" panose="02020603050405020304" pitchFamily="18" charset="0"/>
              </a:rPr>
              <a:t>4.Разработка маркетинговой стратегии. Она должна опираться на анализ целевой аудитории и позиционирование бренда. Важно чётко понимать, какие услуги наиболее востребованы в городе и за счёт чего можно выделиться на фоне конкурентов.</a:t>
            </a:r>
          </a:p>
          <a:p>
            <a:pPr algn="just"/>
            <a:r>
              <a:rPr lang="ru-RU" sz="1400" dirty="0">
                <a:latin typeface="Times New Roman" panose="02020603050405020304" pitchFamily="18" charset="0"/>
                <a:cs typeface="Times New Roman" panose="02020603050405020304" pitchFamily="18" charset="0"/>
              </a:rPr>
              <a:t>5.Выбор рекламных каналов. Для продвижения услуг массажного салона подойдут контекстная реклама в поисковых системах или геосервисах, рассылки по электронной почте, SMM-продвижение, социальные сети и интернет-каталоги услуг, POS-материалы (визитки, буклеты и прочая печатная продукция, которую можно оставлять на столиках в кафе и ресторанах, на ресепшнах различных организаций). </a:t>
            </a:r>
          </a:p>
          <a:p>
            <a:pPr algn="just"/>
            <a:r>
              <a:rPr lang="ru-RU" sz="1400" dirty="0">
                <a:latin typeface="Times New Roman" panose="02020603050405020304" pitchFamily="18" charset="0"/>
                <a:cs typeface="Times New Roman" panose="02020603050405020304" pitchFamily="18" charset="0"/>
              </a:rPr>
              <a:t>6.Работа с персоналом. Основное требование к массажистам — профильное образование и наличие сертификатов, подтверждающих квалификацию.</a:t>
            </a:r>
          </a:p>
          <a:p>
            <a:pPr algn="just"/>
            <a:r>
              <a:rPr lang="ru-RU" sz="1400" dirty="0">
                <a:latin typeface="Times New Roman" panose="02020603050405020304" pitchFamily="18" charset="0"/>
                <a:cs typeface="Times New Roman" panose="02020603050405020304" pitchFamily="18" charset="0"/>
              </a:rPr>
              <a:t> 7.Автоматизация рабочих процессов. Использование программного обеспечения (чат-бот, запись он-лайн, </a:t>
            </a:r>
            <a:r>
              <a:rPr lang="en-US" sz="1400" dirty="0">
                <a:latin typeface="Times New Roman" panose="02020603050405020304" pitchFamily="18" charset="0"/>
                <a:cs typeface="Times New Roman" panose="02020603050405020304" pitchFamily="18" charset="0"/>
              </a:rPr>
              <a:t>CRM</a:t>
            </a:r>
            <a:r>
              <a:rPr lang="ru-RU" sz="1400" dirty="0">
                <a:latin typeface="Times New Roman" panose="02020603050405020304" pitchFamily="18" charset="0"/>
                <a:cs typeface="Times New Roman" panose="02020603050405020304" pitchFamily="18" charset="0"/>
              </a:rPr>
              <a:t>-система ) позволит упростить повседневные задачи, такие как запись к мастерам, учёт посещений, отправка уведомлений и многое другое.</a:t>
            </a:r>
            <a:endParaRPr lang="ru-RU" sz="1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70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44690254-2E86-BE45-BDF3-C531AFA98911}"/>
              </a:ext>
            </a:extLst>
          </p:cNvPr>
          <p:cNvSpPr txBox="1"/>
          <p:nvPr/>
        </p:nvSpPr>
        <p:spPr>
          <a:xfrm>
            <a:off x="599090" y="588577"/>
            <a:ext cx="2531462" cy="954107"/>
          </a:xfrm>
          <a:prstGeom prst="rect">
            <a:avLst/>
          </a:prstGeom>
          <a:noFill/>
        </p:spPr>
        <p:txBody>
          <a:bodyPr wrap="none" rtlCol="0">
            <a:spAutoFit/>
          </a:bodyPr>
          <a:lstStyle/>
          <a:p>
            <a:r>
              <a:rPr lang="ru-RU" sz="2800" dirty="0">
                <a:solidFill>
                  <a:srgbClr val="A72E88"/>
                </a:solidFill>
                <a:latin typeface="Playfair Display SemiBold" pitchFamily="2" charset="-52"/>
              </a:rPr>
              <a:t>Суть проекта</a:t>
            </a:r>
          </a:p>
          <a:p>
            <a:endParaRPr lang="ru-RU" sz="2800" dirty="0">
              <a:solidFill>
                <a:srgbClr val="A72E88"/>
              </a:solidFill>
              <a:latin typeface="Playfair Display SemiBold" pitchFamily="2" charset="-52"/>
            </a:endParaRPr>
          </a:p>
        </p:txBody>
      </p:sp>
      <p:sp>
        <p:nvSpPr>
          <p:cNvPr id="2" name="Прямоугольник 1"/>
          <p:cNvSpPr/>
          <p:nvPr/>
        </p:nvSpPr>
        <p:spPr>
          <a:xfrm>
            <a:off x="528918" y="1102660"/>
            <a:ext cx="11277600" cy="523220"/>
          </a:xfrm>
          <a:prstGeom prst="rect">
            <a:avLst/>
          </a:prstGeom>
        </p:spPr>
        <p:txBody>
          <a:bodyPr wrap="square">
            <a:spAutoFit/>
          </a:bodyPr>
          <a:lstStyle/>
          <a:p>
            <a:r>
              <a:rPr lang="ru-RU" sz="14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Проект «Массажный салон Линия красоты»», расположенный по адресу: Ульяновская область,  </a:t>
            </a:r>
            <a:r>
              <a:rPr lang="ru-RU" sz="14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г.Димитровград</a:t>
            </a:r>
            <a:r>
              <a:rPr lang="ru-RU" sz="14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ул. Автостроителей, д.35, в</a:t>
            </a:r>
            <a:r>
              <a:rPr lang="ru-RU" sz="1400" dirty="0">
                <a:latin typeface="Times New Roman" panose="02020603050405020304" pitchFamily="18" charset="0"/>
                <a:ea typeface="Calibri" panose="020F0502020204030204" pitchFamily="34" charset="0"/>
                <a:cs typeface="Times New Roman" panose="02020603050405020304" pitchFamily="18" charset="0"/>
              </a:rPr>
              <a:t>ключает два массажных кабинета и spa-зону.</a:t>
            </a:r>
            <a:endParaRPr lang="ru-RU" sz="1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888" y="1542684"/>
            <a:ext cx="4116080" cy="47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466166" y="1625880"/>
            <a:ext cx="6986722" cy="4909036"/>
          </a:xfrm>
          <a:prstGeom prst="rect">
            <a:avLst/>
          </a:prstGeom>
        </p:spPr>
        <p:txBody>
          <a:bodyPr wrap="square">
            <a:spAutoFit/>
          </a:bodyPr>
          <a:lstStyle/>
          <a:p>
            <a:r>
              <a:rPr lang="ru-RU" sz="1300" dirty="0">
                <a:latin typeface="Times New Roman" panose="02020603050405020304" pitchFamily="18" charset="0"/>
                <a:ea typeface="Times New Roman" panose="02020603050405020304" pitchFamily="18" charset="0"/>
                <a:cs typeface="Times New Roman" panose="02020603050405020304" pitchFamily="18" charset="0"/>
              </a:rPr>
              <a:t>Концепция  нашего массажного салона – уютная атмосфера, воздух, наполненный ароматами кофе и шоколада, приятная музыка, доброжелательное отношение к каждому клиенту. </a:t>
            </a:r>
            <a:r>
              <a:rPr lang="ru-RU" sz="1300" dirty="0">
                <a:latin typeface="Times New Roman" panose="02020603050405020304" pitchFamily="18" charset="0"/>
                <a:cs typeface="Times New Roman" panose="02020603050405020304" pitchFamily="18" charset="0"/>
              </a:rPr>
              <a:t>Наши квалифицированные мастера, радуют наших клиентов не только техникой классического массажа, но и делают биоэнергомассаж. Также предлагается программа по уходу за телом: термо, крио обертывания, SPA-процедуры. Виды предлагаемого массажа: </a:t>
            </a:r>
          </a:p>
          <a:p>
            <a:r>
              <a:rPr lang="ru-RU" sz="1300" dirty="0">
                <a:latin typeface="Times New Roman" panose="02020603050405020304" pitchFamily="18" charset="0"/>
                <a:cs typeface="Times New Roman" panose="02020603050405020304" pitchFamily="18" charset="0"/>
              </a:rPr>
              <a:t>● Общий массаж тела, который включает в себя массаж: спины и плеч, ягодиц и ног. ступней, рук, кистей, живота, груди, шеи, лица, головы. Таким образом, общий массаж позволяет охватить тело полностью, затронув практически все группы мышц и нервные окончания. </a:t>
            </a:r>
          </a:p>
          <a:p>
            <a:r>
              <a:rPr lang="ru-RU" sz="1300" dirty="0">
                <a:latin typeface="Times New Roman" panose="02020603050405020304" pitchFamily="18" charset="0"/>
                <a:cs typeface="Times New Roman" panose="02020603050405020304" pitchFamily="18" charset="0"/>
              </a:rPr>
              <a:t>● Расслабляющий массаж. Действительно, трудно придумать что-либо более эффективное в таких случаях, чем расслабляющий массаж. Такой массаж позволяет не только предотвратить намечающийся стресс, но и снять накопившийся. Кроме того, чрезвычайно важна обстановка, в которой проводится расслабляющий массаж.</a:t>
            </a:r>
          </a:p>
          <a:p>
            <a:pPr algn="just"/>
            <a:r>
              <a:rPr lang="ru-RU" sz="1300" dirty="0">
                <a:latin typeface="Times New Roman" panose="02020603050405020304" pitchFamily="18" charset="0"/>
                <a:cs typeface="Times New Roman" panose="02020603050405020304" pitchFamily="18" charset="0"/>
              </a:rPr>
              <a:t>● Антицеллюлитный массаж, который позволяет уменьшить жировые отложения в области, где есть риск целлюлита, тем самым улучшив эластичность кожи. Конкурентные преимущества нашего салона: индивидуальный подход к каждому клиенту, высокий уровень обслуживания, приятная атмосфера, стабильные цены, активная рекламная политика, различные программы для беременных женщин, детей, водителей, пожилых людей.</a:t>
            </a:r>
            <a:r>
              <a:rPr lang="ru-RU" sz="1400" dirty="0"/>
              <a:t> </a:t>
            </a:r>
            <a:r>
              <a:rPr lang="ru-RU" sz="1300" dirty="0">
                <a:latin typeface="Times New Roman" panose="02020603050405020304" pitchFamily="18" charset="0"/>
                <a:cs typeface="Times New Roman" panose="02020603050405020304" pitchFamily="18" charset="0"/>
              </a:rPr>
              <a:t>Специально для занятых людей наш салон предлагает «курорт одного дня», в который входят следующие процедуры: расслабляющий массаж, обертывание,  маска и массаж для лица, маска для всего тела, тонизирующий массаж. Клиентами массажного салона являются жители города. Цены салона ориентированы на клиентов со средним достатком, т.е. со среднемесячной заработной платой. Салон оказывает услуги на высоком уровне по приемлемым ценам, актуальные, престижные, пользующиеся большим спросом.</a:t>
            </a:r>
          </a:p>
          <a:p>
            <a:r>
              <a:rPr lang="ru-RU" sz="1300"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03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68E5D33E-8624-9F40-B0DC-F3E78C924CAB}"/>
              </a:ext>
            </a:extLst>
          </p:cNvPr>
          <p:cNvSpPr txBox="1"/>
          <p:nvPr/>
        </p:nvSpPr>
        <p:spPr>
          <a:xfrm>
            <a:off x="599090" y="588577"/>
            <a:ext cx="3432350" cy="954107"/>
          </a:xfrm>
          <a:prstGeom prst="rect">
            <a:avLst/>
          </a:prstGeom>
          <a:noFill/>
        </p:spPr>
        <p:txBody>
          <a:bodyPr wrap="none" rtlCol="0">
            <a:spAutoFit/>
          </a:bodyPr>
          <a:lstStyle/>
          <a:p>
            <a:r>
              <a:rPr lang="ru-RU" sz="2800" dirty="0">
                <a:solidFill>
                  <a:srgbClr val="A72E88"/>
                </a:solidFill>
                <a:latin typeface="Playfair Display SemiBold" pitchFamily="2" charset="-52"/>
              </a:rPr>
              <a:t>Механика проекта</a:t>
            </a:r>
          </a:p>
          <a:p>
            <a:endParaRPr lang="ru-RU" sz="2800" dirty="0">
              <a:solidFill>
                <a:srgbClr val="A72E88"/>
              </a:solidFill>
              <a:latin typeface="Playfair Display SemiBold" pitchFamily="2" charset="-52"/>
            </a:endParaRPr>
          </a:p>
        </p:txBody>
      </p:sp>
      <p:sp>
        <p:nvSpPr>
          <p:cNvPr id="7" name="TextBox 6">
            <a:extLst>
              <a:ext uri="{FF2B5EF4-FFF2-40B4-BE49-F238E27FC236}">
                <a16:creationId xmlns:a16="http://schemas.microsoft.com/office/drawing/2014/main" id="{69A60232-FEBC-9240-8017-B07BA7245877}"/>
              </a:ext>
            </a:extLst>
          </p:cNvPr>
          <p:cNvSpPr txBox="1"/>
          <p:nvPr/>
        </p:nvSpPr>
        <p:spPr>
          <a:xfrm>
            <a:off x="679938" y="1076788"/>
            <a:ext cx="10300677" cy="5032147"/>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«Массажный салон Линия красоты»  действует с июля 2023 г., расположен по адресу: Ульяновская область,  </a:t>
            </a:r>
            <a:r>
              <a:rPr lang="ru-RU" sz="1400" dirty="0" err="1">
                <a:latin typeface="Times New Roman" panose="02020603050405020304" pitchFamily="18" charset="0"/>
                <a:cs typeface="Times New Roman" panose="02020603050405020304" pitchFamily="18" charset="0"/>
              </a:rPr>
              <a:t>г.Димитровград</a:t>
            </a:r>
            <a:r>
              <a:rPr lang="ru-RU" sz="1400" dirty="0">
                <a:latin typeface="Times New Roman" panose="02020603050405020304" pitchFamily="18" charset="0"/>
                <a:cs typeface="Times New Roman" panose="02020603050405020304" pitchFamily="18" charset="0"/>
              </a:rPr>
              <a:t>,                        ул. Автостроителей, д.35, включает два массажных кабинета и </a:t>
            </a:r>
            <a:r>
              <a:rPr lang="ru-RU" sz="1400" dirty="0" err="1">
                <a:latin typeface="Times New Roman" panose="02020603050405020304" pitchFamily="18" charset="0"/>
                <a:cs typeface="Times New Roman" panose="02020603050405020304" pitchFamily="18" charset="0"/>
              </a:rPr>
              <a:t>spa</a:t>
            </a:r>
            <a:r>
              <a:rPr lang="ru-RU" sz="1400" dirty="0">
                <a:latin typeface="Times New Roman" panose="02020603050405020304" pitchFamily="18" charset="0"/>
                <a:cs typeface="Times New Roman" panose="02020603050405020304" pitchFamily="18" charset="0"/>
              </a:rPr>
              <a:t>-зону. </a:t>
            </a:r>
          </a:p>
          <a:p>
            <a:r>
              <a:rPr lang="ru-RU" sz="1400" dirty="0">
                <a:latin typeface="Times New Roman" panose="02020603050405020304" pitchFamily="18" charset="0"/>
                <a:cs typeface="Times New Roman" panose="02020603050405020304" pitchFamily="18" charset="0"/>
              </a:rPr>
              <a:t>                            Основные виды массажа нашего салона:</a:t>
            </a:r>
          </a:p>
          <a:p>
            <a:pPr marL="342900" indent="-342900">
              <a:buAutoNum type="arabicPeriod"/>
            </a:pPr>
            <a:r>
              <a:rPr lang="ru-RU" sz="1400" dirty="0">
                <a:latin typeface="Times New Roman" panose="02020603050405020304" pitchFamily="18" charset="0"/>
                <a:cs typeface="Times New Roman" panose="02020603050405020304" pitchFamily="18" charset="0"/>
              </a:rPr>
              <a:t>Общий массаж тела</a:t>
            </a:r>
          </a:p>
          <a:p>
            <a:pPr marL="342900" indent="-342900">
              <a:buAutoNum type="arabicPeriod"/>
            </a:pPr>
            <a:r>
              <a:rPr lang="ru-RU" sz="1400" dirty="0">
                <a:latin typeface="Times New Roman" panose="02020603050405020304" pitchFamily="18" charset="0"/>
                <a:cs typeface="Times New Roman" panose="02020603050405020304" pitchFamily="18" charset="0"/>
              </a:rPr>
              <a:t>Расслабляющий массаж</a:t>
            </a:r>
          </a:p>
          <a:p>
            <a:pPr marL="342900" indent="-342900">
              <a:buAutoNum type="arabicPeriod"/>
            </a:pPr>
            <a:r>
              <a:rPr lang="ru-RU" sz="1400" dirty="0">
                <a:latin typeface="Times New Roman" panose="02020603050405020304" pitchFamily="18" charset="0"/>
                <a:cs typeface="Times New Roman" panose="02020603050405020304" pitchFamily="18" charset="0"/>
              </a:rPr>
              <a:t>Антицеллюлитный массаж</a:t>
            </a:r>
          </a:p>
          <a:p>
            <a:endParaRPr lang="ru-RU" sz="1400" dirty="0">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При запуске нашего проекта я бы выделила следующие этапы:</a:t>
            </a:r>
          </a:p>
          <a:p>
            <a:pPr lvl="0"/>
            <a:r>
              <a:rPr lang="ru-RU" sz="1400" dirty="0">
                <a:latin typeface="Times New Roman" panose="02020603050405020304" pitchFamily="18" charset="0"/>
                <a:cs typeface="Times New Roman" panose="02020603050405020304" pitchFamily="18" charset="0"/>
              </a:rPr>
              <a:t>1. Разработка и утверждение бизнес-плана проекта и других основополагающих документов;</a:t>
            </a:r>
          </a:p>
          <a:p>
            <a:pPr lvl="0"/>
            <a:r>
              <a:rPr lang="ru-RU" sz="1400" dirty="0">
                <a:latin typeface="Times New Roman" panose="02020603050405020304" pitchFamily="18" charset="0"/>
                <a:cs typeface="Times New Roman" panose="02020603050405020304" pitchFamily="18" charset="0"/>
              </a:rPr>
              <a:t>2. Поиск подходящего помещения для организации и оформления массажных кабинетов; </a:t>
            </a:r>
          </a:p>
          <a:p>
            <a:pPr lvl="0"/>
            <a:r>
              <a:rPr lang="ru-RU" sz="1400" dirty="0">
                <a:latin typeface="Times New Roman" panose="02020603050405020304" pitchFamily="18" charset="0"/>
                <a:cs typeface="Times New Roman" panose="02020603050405020304" pitchFamily="18" charset="0"/>
              </a:rPr>
              <a:t>3. Закупка оборудования и материалов;</a:t>
            </a:r>
          </a:p>
          <a:p>
            <a:pPr lvl="0"/>
            <a:r>
              <a:rPr lang="ru-RU" sz="1400" dirty="0">
                <a:latin typeface="Times New Roman" panose="02020603050405020304" pitchFamily="18" charset="0"/>
                <a:cs typeface="Times New Roman" panose="02020603050405020304" pitchFamily="18" charset="0"/>
              </a:rPr>
              <a:t>4. Подбор и найм персонала;</a:t>
            </a:r>
          </a:p>
          <a:p>
            <a:pPr lvl="0"/>
            <a:r>
              <a:rPr lang="ru-RU" sz="1400" dirty="0">
                <a:latin typeface="Times New Roman" panose="02020603050405020304" pitchFamily="18" charset="0"/>
                <a:cs typeface="Times New Roman" panose="02020603050405020304" pitchFamily="18" charset="0"/>
              </a:rPr>
              <a:t>5. Разработка прайса на массажные услуги и перечня видов массажа;</a:t>
            </a:r>
          </a:p>
          <a:p>
            <a:pPr lvl="0"/>
            <a:r>
              <a:rPr lang="ru-RU" sz="1400" dirty="0">
                <a:latin typeface="Times New Roman" panose="02020603050405020304" pitchFamily="18" charset="0"/>
                <a:cs typeface="Times New Roman" panose="02020603050405020304" pitchFamily="18" charset="0"/>
              </a:rPr>
              <a:t>6. Презентация и рекламная кампания открытия массажного салона.</a:t>
            </a:r>
          </a:p>
          <a:p>
            <a:r>
              <a:rPr lang="ru-RU" sz="1400" dirty="0">
                <a:latin typeface="Times New Roman" panose="02020603050405020304" pitchFamily="18" charset="0"/>
                <a:cs typeface="Times New Roman" panose="02020603050405020304" pitchFamily="18" charset="0"/>
              </a:rPr>
              <a:t>    (правильно организованная рекламная кампания-возможность охватить практически всех жителей города)</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В перспективе   планируется:</a:t>
            </a:r>
          </a:p>
          <a:p>
            <a:r>
              <a:rPr lang="ru-RU" sz="1400" dirty="0">
                <a:latin typeface="Times New Roman" panose="02020603050405020304" pitchFamily="18" charset="0"/>
                <a:cs typeface="Times New Roman" panose="02020603050405020304" pitchFamily="18" charset="0"/>
              </a:rPr>
              <a:t>1 Увеличение штата сотрудников до 4-6 мастеров;</a:t>
            </a:r>
          </a:p>
          <a:p>
            <a:r>
              <a:rPr lang="ru-RU" sz="1400" dirty="0">
                <a:latin typeface="Times New Roman" panose="02020603050405020304" pitchFamily="18" charset="0"/>
                <a:cs typeface="Times New Roman" panose="02020603050405020304" pitchFamily="18" charset="0"/>
              </a:rPr>
              <a:t>2. Приобретение массажных кушеток;</a:t>
            </a:r>
          </a:p>
          <a:p>
            <a:r>
              <a:rPr lang="ru-RU" sz="1400" dirty="0">
                <a:latin typeface="Times New Roman" panose="02020603050405020304" pitchFamily="18" charset="0"/>
                <a:cs typeface="Times New Roman" panose="02020603050405020304" pitchFamily="18" charset="0"/>
              </a:rPr>
              <a:t>3. Приобретение новых аппаратов для массажа (</a:t>
            </a:r>
            <a:r>
              <a:rPr lang="en-US" sz="1400" dirty="0">
                <a:latin typeface="Times New Roman" panose="02020603050405020304" pitchFamily="18" charset="0"/>
                <a:cs typeface="Times New Roman" panose="02020603050405020304" pitchFamily="18" charset="0"/>
              </a:rPr>
              <a:t>LPG </a:t>
            </a:r>
            <a:r>
              <a:rPr lang="ru-RU" sz="1400" dirty="0">
                <a:latin typeface="Times New Roman" panose="02020603050405020304" pitchFamily="18" charset="0"/>
                <a:cs typeface="Times New Roman" panose="02020603050405020304" pitchFamily="18" charset="0"/>
              </a:rPr>
              <a:t>- массаж, </a:t>
            </a:r>
            <a:r>
              <a:rPr lang="en-US" sz="1400" dirty="0" err="1">
                <a:latin typeface="Times New Roman" panose="02020603050405020304" pitchFamily="18" charset="0"/>
                <a:cs typeface="Times New Roman" panose="02020603050405020304" pitchFamily="18" charset="0"/>
              </a:rPr>
              <a:t>VelaShape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microwave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rf</a:t>
            </a:r>
            <a:r>
              <a:rPr lang="ru-RU" sz="1400" dirty="0">
                <a:latin typeface="Times New Roman" panose="02020603050405020304" pitchFamily="18" charset="0"/>
                <a:cs typeface="Times New Roman" panose="02020603050405020304" pitchFamily="18" charset="0"/>
              </a:rPr>
              <a:t>-лифтинг, кавитация) </a:t>
            </a:r>
          </a:p>
          <a:p>
            <a:r>
              <a:rPr lang="ru-RU" sz="1400" dirty="0">
                <a:latin typeface="Times New Roman" panose="02020603050405020304" pitchFamily="18" charset="0"/>
                <a:cs typeface="Times New Roman" panose="02020603050405020304" pitchFamily="18" charset="0"/>
              </a:rPr>
              <a:t>4. Обучение (ежегодное повышение квалификации своих навыков, различные форумы и семинары по направлению «Массаж») для оказания услуг на аппаратах</a:t>
            </a:r>
          </a:p>
          <a:p>
            <a:endParaRPr lang="ru-RU"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85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F02DB4CB-73D1-2148-924A-D3D1A20C3243}"/>
              </a:ext>
            </a:extLst>
          </p:cNvPr>
          <p:cNvSpPr txBox="1"/>
          <p:nvPr/>
        </p:nvSpPr>
        <p:spPr>
          <a:xfrm>
            <a:off x="599090" y="588577"/>
            <a:ext cx="5606022" cy="523220"/>
          </a:xfrm>
          <a:prstGeom prst="rect">
            <a:avLst/>
          </a:prstGeom>
          <a:noFill/>
        </p:spPr>
        <p:txBody>
          <a:bodyPr wrap="none" rtlCol="0">
            <a:spAutoFit/>
          </a:bodyPr>
          <a:lstStyle/>
          <a:p>
            <a:r>
              <a:rPr lang="ru-RU" sz="2800" dirty="0">
                <a:solidFill>
                  <a:srgbClr val="A72E88"/>
                </a:solidFill>
                <a:latin typeface="Playfair Display SemiBold" pitchFamily="2" charset="-52"/>
              </a:rPr>
              <a:t>Основные результаты проекта</a:t>
            </a:r>
          </a:p>
        </p:txBody>
      </p:sp>
      <p:sp>
        <p:nvSpPr>
          <p:cNvPr id="2" name="Прямоугольник 1">
            <a:extLst>
              <a:ext uri="{FF2B5EF4-FFF2-40B4-BE49-F238E27FC236}">
                <a16:creationId xmlns:a16="http://schemas.microsoft.com/office/drawing/2014/main" id="{99FA2607-41F7-4A51-9EDE-ECBDFC02783B}"/>
              </a:ext>
            </a:extLst>
          </p:cNvPr>
          <p:cNvSpPr/>
          <p:nvPr/>
        </p:nvSpPr>
        <p:spPr>
          <a:xfrm>
            <a:off x="599089" y="1166843"/>
            <a:ext cx="7271003" cy="5493812"/>
          </a:xfrm>
          <a:prstGeom prst="rect">
            <a:avLst/>
          </a:prstGeom>
        </p:spPr>
        <p:txBody>
          <a:bodyPr wrap="square">
            <a:spAutoFit/>
          </a:bodyPr>
          <a:lstStyle/>
          <a:p>
            <a:pPr marL="342900" indent="-342900">
              <a:buAutoNum type="arabicParenR"/>
            </a:pPr>
            <a:r>
              <a:rPr lang="ru-RU" sz="1300" dirty="0">
                <a:latin typeface="Times New Roman" panose="02020603050405020304" pitchFamily="18" charset="0"/>
                <a:ea typeface="Calibri" panose="020F0502020204030204" pitchFamily="34" charset="0"/>
                <a:cs typeface="Times New Roman" panose="02020603050405020304" pitchFamily="18" charset="0"/>
              </a:rPr>
              <a:t>Основываясь на данных журнала регистрации клиентов отмечу, что база клиентов «Массажного салона Линия красоты» на 01 апреля 2025г в сравнении с 01апреля 2024г. увеличилась в 2,5 раза. </a:t>
            </a:r>
          </a:p>
          <a:p>
            <a:pPr marL="342900" indent="-342900">
              <a:buAutoNum type="arabicParenR"/>
            </a:pPr>
            <a:r>
              <a:rPr lang="ru-RU" sz="1300" dirty="0">
                <a:latin typeface="Times New Roman" panose="02020603050405020304" pitchFamily="18" charset="0"/>
                <a:ea typeface="Calibri" panose="020F0502020204030204" pitchFamily="34" charset="0"/>
                <a:cs typeface="Times New Roman" panose="02020603050405020304" pitchFamily="18" charset="0"/>
              </a:rPr>
              <a:t>Расширение видов оказываемых услуг (в июне 2024г. ввели услугу «прессотерапия») и частичное обновление массажных аппаратов позволило нам ввести новое направление-услугу «красивое здоровое тело-это мое дело». Суть этого направления-питание, физическая активность и массаж. Клиенту в момент консультации при записи на массаж  даются рекомендации и прописывается план питания. Так как я действующий нутрициолог, далее после прохождения курса массажа формируются результаты работы  «ДО»/ «ПОСЛЕ».  Благодаря данной программе – мои клиенты улучшили свое физическое здоровье. А я получила и получаю много положительных отзывов от своих благодарных клиентов. </a:t>
            </a:r>
          </a:p>
          <a:p>
            <a:pPr marL="342900" indent="-342900">
              <a:buAutoNum type="arabicParenR"/>
            </a:pPr>
            <a:r>
              <a:rPr lang="ru-RU" sz="1300" dirty="0">
                <a:latin typeface="Times New Roman" panose="02020603050405020304" pitchFamily="18" charset="0"/>
                <a:cs typeface="Times New Roman" panose="02020603050405020304" pitchFamily="18" charset="0"/>
              </a:rPr>
              <a:t>Летом 2024 г (август) в салоне появилось новое направление биоэнергомассаж. Это комплексное физиотерапевтическое и главное глубокое воздействие через электропроводящие перчатки на весь организм микротоками с диапазоном 8 вольт, что является безопасным для нашего организма. Очень хорошо и глубоко прорабатываются мышцы, даже там, где руками сложно промять.  </a:t>
            </a:r>
          </a:p>
          <a:p>
            <a:r>
              <a:rPr lang="ru-RU" sz="1300" b="1" dirty="0">
                <a:latin typeface="Times New Roman" panose="02020603050405020304" pitchFamily="18" charset="0"/>
                <a:cs typeface="Times New Roman" panose="02020603050405020304" pitchFamily="18" charset="0"/>
              </a:rPr>
              <a:t>В дальнейшей работе своего салона ( перспективы на 2025г)  я бы хотела: </a:t>
            </a:r>
          </a:p>
          <a:p>
            <a:r>
              <a:rPr lang="ru-RU" sz="1300" dirty="0">
                <a:latin typeface="Times New Roman" panose="02020603050405020304" pitchFamily="18" charset="0"/>
                <a:cs typeface="Times New Roman" panose="02020603050405020304" pitchFamily="18" charset="0"/>
              </a:rPr>
              <a:t>1.увеличить количество массажных кабинетов.</a:t>
            </a:r>
          </a:p>
          <a:p>
            <a:r>
              <a:rPr lang="ru-RU" sz="1300" dirty="0">
                <a:latin typeface="Times New Roman" panose="02020603050405020304" pitchFamily="18" charset="0"/>
                <a:cs typeface="Times New Roman" panose="02020603050405020304" pitchFamily="18" charset="0"/>
              </a:rPr>
              <a:t>2.внедрить новые виды массажа (например, массаж в четыре руки, массаж  горячими камнями и прочее)</a:t>
            </a:r>
          </a:p>
          <a:p>
            <a:r>
              <a:rPr lang="ru-RU" sz="1300" dirty="0">
                <a:latin typeface="Times New Roman" panose="02020603050405020304" pitchFamily="18" charset="0"/>
                <a:cs typeface="Times New Roman" panose="02020603050405020304" pitchFamily="18" charset="0"/>
              </a:rPr>
              <a:t>3.на постоянной основе повышать свои профессиональные знания , что позволит мне заниматься подготовкой и  обучением будущих специалистов-массажистов.</a:t>
            </a:r>
          </a:p>
          <a:p>
            <a:r>
              <a:rPr lang="ru-RU" sz="1300" dirty="0">
                <a:latin typeface="Times New Roman" panose="02020603050405020304" pitchFamily="18" charset="0"/>
                <a:cs typeface="Times New Roman" panose="02020603050405020304" pitchFamily="18" charset="0"/>
              </a:rPr>
              <a:t>4.внедрить новые направления в работе салона аромотерапия, кедровая бочка, «карамельная липосакция».</a:t>
            </a:r>
          </a:p>
          <a:p>
            <a:r>
              <a:rPr lang="ru-RU" sz="1300" dirty="0">
                <a:latin typeface="Times New Roman" panose="02020603050405020304" pitchFamily="18" charset="0"/>
                <a:cs typeface="Times New Roman" panose="02020603050405020304" pitchFamily="18" charset="0"/>
              </a:rPr>
              <a:t>5. создать сайт-визитку своего салона , что позволит клиентам максимально быстро и комфортно ознакомится с услугами и прайсом, и параллельно выбрать свое время для посещения салона.</a:t>
            </a:r>
            <a:endParaRPr lang="ru-RU" sz="13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300" dirty="0">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1E79CD29-03E2-4ACA-AF1A-D29A67A1E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123" y="1166842"/>
            <a:ext cx="3574056" cy="489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16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F02DB4CB-73D1-2148-924A-D3D1A20C3243}"/>
              </a:ext>
            </a:extLst>
          </p:cNvPr>
          <p:cNvSpPr txBox="1"/>
          <p:nvPr/>
        </p:nvSpPr>
        <p:spPr>
          <a:xfrm>
            <a:off x="1263398" y="326967"/>
            <a:ext cx="3114122" cy="523220"/>
          </a:xfrm>
          <a:prstGeom prst="rect">
            <a:avLst/>
          </a:prstGeom>
          <a:noFill/>
        </p:spPr>
        <p:txBody>
          <a:bodyPr wrap="none" rtlCol="0">
            <a:spAutoFit/>
          </a:bodyPr>
          <a:lstStyle/>
          <a:p>
            <a:r>
              <a:rPr lang="ru-RU" sz="2800" dirty="0">
                <a:solidFill>
                  <a:srgbClr val="A72E88"/>
                </a:solidFill>
                <a:latin typeface="Playfair Display SemiBold" pitchFamily="2" charset="-52"/>
              </a:rPr>
              <a:t>Отзывы клиентов  :</a:t>
            </a:r>
          </a:p>
        </p:txBody>
      </p:sp>
      <p:pic>
        <p:nvPicPr>
          <p:cNvPr id="3076" name="Picture 4">
            <a:extLst>
              <a:ext uri="{FF2B5EF4-FFF2-40B4-BE49-F238E27FC236}">
                <a16:creationId xmlns:a16="http://schemas.microsoft.com/office/drawing/2014/main" id="{185CC9C9-A5CC-4B8B-B023-ED63450B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789" y="959046"/>
            <a:ext cx="3677873" cy="550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E7D7C285-F2D2-475F-BC67-C0EC1D94A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483" y="812556"/>
            <a:ext cx="2793947" cy="56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57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2716</Words>
  <Application>Microsoft Office PowerPoint</Application>
  <PresentationFormat>Широкоэкранный</PresentationFormat>
  <Paragraphs>136</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Playfair Display</vt:lpstr>
      <vt:lpstr>Playfair Display SemiBold</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53</cp:revision>
  <cp:lastPrinted>2025-04-11T15:07:21Z</cp:lastPrinted>
  <dcterms:created xsi:type="dcterms:W3CDTF">2025-03-26T12:04:55Z</dcterms:created>
  <dcterms:modified xsi:type="dcterms:W3CDTF">2025-04-11T18:59:09Z</dcterms:modified>
</cp:coreProperties>
</file>