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56" r:id="rId3"/>
    <p:sldId id="257" r:id="rId4"/>
    <p:sldId id="258" r:id="rId5"/>
    <p:sldId id="260" r:id="rId6"/>
    <p:sldId id="259" r:id="rId7"/>
    <p:sldId id="261" r:id="rId8"/>
    <p:sldId id="268" r:id="rId9"/>
    <p:sldId id="263" r:id="rId10"/>
    <p:sldId id="262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7664444652109363"/>
          <c:y val="6.74574797824849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4000" b="1" i="0" u="none" strike="noStrike" kern="1200" cap="all" spc="50" baseline="0">
              <a:solidFill>
                <a:srgbClr val="00B05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055-451F-BE9B-87A4679320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055-451F-BE9B-87A4679320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 - 13 человек</c:v>
                </c:pt>
                <c:pt idx="1">
                  <c:v>Женщины - 139 человек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</c:v>
                </c:pt>
                <c:pt idx="1">
                  <c:v>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55-451F-BE9B-87A46793204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1.0429433135657818E-2"/>
          <c:y val="0.12686832178538171"/>
          <c:w val="0.31493896620826423"/>
          <c:h val="0.2258298863497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400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ru-RU" sz="4000" b="1" i="0" u="none" strike="noStrike" kern="1200" baseline="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Фоновая патология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4000" b="1" i="0" u="none" strike="noStrike" kern="1200" baseline="0">
              <a:solidFill>
                <a:srgbClr val="00B05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Артериальная гипертония</c:v>
                </c:pt>
                <c:pt idx="1">
                  <c:v>Остеохондроз</c:v>
                </c:pt>
                <c:pt idx="2">
                  <c:v>Ишемическая болезнь сердца</c:v>
                </c:pt>
                <c:pt idx="3">
                  <c:v>Заболевания ЖКТ</c:v>
                </c:pt>
                <c:pt idx="4">
                  <c:v>Сахарный диабет</c:v>
                </c:pt>
                <c:pt idx="5">
                  <c:v>Заболевания щитовидной железы</c:v>
                </c:pt>
                <c:pt idx="6">
                  <c:v>Неврологические заболевания</c:v>
                </c:pt>
                <c:pt idx="7">
                  <c:v>Аритмии</c:v>
                </c:pt>
                <c:pt idx="8">
                  <c:v>Остеопороз</c:v>
                </c:pt>
                <c:pt idx="9">
                  <c:v>Заболевания почек 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 formatCode="0.00">
                  <c:v>50.7</c:v>
                </c:pt>
                <c:pt idx="1">
                  <c:v>26.3</c:v>
                </c:pt>
                <c:pt idx="2">
                  <c:v>19.100000000000001</c:v>
                </c:pt>
                <c:pt idx="3">
                  <c:v>14.5</c:v>
                </c:pt>
                <c:pt idx="4">
                  <c:v>10.5</c:v>
                </c:pt>
                <c:pt idx="5">
                  <c:v>8.6</c:v>
                </c:pt>
                <c:pt idx="6">
                  <c:v>7.9</c:v>
                </c:pt>
                <c:pt idx="7">
                  <c:v>6.6</c:v>
                </c:pt>
                <c:pt idx="8">
                  <c:v>4.5999999999999996</c:v>
                </c:pt>
                <c:pt idx="9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9B-4B42-AECB-09D8ACACDF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2020800"/>
        <c:axId val="202024720"/>
      </c:barChart>
      <c:catAx>
        <c:axId val="20202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024720"/>
        <c:crosses val="autoZero"/>
        <c:auto val="1"/>
        <c:lblAlgn val="ctr"/>
        <c:lblOffset val="100"/>
        <c:noMultiLvlLbl val="0"/>
      </c:catAx>
      <c:valAx>
        <c:axId val="202024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020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4000" b="1" i="0" u="none" strike="noStrike" kern="1200" cap="all" spc="120" normalizeH="0" baseline="0" dirty="0" smtClean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ru-RU" cap="none" dirty="0"/>
              <a:t>Случаи падения в течение года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4000" b="1" i="0" u="none" strike="noStrike" kern="1200" cap="all" spc="120" normalizeH="0" baseline="0" dirty="0" smtClean="0">
              <a:solidFill>
                <a:srgbClr val="00B05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Случай падения в течение года, не потребовавший медицинской помощи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4E-4706-8572-856F9974D0D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Случай падения в течение года, потребовавший медицинскую помощь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7822395845656755E-3"/>
                  <c:y val="-4.01556521609906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4E-4706-8572-856F9974D0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4E-4706-8572-856F9974D0D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падали в течение года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4E-4706-8572-856F9974D0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02021192"/>
        <c:axId val="202018056"/>
        <c:axId val="0"/>
      </c:bar3DChart>
      <c:catAx>
        <c:axId val="202021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018056"/>
        <c:crosses val="autoZero"/>
        <c:auto val="1"/>
        <c:lblAlgn val="ctr"/>
        <c:lblOffset val="100"/>
        <c:noMultiLvlLbl val="0"/>
      </c:catAx>
      <c:valAx>
        <c:axId val="2020180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2021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4000" b="1" i="0" u="none" strike="noStrike" kern="1200" cap="none" spc="120" normalizeH="0" baseline="0" dirty="0" smtClean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ru-RU" sz="4000" b="1" i="0" u="none" strike="noStrike" kern="1200" cap="none" spc="120" normalizeH="0" baseline="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10-и летний риск переломов по шкале FRAX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4000" b="1" i="0" u="none" strike="noStrike" kern="1200" cap="none" spc="120" normalizeH="0" baseline="0" dirty="0" smtClean="0">
              <a:solidFill>
                <a:srgbClr val="00B05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3E3-431E-98ED-2FEFE72265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10-и летний риск переломов по шкале FRAX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E3-431E-98ED-2FEFE722658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промежуточный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10-и летний риск переломов по шкале FRAX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E3-431E-98ED-2FEFE722658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B3E3-431E-98ED-2FEFE72265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10-и летний риск переломов по шкале FRAX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3E3-431E-98ED-2FEFE722658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65250064"/>
        <c:axId val="265255552"/>
      </c:barChart>
      <c:catAx>
        <c:axId val="2652500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5255552"/>
        <c:crosses val="autoZero"/>
        <c:auto val="1"/>
        <c:lblAlgn val="ctr"/>
        <c:lblOffset val="100"/>
        <c:noMultiLvlLbl val="0"/>
      </c:catAx>
      <c:valAx>
        <c:axId val="2652555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525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4000" b="1" i="0" u="none" strike="noStrike" kern="1200" cap="none" spc="120" normalizeH="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ru-RU" sz="4000" b="1" i="0" u="none" strike="noStrike" kern="1200" cap="none" spc="120" normalizeH="0" baseline="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Факторы риска падений и переломов до и после проекта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4000" b="1" i="0" u="none" strike="noStrike" kern="1200" cap="none" spc="120" normalizeH="0" baseline="0">
              <a:solidFill>
                <a:srgbClr val="00B05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проекта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Перелом в результате падения в течение жизни</c:v>
                </c:pt>
                <c:pt idx="1">
                  <c:v>Перелом бедра у родителей</c:v>
                </c:pt>
                <c:pt idx="2">
                  <c:v>Нарушение сна</c:v>
                </c:pt>
                <c:pt idx="3">
                  <c:v>Головокружение при смене положения тела</c:v>
                </c:pt>
                <c:pt idx="4">
                  <c:v>Неустойчивость при ходьбе</c:v>
                </c:pt>
                <c:pt idx="5">
                  <c:v>Боязнь упасть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27.6</c:v>
                </c:pt>
                <c:pt idx="1">
                  <c:v>13.8</c:v>
                </c:pt>
                <c:pt idx="2">
                  <c:v>64.5</c:v>
                </c:pt>
                <c:pt idx="3">
                  <c:v>46.7</c:v>
                </c:pt>
                <c:pt idx="4">
                  <c:v>39.5</c:v>
                </c:pt>
                <c:pt idx="5">
                  <c:v>55.3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18-4A7A-BDF1-8892D88C088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проекта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Перелом в результате падения в течение жизни</c:v>
                </c:pt>
                <c:pt idx="1">
                  <c:v>Перелом бедра у родителей</c:v>
                </c:pt>
                <c:pt idx="2">
                  <c:v>Нарушение сна</c:v>
                </c:pt>
                <c:pt idx="3">
                  <c:v>Головокружение при смене положения тела</c:v>
                </c:pt>
                <c:pt idx="4">
                  <c:v>Неустойчивость при ходьбе</c:v>
                </c:pt>
                <c:pt idx="5">
                  <c:v>Боязнь упасть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3">
                  <c:v>37.5</c:v>
                </c:pt>
                <c:pt idx="4">
                  <c:v>38.200000000000003</c:v>
                </c:pt>
                <c:pt idx="5">
                  <c:v>51.3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18-4A7A-BDF1-8892D88C08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2019232"/>
        <c:axId val="202022368"/>
      </c:barChart>
      <c:catAx>
        <c:axId val="20201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022368"/>
        <c:crosses val="autoZero"/>
        <c:auto val="1"/>
        <c:lblAlgn val="ctr"/>
        <c:lblOffset val="100"/>
        <c:noMultiLvlLbl val="0"/>
      </c:catAx>
      <c:valAx>
        <c:axId val="20202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01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2800" b="1" i="0" u="none" strike="noStrike" kern="1200" cap="none" spc="120" normalizeH="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ru-RU" sz="2800" b="1" i="0" u="none" strike="noStrike" kern="1200" cap="none" spc="120" normalizeH="0" baseline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Осведомленность об основных факторах профилактики падений и переломов до и после проекта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2800" b="1" i="0" u="none" strike="noStrike" kern="1200" cap="none" spc="120" normalizeH="0" baseline="0">
              <a:solidFill>
                <a:srgbClr val="00B05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проекта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Осведомленность о переломе шейки бедра</c:v>
                </c:pt>
                <c:pt idx="1">
                  <c:v>Знание мер профилактики перелома шейки бедра</c:v>
                </c:pt>
                <c:pt idx="2">
                  <c:v>Знание о бедренных протекторах</c:v>
                </c:pt>
                <c:pt idx="3">
                  <c:v>Знание о рациональном питании</c:v>
                </c:pt>
                <c:pt idx="4">
                  <c:v>Знание о безопасной среде</c:v>
                </c:pt>
                <c:pt idx="5">
                  <c:v>Знание о витаминопрофилактике</c:v>
                </c:pt>
                <c:pt idx="6">
                  <c:v>Знание о физической активности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90.1</c:v>
                </c:pt>
                <c:pt idx="1">
                  <c:v>50.7</c:v>
                </c:pt>
                <c:pt idx="2">
                  <c:v>0</c:v>
                </c:pt>
                <c:pt idx="3">
                  <c:v>17.100000000000001</c:v>
                </c:pt>
                <c:pt idx="4">
                  <c:v>22.4</c:v>
                </c:pt>
                <c:pt idx="5">
                  <c:v>16.399999999999999</c:v>
                </c:pt>
                <c:pt idx="6">
                  <c:v>24.3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7D-49ED-9927-70BAA479818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проекта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Осведомленность о переломе шейки бедра</c:v>
                </c:pt>
                <c:pt idx="1">
                  <c:v>Знание мер профилактики перелома шейки бедра</c:v>
                </c:pt>
                <c:pt idx="2">
                  <c:v>Знание о бедренных протекторах</c:v>
                </c:pt>
                <c:pt idx="3">
                  <c:v>Знание о рациональном питании</c:v>
                </c:pt>
                <c:pt idx="4">
                  <c:v>Знание о безопасной среде</c:v>
                </c:pt>
                <c:pt idx="5">
                  <c:v>Знание о витаминопрофилактике</c:v>
                </c:pt>
                <c:pt idx="6">
                  <c:v>Знание о физической активности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93.4</c:v>
                </c:pt>
                <c:pt idx="1">
                  <c:v>85.5</c:v>
                </c:pt>
                <c:pt idx="2">
                  <c:v>20.399999999999999</c:v>
                </c:pt>
                <c:pt idx="3">
                  <c:v>41.4</c:v>
                </c:pt>
                <c:pt idx="4">
                  <c:v>42.1</c:v>
                </c:pt>
                <c:pt idx="5">
                  <c:v>42.8</c:v>
                </c:pt>
                <c:pt idx="6">
                  <c:v>53.9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7D-49ED-9927-70BAA479818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5251240"/>
        <c:axId val="265252024"/>
      </c:barChart>
      <c:catAx>
        <c:axId val="265251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5252024"/>
        <c:crosses val="autoZero"/>
        <c:auto val="1"/>
        <c:lblAlgn val="ctr"/>
        <c:lblOffset val="100"/>
        <c:tickLblSkip val="1"/>
        <c:noMultiLvlLbl val="0"/>
      </c:catAx>
      <c:valAx>
        <c:axId val="265252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5251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2800" b="1" i="0" u="none" strike="noStrike" kern="1200" cap="none" spc="120" normalizeH="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ru-RU" sz="2800" b="1" i="0" u="none" strike="noStrike" kern="1200" cap="none" spc="120" normalizeH="0" baseline="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Использование основных факторов профилактики падений и переломов до и после проекта</a:t>
            </a:r>
          </a:p>
        </c:rich>
      </c:tx>
      <c:layout>
        <c:manualLayout>
          <c:xMode val="edge"/>
          <c:yMode val="edge"/>
          <c:x val="0.19239536176921074"/>
          <c:y val="1.14816340565155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2800" b="1" i="0" u="none" strike="noStrike" kern="1200" cap="none" spc="120" normalizeH="0" baseline="0">
              <a:solidFill>
                <a:srgbClr val="00B05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проекта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Использование мер профилактики</c:v>
                </c:pt>
                <c:pt idx="1">
                  <c:v>Использование бедренных протекторов</c:v>
                </c:pt>
                <c:pt idx="2">
                  <c:v>Соблюдение рационального питания</c:v>
                </c:pt>
                <c:pt idx="3">
                  <c:v>Соблюдение безопасной среды</c:v>
                </c:pt>
                <c:pt idx="4">
                  <c:v>Использование витаминопрофилактики</c:v>
                </c:pt>
                <c:pt idx="5">
                  <c:v>Поддержание физической активности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42.1</c:v>
                </c:pt>
                <c:pt idx="1">
                  <c:v>0</c:v>
                </c:pt>
                <c:pt idx="2">
                  <c:v>10.5</c:v>
                </c:pt>
                <c:pt idx="3">
                  <c:v>17.100000000000001</c:v>
                </c:pt>
                <c:pt idx="4">
                  <c:v>15.5</c:v>
                </c:pt>
                <c:pt idx="5">
                  <c:v>19.100000000000001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4A-4296-A328-E86D637C900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проекта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Использование мер профилактики</c:v>
                </c:pt>
                <c:pt idx="1">
                  <c:v>Использование бедренных протекторов</c:v>
                </c:pt>
                <c:pt idx="2">
                  <c:v>Соблюдение рационального питания</c:v>
                </c:pt>
                <c:pt idx="3">
                  <c:v>Соблюдение безопасной среды</c:v>
                </c:pt>
                <c:pt idx="4">
                  <c:v>Использование витаминопрофилактики</c:v>
                </c:pt>
                <c:pt idx="5">
                  <c:v>Поддержание физической активности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83.6</c:v>
                </c:pt>
                <c:pt idx="1">
                  <c:v>13.8</c:v>
                </c:pt>
                <c:pt idx="2">
                  <c:v>35.5</c:v>
                </c:pt>
                <c:pt idx="3">
                  <c:v>40.799999999999997</c:v>
                </c:pt>
                <c:pt idx="4">
                  <c:v>37.5</c:v>
                </c:pt>
                <c:pt idx="5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4A-4296-A328-E86D637C900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5250456"/>
        <c:axId val="265251632"/>
      </c:barChart>
      <c:catAx>
        <c:axId val="265250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5251632"/>
        <c:crosses val="autoZero"/>
        <c:auto val="1"/>
        <c:lblAlgn val="ctr"/>
        <c:lblOffset val="100"/>
        <c:tickLblSkip val="1"/>
        <c:noMultiLvlLbl val="0"/>
      </c:catAx>
      <c:valAx>
        <c:axId val="265251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5250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 vert="wordArtVert" anchor="t" anchorCtr="1"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i="0" u="none" strike="noStrike" kern="1200" cap="none" spc="120" normalizeH="0" baseline="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Наблюдение после окончания проекта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Распространяют информацию</c:v>
                </c:pt>
                <c:pt idx="1">
                  <c:v>Используют бедренные протекторы</c:v>
                </c:pt>
                <c:pt idx="2">
                  <c:v>Принимают рекомендованные препараты</c:v>
                </c:pt>
                <c:pt idx="3">
                  <c:v>Постоянно принимают витамин Д</c:v>
                </c:pt>
                <c:pt idx="4">
                  <c:v>Безопасная среда </c:v>
                </c:pt>
                <c:pt idx="5">
                  <c:v>Витаминопрофилактика</c:v>
                </c:pt>
                <c:pt idx="6">
                  <c:v>Физическая активность</c:v>
                </c:pt>
                <c:pt idx="7">
                  <c:v>Рациональное питание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95</c:v>
                </c:pt>
                <c:pt idx="1">
                  <c:v>55</c:v>
                </c:pt>
                <c:pt idx="2">
                  <c:v>45</c:v>
                </c:pt>
                <c:pt idx="3">
                  <c:v>15</c:v>
                </c:pt>
                <c:pt idx="4">
                  <c:v>5</c:v>
                </c:pt>
                <c:pt idx="5">
                  <c:v>75</c:v>
                </c:pt>
                <c:pt idx="6">
                  <c:v>95</c:v>
                </c:pt>
                <c:pt idx="7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AA-4964-B28D-60093561B1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265252416"/>
        <c:axId val="265252808"/>
      </c:barChart>
      <c:catAx>
        <c:axId val="265252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5252808"/>
        <c:crosses val="autoZero"/>
        <c:auto val="1"/>
        <c:lblAlgn val="ctr"/>
        <c:lblOffset val="100"/>
        <c:noMultiLvlLbl val="0"/>
      </c:catAx>
      <c:valAx>
        <c:axId val="265252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525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0.77159</cdr:x>
      <cdr:y>0.46763</cdr:y>
    </cdr:from>
    <cdr:to>
      <cdr:x>0.99616</cdr:x>
      <cdr:y>0.76873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78899" y="3030685"/>
          <a:ext cx="2205872" cy="1951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B1B69-0705-40EA-8996-E7FA18AF6BCE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E3B35-8319-4948-834A-33E2D92EA1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495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3311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298A-F010-4408-A917-1CBA56A2BEF1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D13A-80CF-470F-868A-8D2DFE4D2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825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298A-F010-4408-A917-1CBA56A2BEF1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D13A-80CF-470F-868A-8D2DFE4D2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47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298A-F010-4408-A917-1CBA56A2BEF1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D13A-80CF-470F-868A-8D2DFE4D2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717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298A-F010-4408-A917-1CBA56A2BEF1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D13A-80CF-470F-868A-8D2DFE4D2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297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298A-F010-4408-A917-1CBA56A2BEF1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D13A-80CF-470F-868A-8D2DFE4D2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10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298A-F010-4408-A917-1CBA56A2BEF1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D13A-80CF-470F-868A-8D2DFE4D2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30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298A-F010-4408-A917-1CBA56A2BEF1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D13A-80CF-470F-868A-8D2DFE4D2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298A-F010-4408-A917-1CBA56A2BEF1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D13A-80CF-470F-868A-8D2DFE4D2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12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298A-F010-4408-A917-1CBA56A2BEF1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D13A-80CF-470F-868A-8D2DFE4D2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893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298A-F010-4408-A917-1CBA56A2BEF1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D13A-80CF-470F-868A-8D2DFE4D2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027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A298A-F010-4408-A917-1CBA56A2BEF1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D13A-80CF-470F-868A-8D2DFE4D2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072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A298A-F010-4408-A917-1CBA56A2BEF1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FD13A-80CF-470F-868A-8D2DFE4D2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6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 t="7741" b="7741"/>
          <a:stretch/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>
            <a:spLocks noGrp="1"/>
          </p:cNvSpPr>
          <p:nvPr>
            <p:ph type="ctrTitle"/>
          </p:nvPr>
        </p:nvSpPr>
        <p:spPr>
          <a:xfrm>
            <a:off x="623000" y="619230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SzPts val="5200"/>
            </a:pPr>
            <a:r>
              <a:rPr lang="ru" sz="7200" dirty="0">
                <a:solidFill>
                  <a:srgbClr val="1E8800"/>
                </a:solidFill>
              </a:rPr>
              <a:t>Жизнь в движении</a:t>
            </a:r>
            <a:endParaRPr sz="7200" dirty="0">
              <a:solidFill>
                <a:srgbClr val="1E8800"/>
              </a:solidFill>
            </a:endParaRPr>
          </a:p>
        </p:txBody>
      </p:sp>
      <p:sp>
        <p:nvSpPr>
          <p:cNvPr id="56" name="Google Shape;56;p1"/>
          <p:cNvSpPr txBox="1">
            <a:spLocks noGrp="1"/>
          </p:cNvSpPr>
          <p:nvPr>
            <p:ph type="subTitle" idx="1"/>
          </p:nvPr>
        </p:nvSpPr>
        <p:spPr>
          <a:xfrm>
            <a:off x="-16500" y="3209316"/>
            <a:ext cx="12192000" cy="255041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ru" sz="4267" dirty="0">
                <a:solidFill>
                  <a:srgbClr val="1E8800"/>
                </a:solidFill>
              </a:rPr>
              <a:t>Профилактика падений и переломов</a:t>
            </a:r>
          </a:p>
          <a:p>
            <a:pPr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ru" sz="4267" dirty="0">
                <a:solidFill>
                  <a:srgbClr val="1E8800"/>
                </a:solidFill>
              </a:rPr>
              <a:t>у лиц 60+</a:t>
            </a:r>
          </a:p>
          <a:p>
            <a:pPr>
              <a:lnSpc>
                <a:spcPct val="100000"/>
              </a:lnSpc>
              <a:spcBef>
                <a:spcPts val="0"/>
              </a:spcBef>
              <a:buSzPts val="2800"/>
            </a:pPr>
            <a:endParaRPr lang="ru" sz="4267" dirty="0">
              <a:solidFill>
                <a:srgbClr val="1E88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ru" sz="7800" dirty="0">
                <a:solidFill>
                  <a:srgbClr val="1E8800"/>
                </a:solidFill>
                <a:latin typeface="+mj-lt"/>
                <a:ea typeface="+mj-ea"/>
                <a:cs typeface="+mj-cs"/>
              </a:rPr>
              <a:t>Результаты</a:t>
            </a:r>
            <a:endParaRPr sz="7800" dirty="0">
              <a:solidFill>
                <a:srgbClr val="1E88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3039700" y="5759735"/>
            <a:ext cx="6079600" cy="82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ru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г. Оренбург, Пансионат “Марсово поле”</a:t>
            </a: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400"/>
            </a:pPr>
            <a:r>
              <a:rPr lang="ru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Сентябрь 2022 – Март 2023 гг.</a:t>
            </a: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41959" y="317767"/>
            <a:ext cx="2134443" cy="212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"/>
          <p:cNvPicPr preferRelativeResize="0"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65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415611" y="317766"/>
            <a:ext cx="2178616" cy="220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6920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Идеи на тему «Человечки» (100) | презентация, эмодзи, смайли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03" y="2503715"/>
            <a:ext cx="1650206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6543" y="538985"/>
            <a:ext cx="1056497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У лиц старше 60 лет широко распространены факторы риска падений и переломов, у 2/3 участников выявлен промежуточный и высокий риск переломов по шкале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FRAX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До участия в проекте осведомленность о мерах профилактик падений и переломов и их использование были низкими. 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 результате участия в проекте снизилась частота встречаемости нескольких факторов риска падений (головокружение при смене положения тела, неустойчивость при ходьбе, боязнь упасть), увеличилась осведомленность об основных мерах профилактики переломов и падений, выросла частота их использования.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Дальнейшее наблюдение подтвердило достаточно высокую приверженность участников к использованию мер профилактики переломов и падений, широкое использование полученных знаний и распространение информации среди знакомых. 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Полученные результаты отражают высокую практическую значимость и эффективность проведенных мероприятий.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9968" y="129619"/>
            <a:ext cx="6212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lang="ru-RU" sz="2800" b="1" i="0" u="none" strike="noStrike" kern="1200" cap="none" spc="120" normalizeH="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ru-RU" sz="2800" b="1" spc="120" dirty="0">
                <a:solidFill>
                  <a:srgbClr val="00B050"/>
                </a:solidFill>
              </a:rPr>
              <a:t>Выводы</a:t>
            </a:r>
          </a:p>
        </p:txBody>
      </p:sp>
    </p:spTree>
    <p:extLst>
      <p:ext uri="{BB962C8B-B14F-4D97-AF65-F5344CB8AC3E}">
        <p14:creationId xmlns:p14="http://schemas.microsoft.com/office/powerpoint/2010/main" val="3296330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4;p1"/>
          <p:cNvPicPr preferRelativeResize="0"/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 t="7741" b="7741"/>
          <a:stretch/>
        </p:blipFill>
        <p:spPr>
          <a:xfrm>
            <a:off x="0" y="0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449286" y="3268532"/>
            <a:ext cx="765265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6000" b="1" spc="120" dirty="0">
                <a:solidFill>
                  <a:srgbClr val="00B050"/>
                </a:solidFill>
              </a:rPr>
              <a:t>Спасибо за внимание и за участие!</a:t>
            </a:r>
          </a:p>
          <a:p>
            <a:endParaRPr lang="ru-RU" sz="4400" dirty="0"/>
          </a:p>
        </p:txBody>
      </p:sp>
      <p:pic>
        <p:nvPicPr>
          <p:cNvPr id="4" name="Google Shape;59;p1"/>
          <p:cNvPicPr preferRelativeResize="0"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65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415611" y="317766"/>
            <a:ext cx="2178616" cy="2203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70559" y="165367"/>
            <a:ext cx="2134443" cy="212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9395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12769398"/>
              </p:ext>
            </p:extLst>
          </p:nvPr>
        </p:nvGraphicFramePr>
        <p:xfrm>
          <a:off x="357353" y="31531"/>
          <a:ext cx="11171844" cy="6589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646223" y="2031849"/>
            <a:ext cx="308256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effectLst/>
                <a:ea typeface="Calibri" panose="020F0502020204030204" pitchFamily="34" charset="0"/>
              </a:rPr>
              <a:t>Средний возраст – 67,1±5,6 лет</a:t>
            </a:r>
          </a:p>
          <a:p>
            <a:endParaRPr lang="ru-RU" sz="2800" dirty="0"/>
          </a:p>
          <a:p>
            <a:endParaRPr lang="ru-RU" sz="2800" dirty="0"/>
          </a:p>
          <a:p>
            <a:r>
              <a:rPr lang="ru-RU" sz="2800" dirty="0"/>
              <a:t>Курят 4 (2,6%) участника. Никто не злоупотребляет алкоголем.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41162" y="3390435"/>
            <a:ext cx="18947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Всего 152 человека</a:t>
            </a:r>
          </a:p>
        </p:txBody>
      </p:sp>
      <p:pic>
        <p:nvPicPr>
          <p:cNvPr id="3074" name="Picture 2" descr="человечки для презентации: 3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7838"/>
            <a:ext cx="3535052" cy="257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655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человечек с лупой для презентации - Создать мем - Meme-arsenal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026" y="942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17456693"/>
              </p:ext>
            </p:extLst>
          </p:nvPr>
        </p:nvGraphicFramePr>
        <p:xfrm>
          <a:off x="857839" y="282804"/>
          <a:ext cx="10180949" cy="6202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24607" y="2480441"/>
            <a:ext cx="557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690679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Внимание жителей Белгородской области! | Министерство здравоохранения  Белгородской обла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365" y="2925674"/>
            <a:ext cx="3471635" cy="393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55995768"/>
              </p:ext>
            </p:extLst>
          </p:nvPr>
        </p:nvGraphicFramePr>
        <p:xfrm>
          <a:off x="735724" y="235670"/>
          <a:ext cx="10710042" cy="6325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61431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Белые человечки для презентации без фона - 63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868" y="141514"/>
            <a:ext cx="3222172" cy="322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80299521"/>
              </p:ext>
            </p:extLst>
          </p:nvPr>
        </p:nvGraphicFramePr>
        <p:xfrm>
          <a:off x="1975438" y="325822"/>
          <a:ext cx="9249609" cy="6159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74731" y="4445877"/>
            <a:ext cx="1534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человек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33,5%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4731" y="4445877"/>
            <a:ext cx="1534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человек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56%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69972" y="4445876"/>
            <a:ext cx="1534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человек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10,5%</a:t>
            </a:r>
          </a:p>
        </p:txBody>
      </p:sp>
    </p:spTree>
    <p:extLst>
      <p:ext uri="{BB962C8B-B14F-4D97-AF65-F5344CB8AC3E}">
        <p14:creationId xmlns:p14="http://schemas.microsoft.com/office/powerpoint/2010/main" val="2282268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оздать мем &quot;белые человечки для презентации без фона образование, человечек,  человечки для презентации без фона документы&quot; - Картинки - Meme-arsenal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11" y="75414"/>
            <a:ext cx="2078842" cy="234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33919712"/>
              </p:ext>
            </p:extLst>
          </p:nvPr>
        </p:nvGraphicFramePr>
        <p:xfrm>
          <a:off x="882869" y="252248"/>
          <a:ext cx="11035862" cy="6243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4497" y="3195145"/>
            <a:ext cx="31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45322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человечка - 74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71"/>
            <a:ext cx="1807029" cy="180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07675044"/>
              </p:ext>
            </p:extLst>
          </p:nvPr>
        </p:nvGraphicFramePr>
        <p:xfrm>
          <a:off x="490194" y="131976"/>
          <a:ext cx="11199043" cy="6636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1339" y="2554014"/>
            <a:ext cx="31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290600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90867499"/>
              </p:ext>
            </p:extLst>
          </p:nvPr>
        </p:nvGraphicFramePr>
        <p:xfrm>
          <a:off x="377072" y="141402"/>
          <a:ext cx="11070428" cy="6636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1339" y="2554014"/>
            <a:ext cx="31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%</a:t>
            </a:r>
          </a:p>
        </p:txBody>
      </p:sp>
      <p:pic>
        <p:nvPicPr>
          <p:cNvPr id="5122" name="Picture 2" descr="Картинки человечка - 74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640" y="-1"/>
            <a:ext cx="2212069" cy="221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230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542142178"/>
              </p:ext>
            </p:extLst>
          </p:nvPr>
        </p:nvGraphicFramePr>
        <p:xfrm>
          <a:off x="653143" y="185057"/>
          <a:ext cx="10885714" cy="6466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21368" y="6276928"/>
            <a:ext cx="31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%</a:t>
            </a:r>
          </a:p>
        </p:txBody>
      </p:sp>
      <p:pic>
        <p:nvPicPr>
          <p:cNvPr id="9218" name="Picture 2" descr="человечки для презентаций на прозрачном фоне: 18 тыс изображений найде |  человечки | Постил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8970" y="127454"/>
            <a:ext cx="3290660" cy="329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8057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246</Words>
  <Application>Microsoft Office PowerPoint</Application>
  <PresentationFormat>Широкоэкранный</PresentationFormat>
  <Paragraphs>42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Жизнь в движении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в движении</dc:title>
  <dc:creator>Учетная запись Майкрософт</dc:creator>
  <cp:lastModifiedBy>User</cp:lastModifiedBy>
  <cp:revision>17</cp:revision>
  <dcterms:created xsi:type="dcterms:W3CDTF">2023-03-24T05:17:38Z</dcterms:created>
  <dcterms:modified xsi:type="dcterms:W3CDTF">2023-03-27T08:26:04Z</dcterms:modified>
</cp:coreProperties>
</file>