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863" r:id="rId2"/>
    <p:sldId id="888" r:id="rId3"/>
    <p:sldId id="867" r:id="rId4"/>
    <p:sldId id="884" r:id="rId5"/>
    <p:sldId id="873" r:id="rId6"/>
    <p:sldId id="886" r:id="rId7"/>
    <p:sldId id="887" r:id="rId8"/>
    <p:sldId id="889" r:id="rId9"/>
    <p:sldId id="892" r:id="rId10"/>
    <p:sldId id="890" r:id="rId11"/>
    <p:sldId id="891" r:id="rId1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F793945-9B5E-479A-9093-71C1C34E7F3C}">
          <p14:sldIdLst>
            <p14:sldId id="863"/>
            <p14:sldId id="888"/>
            <p14:sldId id="867"/>
            <p14:sldId id="884"/>
            <p14:sldId id="873"/>
            <p14:sldId id="886"/>
            <p14:sldId id="887"/>
            <p14:sldId id="889"/>
            <p14:sldId id="892"/>
            <p14:sldId id="890"/>
            <p14:sldId id="8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 Александровна Каширская" initials="ЕАК" lastIdx="1" clrIdx="0">
    <p:extLst>
      <p:ext uri="{19B8F6BF-5375-455C-9EA6-DF929625EA0E}">
        <p15:presenceInfo xmlns:p15="http://schemas.microsoft.com/office/powerpoint/2012/main" userId="S-1-5-21-2859260603-985568080-1471953204-13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AADB"/>
    <a:srgbClr val="2C345E"/>
    <a:srgbClr val="BDD7EE"/>
    <a:srgbClr val="FF7C80"/>
    <a:srgbClr val="0069B4"/>
    <a:srgbClr val="576A87"/>
    <a:srgbClr val="232436"/>
    <a:srgbClr val="3E4464"/>
    <a:srgbClr val="45546B"/>
    <a:srgbClr val="607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8358" autoAdjust="0"/>
  </p:normalViewPr>
  <p:slideViewPr>
    <p:cSldViewPr snapToGrid="0" showGuides="1">
      <p:cViewPr varScale="1">
        <p:scale>
          <a:sx n="68" d="100"/>
          <a:sy n="68" d="100"/>
        </p:scale>
        <p:origin x="931" y="-1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75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75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fld id="{5BBA76CC-E96E-4148-BCD0-C901FC21A015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70"/>
            <a:ext cx="5510530" cy="3945493"/>
          </a:xfrm>
          <a:prstGeom prst="rect">
            <a:avLst/>
          </a:prstGeom>
        </p:spPr>
        <p:txBody>
          <a:bodyPr vert="horz" lIns="93122" tIns="46561" rIns="93122" bIns="4656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2754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0569A2F1-7022-491C-BA4B-550960E1CA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38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9A2F1-7022-491C-BA4B-550960E1CAD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139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235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989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653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081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103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986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347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051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051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69A2F1-7022-491C-BA4B-550960E1CAD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00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C9C0F-DEA3-4546-88E2-4DCFBED84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905391-4F27-4349-9035-C2D717B9D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AFE343-0407-4D4D-BF0E-559AB2CB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31D07D-6376-48BF-9126-13C552BCA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B62995-6786-4A15-B710-47404F5B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709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4FDB2-36C3-48EC-B7F7-1BE5282B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0268F1-6762-4FB6-B27C-AEB2AF86B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9C382C-8BAB-4570-9A9F-23D725D1C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F95353-755B-4910-9907-3492374D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704F38-1E8C-4623-9A91-C1CA4537D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927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897FC2A-61D3-42D7-8751-FEE40CF82B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954605C-2D70-42CC-9B7A-1759EC464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6BAD86-2BF9-4077-9180-8839E5436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6494AF-9F88-496E-BD24-5D494DD0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CBB7B1-CAE6-4204-98AB-EFD3ECE0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29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D4F2C-A88D-40A7-B801-BDEF0FCFF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FB34A2-D857-4B69-B92E-684F0B1F8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AA5516-E6FF-444B-A47F-65304B16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693DF-65FC-4787-9066-266AF659E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F00104-D297-4524-B6AD-D09A5217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134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281E5-4CAD-4661-BD19-0B4810201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FC143E-57DB-4DA0-91A7-EB069A96A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8BCA86-FA26-48EE-9E95-AE905861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93F2E-6DC7-4B63-AB74-B2E33EC38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D5A8A6-C911-4465-BA1F-D69E28F6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09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E4B0D-847E-4C9F-BF78-007A63C20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55C4EE-144D-49A6-95E8-686AFD19C5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8C30B5-70A5-4DAB-A74E-FE168CD1D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0E9BB0-DDBC-4B26-A983-2FB028E6C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5AFE05-7ABC-4596-8DE3-EB21125B6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105CEE-7777-4ED8-A65E-6D3EB28A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623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97882E-E9F5-48E7-AAEC-644C0BA61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1C3AEA-DD40-453D-AFFE-63693B628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709941-0E1B-400D-9E17-A3E9E735B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1DBB8FB-0F09-4A7F-8D8F-44DEB1F85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381522-165B-4FDF-B697-B71C90D2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F393C44-96FB-4CE0-8B6A-1B3F94D95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4476BD6-D666-4494-8D89-E6F9A165C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B32C72-0075-4767-B20B-ABA11295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284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E9C9E-2E01-4111-9AA7-7EE99E711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1F428DC-ECE7-4F79-AC53-F308F2C09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6593B76-4439-4158-91D2-E660A2A94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CC5D7C6-0A96-434B-A926-1B214507D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257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9FDFB3-9477-4E71-96BF-AB94D9E38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9120473-3C2C-451A-8607-341FEB51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072CB6-9162-47FE-8830-CACFF6614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23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EF5BE2-A329-4580-9243-21D3D6F05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35ECB4-25EB-42A0-BAD4-6208406FA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837BD9-A8C2-4AA5-8906-56AB89D4D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D79310-51D8-4FEE-B8B8-53BCBF80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FB52EE-694B-4EAE-B193-33DD740F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18FA16-EA71-4D6D-93FC-E1516FCCF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11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30CF7-426F-4BBF-B551-69D0E13FD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B8B3A16-9EF7-4331-973F-3CC8D7D4F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B3A43B-BEDC-4E80-8A0D-981E2E116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508FCB-DA7D-4311-94C5-233B758A5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D4A287-E61A-4ED8-8528-5BF02B811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4ABD41-F577-4FA8-BAFE-3C9B4B41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18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7943E-ADC8-4DE2-B86B-341D85F13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B2597E-C2D1-4FA3-B39D-D82548422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CC32AA-3DB5-4D0C-A45E-4E68E59A4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56F482-B529-435B-BF57-90EB66A4549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E93B2A-88EA-4822-9F06-686FA7259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FFE4BC-F831-4264-9EBE-B206453D3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BDCDBD-AEF0-4DD3-8F7E-0E34D72764F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11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hyperlink" Target="https://&#1075;&#1088;&#1072;&#1085;&#1090;&#1099;.&#1073;&#1091;&#1076;&#1100;&#1074;&#1076;&#1074;&#1080;&#1078;&#1077;&#1085;&#1080;&#1080;.&#1088;&#1092;/info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6564" y="2130701"/>
            <a:ext cx="116058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</a:p>
          <a:p>
            <a:pPr lvl="0" algn="ctr">
              <a:defRPr/>
            </a:pPr>
            <a:r>
              <a:rPr lang="ru-RU" sz="4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 </a:t>
            </a:r>
            <a:r>
              <a:rPr lang="ru-RU" sz="4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УЮТНО </a:t>
            </a:r>
            <a:r>
              <a:rPr lang="ru-RU" sz="44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ВСЕМ»</a:t>
            </a:r>
            <a:endParaRPr lang="ru-RU" sz="4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24770" y="5085052"/>
            <a:ext cx="6069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91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33405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312609"/>
              </p:ext>
            </p:extLst>
          </p:nvPr>
        </p:nvGraphicFramePr>
        <p:xfrm>
          <a:off x="0" y="754122"/>
          <a:ext cx="12191999" cy="5725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74898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hangingPunct="0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ОЖИДАЕМЫЕ РЕЗУЛЬТАТЫ 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Личностные результаты: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–– развитие самостоятельности и личной ответственности за свои поступки на основе представлений о нравственных нормах, социальной справедливости и свободе;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– формирование эстетических потребностей, ценностей и чувств;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развитие этических качеств, доброжелательности и эмоционально-нравственной отзывчивости, понимания и сопереживания чувствам других людей;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развитие навыков сотрудничества со взрослыми и сверстниками, умения не создавать конфликтов и находить выходы из спорных ситуаций;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формирование установки на здоровый образ жизни.</a:t>
                      </a:r>
                    </a:p>
                    <a:p>
                      <a:pPr hangingPunct="0"/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результаты: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формирование умения распознавать эмоции проявляемые другими людьми;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   формирования умения слушать собеседника и вести диалог;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формирование умения конструктивно разрешать конфликты посредством учета интересов сторон и сотрудничества;    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формирование умения адекватно оценивать эмоциональное поведение окружающих и свое собственное.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818083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6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33405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86205"/>
              </p:ext>
            </p:extLst>
          </p:nvPr>
        </p:nvGraphicFramePr>
        <p:xfrm>
          <a:off x="0" y="754124"/>
          <a:ext cx="12191999" cy="57163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503229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hangingPunct="0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ОЖИДАЕМЫЕ РЕЗУЛЬТАТЫ </a:t>
                      </a:r>
                      <a:endParaRPr lang="ru-RU" sz="1800" b="1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Предметные результаты: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формирование первоначальных представлений об основных эмоциях  человека; 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умение распознавать эмоциональные проявления других людей по различным признакам (мимике, пантомимике, интонации и прочее);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обогащение словаря детей за счет слов, обозначающих различные эмоции</a:t>
                      </a:r>
                    </a:p>
                    <a:p>
                      <a:pPr hangingPunct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Планируемые результаты: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окончании занятий обучающиеся должны уметь: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   распознавать эмоциональное проявление других людей;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использовать в своей речи слова, обозначающие различные эмоции, чувства, настроения;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 понимать различия хороших и плохих поступков;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Помимо этого, обучающиеся овладеют следующими умениями: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    использовать  игры в проведении своего отдыха и досуга;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организовывать и проводить со сверстниками игры разных направлений и элементарные соревнования;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уметь самостоятельно подбирать игры по заданной тематике;</a:t>
                      </a:r>
                    </a:p>
                    <a:p>
                      <a:pPr hangingPunct="0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соблюдать требования техники безопасности к местам проведения игр.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534771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10358"/>
            <a:ext cx="10787199" cy="594960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КОТОРОМ УЮТНО ВСЕМ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48507"/>
              </p:ext>
            </p:extLst>
          </p:nvPr>
        </p:nvGraphicFramePr>
        <p:xfrm>
          <a:off x="-50717" y="738106"/>
          <a:ext cx="12239120" cy="5712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5673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63447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513793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«Дом в котором уютно всем» </a:t>
                      </a:r>
                    </a:p>
                    <a:p>
                      <a:pPr hangingPunct="0"/>
                      <a:endParaRPr lang="ru-RU" sz="2200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Сроки реализации проекта</a:t>
                      </a:r>
                    </a:p>
                    <a:p>
                      <a:pPr hangingPunct="0"/>
                      <a:r>
                        <a:rPr lang="ru-RU" sz="22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Июнь 2026 года  - май 2027 года</a:t>
                      </a:r>
                    </a:p>
                    <a:p>
                      <a:pPr hangingPunct="0"/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Основные разработчики проекта</a:t>
                      </a:r>
                      <a:endParaRPr lang="ru-RU" sz="2200" b="1" i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 муниципального бюджетного учреждения «Информационно-методический центр» Удалова Татьяна Алексеевна</a:t>
                      </a:r>
                      <a:endParaRPr lang="ru-RU" sz="2200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endParaRPr lang="ru-RU" sz="2200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Исполнители проекта и основных мероприятий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Педагоги дополнительного образования,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группа обучающихся, 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родители.</a:t>
                      </a:r>
                    </a:p>
                    <a:p>
                      <a:pPr hangingPunct="0"/>
                      <a:r>
                        <a:rPr lang="ru-RU" sz="22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Социальные партнеры:</a:t>
                      </a:r>
                    </a:p>
                    <a:p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Прокопьевский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колледж искусств</a:t>
                      </a:r>
                      <a:endParaRPr lang="ru-RU" sz="2200" b="0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348114">
                <a:tc>
                  <a:txBody>
                    <a:bodyPr/>
                    <a:lstStyle/>
                    <a:p>
                      <a:pPr indent="22225" algn="ctr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  <a:hlinkClick r:id="rId5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3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10358"/>
            <a:ext cx="10787199" cy="594960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КОТОРОМ УЮТНО ВСЕМ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74258"/>
              </p:ext>
            </p:extLst>
          </p:nvPr>
        </p:nvGraphicFramePr>
        <p:xfrm>
          <a:off x="-50717" y="738106"/>
          <a:ext cx="12239120" cy="5548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5673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63447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516283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 проекта: 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влияние игры, на эмоциональное здоровье   младших школьников с ограниченными возможностями в интеллектуальном развитии во взаимодействии с детьми общеобразовательных школ, в рамках реализации ФГОС по внеурочной деятельности, в условиях Дома детского творчества.</a:t>
                      </a:r>
                    </a:p>
                    <a:p>
                      <a:pPr hangingPunct="0"/>
                      <a:r>
                        <a:rPr lang="ru-RU" sz="22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Задачи:</a:t>
                      </a:r>
                      <a:endParaRPr lang="ru-RU" sz="2200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1.Способствовать обогащению эмоциональной сферы детей через игру. 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2.Познакомить детей с основными эмоциями:  интересом, радостью, удивлением, грустью, гневом, страхом, стыдом, отвращением. 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3.Учить детей распознавать эмоциональные проявления других людей по различным признакам (мимике, пантомимике, интонации и пр.). </a:t>
                      </a: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4.Обогащать словарь детей за счет слов, обозначающих различные эмоции, чувства, настроения. 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Развить познавательные интересы, творческие способности, умения общаться.</a:t>
                      </a:r>
                      <a:endParaRPr lang="ru-RU" sz="2200" b="0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385559">
                <a:tc>
                  <a:txBody>
                    <a:bodyPr/>
                    <a:lstStyle/>
                    <a:p>
                      <a:pPr indent="22225" algn="ctr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  <a:hlinkClick r:id="rId5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0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10358"/>
            <a:ext cx="10787199" cy="594960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146867"/>
              </p:ext>
            </p:extLst>
          </p:nvPr>
        </p:nvGraphicFramePr>
        <p:xfrm>
          <a:off x="-50717" y="738102"/>
          <a:ext cx="12239120" cy="5716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5673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63447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77325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b="1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i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ИЮНЬ-АВГУСТ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год</a:t>
                      </a:r>
                      <a:endParaRPr lang="ru-RU" sz="2000" b="1" i="0" u="none" strike="noStrike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11780" algn="r"/>
                        </a:tabLst>
                        <a:defRPr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ПОДГОТОВИТЕЛЬНЫЙ</a:t>
                      </a:r>
                      <a:r>
                        <a:rPr lang="ru-RU" sz="2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ЭТАП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программы по внеурочной деятельности «Поделись улыбкой своей».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Презентация программы по внеурочной деятельности «Поделись улыбкой своей».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Выпуск буклетов.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Анкетирование педагогов и родителей.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Тестирование обучающихся.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Заключение договоров с общеобразовательными учреждениями, колледжем искусств,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спортивными школами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Комплектование группы.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2200" b="0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943738">
                <a:tc>
                  <a:txBody>
                    <a:bodyPr/>
                    <a:lstStyle/>
                    <a:p>
                      <a:pPr indent="22225" algn="ctr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  <a:hlinkClick r:id="rId5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60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94960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776939"/>
              </p:ext>
            </p:extLst>
          </p:nvPr>
        </p:nvGraphicFramePr>
        <p:xfrm>
          <a:off x="0" y="754120"/>
          <a:ext cx="12191999" cy="6040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38536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800" b="1" i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auto" hangingPunct="1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СЕНТЯБРЬ-МАЙ</a:t>
                      </a:r>
                    </a:p>
                    <a:p>
                      <a:pPr algn="ctr" fontAlgn="auto" hangingPunct="1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2026-2027 </a:t>
                      </a:r>
                    </a:p>
                    <a:p>
                      <a:pPr algn="ctr" fontAlgn="auto" hangingPunct="1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20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ВНЕДРЕНЧЕСКИЙ</a:t>
                      </a:r>
                      <a:r>
                        <a:rPr lang="ru-RU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ЭТАП</a:t>
                      </a:r>
                    </a:p>
                    <a:p>
                      <a:pPr marL="0" lvl="0" indent="0" fontAlgn="auto" hangingPunct="1">
                        <a:buFont typeface="Arial" panose="020B0604020202020204" pitchFamily="34" charset="0"/>
                        <a:buNone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Согласование плана работы с общеобразовательными учреждениями.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Согласование плана совместной работы с колледжем искусств города Прокопьевска.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Заполнение дневника наблюдений.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Посещение  Драматического театра.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Творческие встречи со студентами колледжа искусств.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Посещение КВЦ «Вернисаж»:</a:t>
                      </a:r>
                    </a:p>
                    <a:p>
                      <a:pPr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посещение выставки;</a:t>
                      </a:r>
                    </a:p>
                    <a:p>
                      <a:pPr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посещение творческой мастерской.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Экскурсия в краеведческий музей.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Экскурсии в спортивные школы.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1315610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94960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46753"/>
              </p:ext>
            </p:extLst>
          </p:nvPr>
        </p:nvGraphicFramePr>
        <p:xfrm>
          <a:off x="0" y="754120"/>
          <a:ext cx="12191999" cy="57009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38536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fontAlgn="auto" hangingPunct="1"/>
                      <a:endParaRPr lang="ru-RU" sz="15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5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5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5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5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auto" hangingPunct="1"/>
                      <a:endParaRPr lang="ru-RU" sz="1800" b="1" i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auto" hangingPunct="1"/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МАЙ</a:t>
                      </a:r>
                    </a:p>
                    <a:p>
                      <a:pPr algn="ctr" fontAlgn="auto" hangingPunct="1"/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2027  год</a:t>
                      </a:r>
                      <a:endParaRPr lang="ru-RU" sz="2000" b="1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ЗАКЛЮЧИТЕЛЬНЫЙ</a:t>
                      </a:r>
                      <a:r>
                        <a:rPr lang="ru-RU" sz="2400" b="1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ЭТАП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Тестирование обучающихся. 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Диагностика уровня освоения рабочей программы по внеурочной деятельности «Поделись улыбкой своей».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Анкета «Удовлетворенность родителей, педагогов».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«Открой свою звезду» 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гостиная.</a:t>
                      </a:r>
                    </a:p>
                    <a:p>
                      <a:pPr marL="342900" lvl="0" indent="-342900" fontAlgn="auto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Публикация в научно – методическом журнале «Дополнительное образование и воспитание».</a:t>
                      </a:r>
                      <a:endParaRPr lang="ru-RU" sz="2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1315610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23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33405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211776"/>
              </p:ext>
            </p:extLst>
          </p:nvPr>
        </p:nvGraphicFramePr>
        <p:xfrm>
          <a:off x="0" y="754122"/>
          <a:ext cx="12191999" cy="5708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55335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АКТУАЛЬНОСТЬ ПРОЕКТА И АНАЛИЗ ИСХОДНОГО СОСТОЯНИЯ ПРОБЛЕМЫ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«Конвенции о правах ребенка» в статье № 23(Неполноценные дети), говорится: «Государства – участники признают, что неполноценный в умственном отношении ребенок должен вести полноценную и достойную жизнь в условиях, которые обеспечивают его достоинство, способствуют его уверенности в себе и облегчают его активное участие в жизни общества». </a:t>
                      </a:r>
                    </a:p>
                    <a:p>
                      <a:pPr marL="0" marR="0" lvl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 Центральном районе  города Прокопьевска работают 10 общеобразовательных школ, в которых обучаются более 4000 детей и 2 коррекционные школы - интерната, в них обучается 220 детей с ограниченными  возможностями. Учреждения дополнительного образования являются той уникальной средой, где всем детям предоставляется возможность общаться, взаимодействовать и реализовывать себя в различных видах деятельности. Это позволяет им легко адаптироваться и социализироваться в современном мире.</a:t>
                      </a:r>
                    </a:p>
                    <a:p>
                      <a:pPr marL="0" marR="0" lvl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Эмоциональное здоровье является важной составляющей в развитии младших школьников с ограниченными возможностями в интеллектуальном развитии, так как никакое общение, взаимодействие не будет эффективным, если его участники не способны, во-первых, «читать» эмоциональное состояние другого, а во-вторых, управлять своими эмоциями. Понимание своих эмоций и чувств также является важным моментом в становлении личности растущего человека. Не менее важен словесный язык чувств, который обозначает явления эмоциональной жизни. 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1045269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70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33405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777000"/>
              </p:ext>
            </p:extLst>
          </p:nvPr>
        </p:nvGraphicFramePr>
        <p:xfrm>
          <a:off x="0" y="754120"/>
          <a:ext cx="12191999" cy="5700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447607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hangingPunct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НОВИЗНА МАТЕРИАЛА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indent="457200" algn="just" hangingPunct="0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Новизной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данного проекта является его направленность на развитие эмоциональной сферы детей  с ограниченными умственными возможностями, в  группе с детьми общеобразовательной школы, в условиях Дома детского творчества, помогающий умственно отсталым детям  выражать свои эмоции</a:t>
                      </a:r>
                      <a:r>
                        <a:rPr lang="ru-RU" sz="22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различные игровые ситуации для дальнейшей социализации в обществе. В процессе  занятий,    во время совместной игры  дети изучают различные эмоции и учатся управлять ими, овладевают азбукой выражения эмоций. Занятия помогают им преодолевать барьеры в общении, лучше понимать себя и других, снимать психическое напряжение, дают возможность самовыражения</a:t>
                      </a:r>
                      <a:r>
                        <a:rPr lang="ru-RU" sz="22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22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способствуют улучшению э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моционального здоровья</a:t>
                      </a:r>
                      <a:r>
                        <a:rPr lang="ru-RU" sz="2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детей.</a:t>
                      </a:r>
                      <a:r>
                        <a:rPr lang="ru-RU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1224899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57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E55C6B-8A3A-4DC1-A2F7-C6F6DA2FEA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95" r="21641" b="40267"/>
          <a:stretch/>
        </p:blipFill>
        <p:spPr>
          <a:xfrm>
            <a:off x="1" y="0"/>
            <a:ext cx="12192000" cy="73810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Объект 4">
            <a:extLst>
              <a:ext uri="{FF2B5EF4-FFF2-40B4-BE49-F238E27FC236}">
                <a16:creationId xmlns:a16="http://schemas.microsoft.com/office/drawing/2014/main" id="{D91A811A-7EAD-4A41-A3A8-CA37431032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1" t="7238" r="67038" b="60407"/>
          <a:stretch/>
        </p:blipFill>
        <p:spPr>
          <a:xfrm>
            <a:off x="0" y="0"/>
            <a:ext cx="787974" cy="73810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BC9DCB-22B1-4530-AECC-0F688FB87D55}"/>
              </a:ext>
            </a:extLst>
          </p:cNvPr>
          <p:cNvSpPr txBox="1"/>
          <p:nvPr/>
        </p:nvSpPr>
        <p:spPr>
          <a:xfrm>
            <a:off x="787974" y="102348"/>
            <a:ext cx="10787199" cy="533405"/>
          </a:xfrm>
          <a:prstGeom prst="rect">
            <a:avLst/>
          </a:prstGeom>
          <a:noFill/>
        </p:spPr>
        <p:txBody>
          <a:bodyPr wrap="square" lIns="162485" tIns="81243" rIns="162485" bIns="81243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 В КОТОРОМ УЮТНО ВСЕМ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5396AD6-99C3-448D-9FE1-C181A73B2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5098"/>
            <a:ext cx="12192000" cy="267016"/>
          </a:xfrm>
          <a:prstGeom prst="rect">
            <a:avLst/>
          </a:prstGeom>
          <a:effectLst>
            <a:outerShdw blurRad="254000" dist="76200" dir="5400000" algn="ctr" rotWithShape="0">
              <a:srgbClr val="000000">
                <a:alpha val="25000"/>
              </a:srgbClr>
            </a:outerShdw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20436"/>
              </p:ext>
            </p:extLst>
          </p:nvPr>
        </p:nvGraphicFramePr>
        <p:xfrm>
          <a:off x="0" y="754127"/>
          <a:ext cx="12191999" cy="5700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670">
                  <a:extLst>
                    <a:ext uri="{9D8B030D-6E8A-4147-A177-3AD203B41FA5}">
                      <a16:colId xmlns:a16="http://schemas.microsoft.com/office/drawing/2014/main" val="3416969873"/>
                    </a:ext>
                  </a:extLst>
                </a:gridCol>
                <a:gridCol w="9896329">
                  <a:extLst>
                    <a:ext uri="{9D8B030D-6E8A-4147-A177-3AD203B41FA5}">
                      <a16:colId xmlns:a16="http://schemas.microsoft.com/office/drawing/2014/main" val="3456943314"/>
                    </a:ext>
                  </a:extLst>
                </a:gridCol>
              </a:tblGrid>
              <a:tr h="547075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0"/>
                      <a:endParaRPr lang="ru-RU" sz="2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hangingPunct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РЕСУРСНОЕ ОБЕСПЕЧЕНИЕ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hangingPunct="0"/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Успешность работы, направленной на достижение цели проекта и решение задач, обеспечивается  совместными усилиями педагога дополнительного образования, воспитателя школы-интерната, учителя начальных классов.  </a:t>
                      </a:r>
                    </a:p>
                    <a:p>
                      <a:pPr lvl="0" fontAlgn="auto" hangingPunct="1"/>
                      <a:endParaRPr lang="ru-RU" sz="22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fontAlgn="auto" hangingPunct="1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ОБОРУДОВАНИЕ: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Звуковоспроизводящая (усилитель мощности, магнитофон, музыкальный центр, микрофон, синтезатор) и видеоаппаратура;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компьютерная, копировальная техника;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специальная литература для подготовки к мероприятиям;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инвентарь для подвижных игр: мячи, обручи, самокаты, лыжи, велосипеды, ракетки;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набор для рисования на песке;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игры;</a:t>
                      </a:r>
                    </a:p>
                    <a:p>
                      <a:pPr lvl="0" fontAlgn="auto" hangingPunct="1"/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игрушки: персонажи литературных произведений, принадлежности для сюжетно-ролевых игр, игрушки – животные и др.</a:t>
                      </a: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493740"/>
                  </a:ext>
                </a:extLst>
              </a:tr>
              <a:tr h="230215">
                <a:tc>
                  <a:txBody>
                    <a:bodyPr/>
                    <a:lstStyle/>
                    <a:p>
                      <a:pPr marL="0" indent="22225" algn="ctr" defTabSz="914400" rtl="0" eaLnBrk="1" latinLnBrk="0" hangingPunct="1">
                        <a:spcAft>
                          <a:spcPts val="0"/>
                        </a:spcAft>
                      </a:pPr>
                      <a:endParaRPr lang="ru-RU" sz="1400" b="1" kern="1200" dirty="0" smtClean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hlinkClick r:id="rId5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34288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3300"/>
            <a:ext cx="838691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ПРО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КОПЬ</a:t>
            </a:r>
          </a:p>
          <a:p>
            <a:pPr marL="0" marR="0" lvl="0" indent="0" algn="l" defTabSz="9144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4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GHelveticaCyr" panose="020B7200000000000000" pitchFamily="34" charset="0"/>
                <a:ea typeface="+mn-ea"/>
                <a:cs typeface="+mn-cs"/>
              </a:rPr>
              <a:t>ЕВСК</a:t>
            </a:r>
            <a:endParaRPr kumimoji="0" lang="ru-RU" sz="1800" b="1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GHelveticaCyr" panose="020B7200000000000000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8746" y="5165996"/>
            <a:ext cx="2087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69B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7" y="1085132"/>
            <a:ext cx="1406859" cy="140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0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5081</TotalTime>
  <Words>999</Words>
  <Application>Microsoft Office PowerPoint</Application>
  <PresentationFormat>Широкоэкранный</PresentationFormat>
  <Paragraphs>234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AGHelveticaCyr</vt:lpstr>
      <vt:lpstr>Arial</vt:lpstr>
      <vt:lpstr>Calibri</vt:lpstr>
      <vt:lpstr>Calibri Light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Дьякова Татьяна Сергеевна</dc:creator>
  <cp:lastModifiedBy>UO-lenovo-05</cp:lastModifiedBy>
  <cp:revision>324</cp:revision>
  <cp:lastPrinted>2024-01-31T02:44:50Z</cp:lastPrinted>
  <dcterms:created xsi:type="dcterms:W3CDTF">2023-05-30T03:02:41Z</dcterms:created>
  <dcterms:modified xsi:type="dcterms:W3CDTF">2026-03-02T10:12:15Z</dcterms:modified>
</cp:coreProperties>
</file>