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8"/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122" d="100"/>
          <a:sy n="122" d="100"/>
        </p:scale>
        <p:origin x="-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23.04.2025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830175" y="2916577"/>
            <a:ext cx="9189148" cy="157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Здоровье через поколения 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599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 Фархутдинова Лейла Муратовна, 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Россия, Республика </a:t>
            </a:r>
            <a:r>
              <a:rPr lang="ru-RU" sz="2000" dirty="0">
                <a:solidFill>
                  <a:schemeClr val="bg1"/>
                </a:solidFill>
              </a:rPr>
              <a:t>Б</a:t>
            </a:r>
            <a:r>
              <a:rPr lang="ru-RU" sz="2000" dirty="0" smtClean="0">
                <a:solidFill>
                  <a:schemeClr val="bg1"/>
                </a:solidFill>
              </a:rPr>
              <a:t>ашкортостан, Уфа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767255" y="4735757"/>
            <a:ext cx="807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Playfair Display" pitchFamily="2" charset="-52"/>
              </a:rPr>
              <a:t>Здоровьесберегающие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 технологии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E5530E-79C5-284F-89B7-F338A43EF98F}"/>
              </a:ext>
            </a:extLst>
          </p:cNvPr>
          <p:cNvSpPr txBox="1"/>
          <p:nvPr/>
        </p:nvSpPr>
        <p:spPr>
          <a:xfrm>
            <a:off x="599090" y="1184420"/>
            <a:ext cx="1073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Эти каналы помогут донести информацию о проекте до целевой аудитории, привлечь участников и создать активное сообщество вокруг инициативы </a:t>
            </a:r>
            <a:r>
              <a:rPr lang="ru-RU" dirty="0" smtClean="0"/>
              <a:t>проекта</a:t>
            </a:r>
            <a:endParaRPr lang="ru-RU" sz="1400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599090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СМИ, Социальные сети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599090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Образовательные </a:t>
            </a:r>
            <a:r>
              <a:rPr lang="ru-RU" dirty="0" smtClean="0"/>
              <a:t>учреждения, </a:t>
            </a:r>
            <a:r>
              <a:rPr lang="ru-RU" dirty="0"/>
              <a:t>Волонтерские организации и </a:t>
            </a:r>
            <a:r>
              <a:rPr lang="ru-RU" dirty="0" smtClean="0"/>
              <a:t>НКО, </a:t>
            </a:r>
            <a:r>
              <a:rPr lang="ru-RU" dirty="0"/>
              <a:t>Местные </a:t>
            </a:r>
            <a:r>
              <a:rPr lang="ru-RU" dirty="0" smtClean="0"/>
              <a:t>сообщества, </a:t>
            </a:r>
            <a:r>
              <a:rPr lang="ru-RU" dirty="0"/>
              <a:t>Онлайн-платформы и блоги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xmlns="" id="{10F1AE2E-6180-1A4D-92DD-CE5FFD87B989}"/>
              </a:ext>
            </a:extLst>
          </p:cNvPr>
          <p:cNvSpPr/>
          <p:nvPr/>
        </p:nvSpPr>
        <p:spPr>
          <a:xfrm>
            <a:off x="599090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err="1"/>
              <a:t>Флешмобы</a:t>
            </a:r>
            <a:r>
              <a:rPr lang="ru-RU" dirty="0"/>
              <a:t> и </a:t>
            </a:r>
            <a:r>
              <a:rPr lang="ru-RU" dirty="0" smtClean="0"/>
              <a:t>акции, партнёрство </a:t>
            </a:r>
            <a:r>
              <a:rPr lang="ru-RU" dirty="0"/>
              <a:t>с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524095" y="1096573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524095" y="220113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2C625-2AC4-0B4D-B712-C83866954A68}"/>
              </a:ext>
            </a:extLst>
          </p:cNvPr>
          <p:cNvSpPr txBox="1"/>
          <p:nvPr/>
        </p:nvSpPr>
        <p:spPr>
          <a:xfrm>
            <a:off x="538057" y="344575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BDE54-120F-D048-86E3-8F4AFF1F5D24}"/>
              </a:ext>
            </a:extLst>
          </p:cNvPr>
          <p:cNvSpPr txBox="1"/>
          <p:nvPr/>
        </p:nvSpPr>
        <p:spPr>
          <a:xfrm>
            <a:off x="1064368" y="1111797"/>
            <a:ext cx="4137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Партнерство с </a:t>
            </a:r>
            <a:r>
              <a:rPr lang="ru-RU" dirty="0" smtClean="0"/>
              <a:t>организациями</a:t>
            </a:r>
          </a:p>
          <a:p>
            <a:r>
              <a:rPr lang="ru-RU" sz="1200" dirty="0"/>
              <a:t>Сотрудничество с местными НКО, образовательными учреждениями и медицинскими учреждениями поможет обеспечить доступ к ресурсам и экспертам в области ухода за пожилыми людьми.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1084308" y="2219793"/>
            <a:ext cx="3541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Волонтеры: </a:t>
            </a:r>
            <a:endParaRPr lang="ru-RU" dirty="0" smtClean="0"/>
          </a:p>
          <a:p>
            <a:r>
              <a:rPr lang="ru-RU" sz="1200" dirty="0" smtClean="0"/>
              <a:t>Привлечение волонтеров, готовых участвовать в обучении молодежи и взаимодействии с пожилыми людьми, является ключевым аспектом для успешной реализации проекта.</a:t>
            </a:r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46D28A-C696-C14B-ADEF-559FBD28C51A}"/>
              </a:ext>
            </a:extLst>
          </p:cNvPr>
          <p:cNvSpPr txBox="1"/>
          <p:nvPr/>
        </p:nvSpPr>
        <p:spPr>
          <a:xfrm>
            <a:off x="1115686" y="3445754"/>
            <a:ext cx="35415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Информационная поддержка: </a:t>
            </a:r>
            <a:r>
              <a:rPr lang="ru-RU" sz="1200" dirty="0"/>
              <a:t>Помощь в распространении информации о проекте через социальные сети, СМИ и местные сообщества поможет привлечь больше участников и повысить осведомленность о проблемах пожилых людей.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6C6BCC-4033-BA49-82B0-5C88AD80D52D}"/>
              </a:ext>
            </a:extLst>
          </p:cNvPr>
          <p:cNvSpPr txBox="1"/>
          <p:nvPr/>
        </p:nvSpPr>
        <p:spPr>
          <a:xfrm>
            <a:off x="500177" y="4530643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4FA4F9-94E1-1144-8DE5-0D8925FF38C7}"/>
              </a:ext>
            </a:extLst>
          </p:cNvPr>
          <p:cNvSpPr txBox="1"/>
          <p:nvPr/>
        </p:nvSpPr>
        <p:spPr>
          <a:xfrm>
            <a:off x="5242702" y="1035465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1.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EE10B5-5C98-214B-B668-E30FA4D791A5}"/>
              </a:ext>
            </a:extLst>
          </p:cNvPr>
          <p:cNvSpPr txBox="1"/>
          <p:nvPr/>
        </p:nvSpPr>
        <p:spPr>
          <a:xfrm>
            <a:off x="5242702" y="2418417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D5F436-7DDA-D64A-A811-BF722EC6DE01}"/>
              </a:ext>
            </a:extLst>
          </p:cNvPr>
          <p:cNvSpPr txBox="1"/>
          <p:nvPr/>
        </p:nvSpPr>
        <p:spPr>
          <a:xfrm>
            <a:off x="1064368" y="4696509"/>
            <a:ext cx="475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Обучающие материалы: </a:t>
            </a:r>
            <a:endParaRPr lang="ru-RU" dirty="0" smtClean="0"/>
          </a:p>
          <a:p>
            <a:r>
              <a:rPr lang="ru-RU" sz="1200" dirty="0" smtClean="0"/>
              <a:t>Разработка </a:t>
            </a:r>
            <a:r>
              <a:rPr lang="ru-RU" sz="1200" dirty="0"/>
              <a:t>и предоставление учебных материалов, пособий и методических рекомендаций для участников проекта, что поможет им лучше подготовиться к взаимодействию с пожилыми людьми.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40522" y="112779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Финансовая поддержка: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Необходимы </a:t>
            </a:r>
            <a:r>
              <a:rPr lang="ru-RU" sz="1200" dirty="0">
                <a:solidFill>
                  <a:srgbClr val="000000"/>
                </a:solidFill>
              </a:rPr>
              <a:t>средства для организации мероприятий, закупки материалов для обучения, а также для покрытия расходов на транспорт и другие логистические нужды.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37099" y="246360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Информационная поддержка: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Помощь </a:t>
            </a:r>
            <a:r>
              <a:rPr lang="ru-RU" sz="1200" dirty="0">
                <a:solidFill>
                  <a:srgbClr val="000000"/>
                </a:solidFill>
              </a:rPr>
              <a:t>в распространении информации о проекте через социальные сети, СМИ и местные сообщества поможет привлечь больше участников и повысить осведомленность о проблемах пожилых людей. </a:t>
            </a:r>
            <a:r>
              <a:rPr lang="ru-RU" sz="1200" dirty="0">
                <a:solidFill>
                  <a:srgbClr val="000000"/>
                </a:solidFill>
                <a:latin typeface="Roboto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Roboto"/>
              </a:rPr>
            </a:b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17343" y="37647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Оценка и мониторинг: </a:t>
            </a:r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Roboto"/>
              </a:rPr>
              <a:t>Поддержка </a:t>
            </a:r>
            <a:r>
              <a:rPr lang="ru-RU" sz="1200" dirty="0">
                <a:solidFill>
                  <a:srgbClr val="000000"/>
                </a:solidFill>
                <a:latin typeface="Roboto"/>
              </a:rPr>
              <a:t>в проведении оценки эффективности проекта и мониторинга его результатов поможет выявить успешные практики и области для улучшения.</a:t>
            </a:r>
            <a:endParaRPr lang="ru-RU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EE10B5-5C98-214B-B668-E30FA4D791A5}"/>
              </a:ext>
            </a:extLst>
          </p:cNvPr>
          <p:cNvSpPr txBox="1"/>
          <p:nvPr/>
        </p:nvSpPr>
        <p:spPr>
          <a:xfrm>
            <a:off x="5234842" y="3609467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</a:t>
            </a:r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542E1A9A-5B69-4C48-93D1-12245F700B90}"/>
              </a:ext>
            </a:extLst>
          </p:cNvPr>
          <p:cNvSpPr/>
          <p:nvPr/>
        </p:nvSpPr>
        <p:spPr>
          <a:xfrm>
            <a:off x="522438" y="210815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xmlns="" id="{36C56E9E-1EE5-AF41-8154-A19F2CEB6114}"/>
              </a:ext>
            </a:extLst>
          </p:cNvPr>
          <p:cNvSpPr/>
          <p:nvPr/>
        </p:nvSpPr>
        <p:spPr>
          <a:xfrm>
            <a:off x="450590" y="445482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xmlns="" id="{6F5EF453-8BA8-5248-948E-4677620C92AA}"/>
              </a:ext>
            </a:extLst>
          </p:cNvPr>
          <p:cNvSpPr/>
          <p:nvPr/>
        </p:nvSpPr>
        <p:spPr>
          <a:xfrm>
            <a:off x="6349749" y="216346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xmlns="" id="{0B6F7701-9B13-7B4F-9324-61FA8FD05061}"/>
              </a:ext>
            </a:extLst>
          </p:cNvPr>
          <p:cNvSpPr/>
          <p:nvPr/>
        </p:nvSpPr>
        <p:spPr>
          <a:xfrm>
            <a:off x="6270452" y="433659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1839502" y="2080844"/>
            <a:ext cx="4460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Лейла Муратовна Фархутдинова, доктор медицинских наук, профессор, профессор кафедры терапии, общей врачебной практики и гериатрии Института развития образования Башкирского государственного медицинского университета, Заслуженный врач Республики Башкортостан</a:t>
            </a:r>
            <a:r>
              <a:rPr lang="en-US" sz="1400" dirty="0" smtClean="0"/>
              <a:t>. </a:t>
            </a:r>
            <a:r>
              <a:rPr lang="es-ES" sz="1400" dirty="0" smtClean="0"/>
              <a:t>web.telegram.org/k</a:t>
            </a:r>
            <a:r>
              <a:rPr lang="es-ES" sz="1400" dirty="0"/>
              <a:t>/#@leyla_doctorr</a:t>
            </a:r>
          </a:p>
          <a:p>
            <a:r>
              <a:rPr lang="es-ES" sz="1400" dirty="0" smtClean="0"/>
              <a:t>www.youtube.com </a:t>
            </a:r>
            <a:r>
              <a:rPr lang="es-ES" sz="1400" dirty="0"/>
              <a:t>› @leyla.doctor › videos</a:t>
            </a:r>
          </a:p>
          <a:p>
            <a:r>
              <a:rPr lang="es-ES" sz="1400" dirty="0" smtClean="0"/>
              <a:t>www.instagram.com </a:t>
            </a:r>
            <a:r>
              <a:rPr lang="es-ES" sz="1400" dirty="0"/>
              <a:t>› leyla.doctor › reels</a:t>
            </a:r>
          </a:p>
          <a:p>
            <a:r>
              <a:rPr lang="es-ES" sz="1400" dirty="0" smtClean="0"/>
              <a:t>vk.com </a:t>
            </a:r>
            <a:r>
              <a:rPr lang="es-ES" sz="1400" dirty="0"/>
              <a:t>› </a:t>
            </a:r>
            <a:r>
              <a:rPr lang="es-ES" sz="1400" dirty="0" smtClean="0"/>
              <a:t>leyla.doctor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E9F1C1-09E7-8348-AB0E-43361AEC3573}"/>
              </a:ext>
            </a:extLst>
          </p:cNvPr>
          <p:cNvSpPr txBox="1"/>
          <p:nvPr/>
        </p:nvSpPr>
        <p:spPr>
          <a:xfrm>
            <a:off x="1839502" y="4413625"/>
            <a:ext cx="40809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Авзалетдинова</a:t>
            </a:r>
            <a:r>
              <a:rPr lang="ru-RU" sz="1400" dirty="0"/>
              <a:t> </a:t>
            </a:r>
            <a:r>
              <a:rPr lang="ru-RU" sz="1400" dirty="0" err="1"/>
              <a:t>Альфия</a:t>
            </a:r>
            <a:r>
              <a:rPr lang="ru-RU" sz="1400" dirty="0"/>
              <a:t> </a:t>
            </a:r>
            <a:r>
              <a:rPr lang="ru-RU" sz="1400" dirty="0" err="1"/>
              <a:t>Радиковна</a:t>
            </a:r>
            <a:r>
              <a:rPr lang="ru-RU" sz="1400" dirty="0"/>
              <a:t>, главный внештатный специалист-гериатр Министерства здравоохранения Республики Башкортостан, заместитель главного врача по медицинской части ГБУЗ Республиканский клинический госпиталь ветеранов войн, кандидат медицинских наук, заслуженный врач Республики Башкортостан.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7938392" y="2127722"/>
            <a:ext cx="3795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Исмагилов Рустем </a:t>
            </a:r>
            <a:r>
              <a:rPr lang="ru-RU" sz="1400" dirty="0" err="1" smtClean="0"/>
              <a:t>Айратович</a:t>
            </a:r>
            <a:r>
              <a:rPr lang="ru-RU" sz="1400" dirty="0" smtClean="0"/>
              <a:t>, </a:t>
            </a:r>
            <a:r>
              <a:rPr lang="ru-RU" sz="1400" dirty="0"/>
              <a:t>Кандидат геолого-минералогических наук, доцент. Генеральный директор ООО «Конструкция-М».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86B73B-7217-4A43-8A68-5F8E11397A44}"/>
              </a:ext>
            </a:extLst>
          </p:cNvPr>
          <p:cNvSpPr txBox="1"/>
          <p:nvPr/>
        </p:nvSpPr>
        <p:spPr>
          <a:xfrm>
            <a:off x="7880840" y="4169055"/>
            <a:ext cx="3426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Султанова Рузана </a:t>
            </a:r>
            <a:r>
              <a:rPr lang="ru-RU" sz="1400" dirty="0" smtClean="0"/>
              <a:t>Шамильевна</a:t>
            </a:r>
            <a:endParaRPr lang="ru-RU" sz="1400" dirty="0"/>
          </a:p>
          <a:p>
            <a:r>
              <a:rPr lang="ru-RU" sz="1400" dirty="0"/>
              <a:t>Руководитель направления </a:t>
            </a:r>
          </a:p>
          <a:p>
            <a:r>
              <a:rPr lang="ru-RU" sz="1400" dirty="0"/>
              <a:t>Группы развития и маркетинга</a:t>
            </a:r>
          </a:p>
          <a:p>
            <a:r>
              <a:rPr lang="ru-RU" sz="1400" dirty="0"/>
              <a:t>Уфимского филиала АО "Страховая компания "</a:t>
            </a:r>
            <a:r>
              <a:rPr lang="ru-RU" sz="1400" dirty="0" smtClean="0"/>
              <a:t>СОГАЗ-Мед«</a:t>
            </a:r>
          </a:p>
          <a:p>
            <a:r>
              <a:rPr lang="ru-RU" sz="1400" dirty="0" smtClean="0"/>
              <a:t>Секретарь Наблюдательного совета АНО «Матери Республики Башкортостан»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730537" y="1466311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6408417" y="1359262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3" y="2136906"/>
            <a:ext cx="962004" cy="1384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4" y="4544420"/>
            <a:ext cx="121714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97" y="2141263"/>
            <a:ext cx="987421" cy="1304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4" y="4258664"/>
            <a:ext cx="1063121" cy="1399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292869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46D322-CBE5-544C-9576-5AB63A8F2DAD}"/>
              </a:ext>
            </a:extLst>
          </p:cNvPr>
          <p:cNvSpPr txBox="1"/>
          <p:nvPr/>
        </p:nvSpPr>
        <p:spPr>
          <a:xfrm>
            <a:off x="673230" y="1012985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Проект будет проходить на территории Республики Башкортостан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792823" y="1540476"/>
            <a:ext cx="10804066" cy="473151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823" y="1551741"/>
            <a:ext cx="1073486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Проект </a:t>
            </a:r>
            <a:r>
              <a:rPr lang="ru-RU" sz="1500" b="1" dirty="0" smtClean="0">
                <a:solidFill>
                  <a:schemeClr val="bg1"/>
                </a:solidFill>
              </a:rPr>
              <a:t>является </a:t>
            </a:r>
            <a:r>
              <a:rPr lang="ru-RU" sz="1500" b="1" dirty="0">
                <a:solidFill>
                  <a:schemeClr val="bg1"/>
                </a:solidFill>
              </a:rPr>
              <a:t>крайне актуальным в современном обществе по </a:t>
            </a:r>
            <a:r>
              <a:rPr lang="ru-RU" sz="1500" b="1" dirty="0" smtClean="0">
                <a:solidFill>
                  <a:schemeClr val="bg1"/>
                </a:solidFill>
              </a:rPr>
              <a:t>целому ряду причин:</a:t>
            </a:r>
            <a:endParaRPr lang="ru-RU" sz="1500" b="1" dirty="0" smtClean="0">
              <a:solidFill>
                <a:schemeClr val="bg1"/>
              </a:solidFill>
            </a:endParaRPr>
          </a:p>
          <a:p>
            <a:endParaRPr lang="ru-RU" sz="15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Старение </a:t>
            </a:r>
            <a:r>
              <a:rPr lang="ru-RU" sz="1400" b="1" dirty="0">
                <a:solidFill>
                  <a:schemeClr val="bg1"/>
                </a:solidFill>
              </a:rPr>
              <a:t>населения: </a:t>
            </a:r>
            <a:r>
              <a:rPr lang="ru-RU" sz="1400" b="1" dirty="0" smtClean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тарение </a:t>
            </a:r>
            <a:r>
              <a:rPr lang="ru-RU" sz="1400" dirty="0">
                <a:solidFill>
                  <a:schemeClr val="bg1"/>
                </a:solidFill>
              </a:rPr>
              <a:t>населения – одна из глобальных проблем современности. По прогнозам экспертов, к 2050 г. доля людей старше 50 лет достигнет 60 %. В связи с этим важнейшей задачей </a:t>
            </a:r>
            <a:r>
              <a:rPr lang="ru-RU" sz="1400" dirty="0" smtClean="0">
                <a:solidFill>
                  <a:schemeClr val="bg1"/>
                </a:solidFill>
              </a:rPr>
              <a:t>является </a:t>
            </a:r>
            <a:r>
              <a:rPr lang="ru-RU" sz="1400" dirty="0">
                <a:solidFill>
                  <a:schemeClr val="bg1"/>
                </a:solidFill>
              </a:rPr>
              <a:t>сохранение здоровья, активности и трудоспособности людей старшего </a:t>
            </a:r>
            <a:r>
              <a:rPr lang="ru-RU" sz="1400" dirty="0" smtClean="0">
                <a:solidFill>
                  <a:schemeClr val="bg1"/>
                </a:solidFill>
              </a:rPr>
              <a:t>поколения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Проблемы </a:t>
            </a:r>
            <a:r>
              <a:rPr lang="ru-RU" sz="1400" b="1" dirty="0" err="1">
                <a:solidFill>
                  <a:schemeClr val="bg1"/>
                </a:solidFill>
              </a:rPr>
              <a:t>межпоколенческих</a:t>
            </a:r>
            <a:r>
              <a:rPr lang="ru-RU" sz="1400" b="1" dirty="0">
                <a:solidFill>
                  <a:schemeClr val="bg1"/>
                </a:solidFill>
              </a:rPr>
              <a:t> отношений:</a:t>
            </a:r>
            <a:r>
              <a:rPr lang="ru-RU" sz="1400" dirty="0">
                <a:solidFill>
                  <a:schemeClr val="bg1"/>
                </a:solidFill>
              </a:rPr>
              <a:t> В современном мире наблюдается разрыв между поколениями, что приводит к недостатку взаимопонимания и уважения. Проект направлен на преодоление этих барьеров и создание более гармоничных отношений между молодежью и пожилыми людьми.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Социальная ответственность молодежи: </a:t>
            </a:r>
            <a:r>
              <a:rPr lang="ru-RU" sz="1400" dirty="0">
                <a:solidFill>
                  <a:schemeClr val="bg1"/>
                </a:solidFill>
              </a:rPr>
              <a:t>В условиях растущей социальной изоляции пожилых людей важно воспитывать у молодежи чувство ответственности и готовности помогать. Проект способствует формированию активной гражданской позиции у молодых </a:t>
            </a:r>
            <a:r>
              <a:rPr lang="ru-RU" sz="1400" dirty="0" smtClean="0">
                <a:solidFill>
                  <a:schemeClr val="bg1"/>
                </a:solidFill>
              </a:rPr>
              <a:t>людей.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Необходимость </a:t>
            </a:r>
            <a:r>
              <a:rPr lang="ru-RU" sz="1400" b="1" dirty="0">
                <a:solidFill>
                  <a:schemeClr val="bg1"/>
                </a:solidFill>
              </a:rPr>
              <a:t>в обучении: </a:t>
            </a:r>
            <a:r>
              <a:rPr lang="ru-RU" sz="1400" dirty="0">
                <a:solidFill>
                  <a:schemeClr val="bg1"/>
                </a:solidFill>
              </a:rPr>
              <a:t>Молодежь часто не имеет достаточных знаний и навыков для оказания помощи пожилым людям. Проект предоставляет возможность обучить молодежь основам ухода, общения и поддержки, что является важным для улучшения качества жизни пожилых людей.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</a:rPr>
              <a:t>Улучшение </a:t>
            </a:r>
            <a:r>
              <a:rPr lang="ru-RU" sz="1400" b="1" dirty="0">
                <a:solidFill>
                  <a:schemeClr val="bg1"/>
                </a:solidFill>
              </a:rPr>
              <a:t>качества жизни пожилых людей: </a:t>
            </a:r>
            <a:r>
              <a:rPr lang="ru-RU" sz="1400" dirty="0">
                <a:solidFill>
                  <a:schemeClr val="bg1"/>
                </a:solidFill>
              </a:rPr>
              <a:t>Забота о старшем поколении не только улучшает их физическое и эмоциональное состояние, но и способствует их социальной интеграции, что является важным аспектом для полноценной жизни. </a:t>
            </a:r>
            <a:endParaRPr lang="ru-RU" sz="14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1364998" y="684321"/>
            <a:ext cx="491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594508" y="2098112"/>
            <a:ext cx="104206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Молодежь (</a:t>
            </a:r>
            <a:r>
              <a:rPr lang="ru-RU" b="1" dirty="0" smtClean="0"/>
              <a:t>18-44 </a:t>
            </a:r>
            <a:r>
              <a:rPr lang="ru-RU" b="1" dirty="0"/>
              <a:t>лет):</a:t>
            </a:r>
            <a:r>
              <a:rPr lang="ru-RU" dirty="0"/>
              <a:t> Учащиеся, заинтересованные в </a:t>
            </a:r>
            <a:r>
              <a:rPr lang="ru-RU" dirty="0" err="1"/>
              <a:t>волонтерстве</a:t>
            </a:r>
            <a:r>
              <a:rPr lang="ru-RU" dirty="0"/>
              <a:t> и развитии навыков общения с пожилыми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Пожилые люди (60+):</a:t>
            </a:r>
            <a:r>
              <a:rPr lang="ru-RU" dirty="0"/>
              <a:t> Нуждающиеся в поддержке и желающие делиться опытом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Семьи с пожилыми:</a:t>
            </a:r>
            <a:r>
              <a:rPr lang="ru-RU" dirty="0"/>
              <a:t> Родственники, стремящиеся обучить молодежь заботе о близких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Образовательные учреждения:</a:t>
            </a:r>
            <a:r>
              <a:rPr lang="ru-RU" dirty="0"/>
              <a:t> Школы, колледжи, вузы, заинтересованные во внедрении программ социальной ответственности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Социальные организации и НКО:</a:t>
            </a:r>
            <a:r>
              <a:rPr lang="ru-RU" dirty="0"/>
              <a:t> Организации, работающие в сфере поддержки пожилых и молодежи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Сообщество в целом:</a:t>
            </a:r>
            <a:r>
              <a:rPr lang="ru-RU" dirty="0"/>
              <a:t> Общественность, заинтересованная в улучшении </a:t>
            </a:r>
            <a:r>
              <a:rPr lang="ru-RU" dirty="0" err="1"/>
              <a:t>межпоколенческих</a:t>
            </a:r>
            <a:r>
              <a:rPr lang="ru-RU" dirty="0"/>
              <a:t>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 smtClean="0"/>
              <a:t>Активный </a:t>
            </a:r>
            <a:r>
              <a:rPr lang="ru-RU" sz="2400" b="1" dirty="0" smtClean="0"/>
              <a:t>проект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Продумана архитектура проекта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Сформирована команда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Понятны ресурсы и источники продвижения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Начата реализация</a:t>
            </a:r>
          </a:p>
          <a:p>
            <a:pPr>
              <a:spcBef>
                <a:spcPts val="1200"/>
              </a:spcBef>
            </a:pPr>
            <a:endParaRPr lang="ru-RU" sz="2000" dirty="0" smtClean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1" y="588577"/>
            <a:ext cx="9521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  <a:p>
            <a:endParaRPr lang="ru-RU" sz="1200" dirty="0" smtClean="0"/>
          </a:p>
          <a:p>
            <a:r>
              <a:rPr lang="ru-RU" dirty="0" smtClean="0"/>
              <a:t>Проект направлен </a:t>
            </a:r>
            <a:r>
              <a:rPr lang="ru-RU" dirty="0"/>
              <a:t>на </a:t>
            </a:r>
            <a:r>
              <a:rPr lang="ru-RU" dirty="0"/>
              <a:t>обучение молодежи основам заботы о старшем </a:t>
            </a:r>
            <a:r>
              <a:rPr lang="ru-RU" dirty="0" smtClean="0"/>
              <a:t>поколении, что будет способствовать </a:t>
            </a:r>
            <a:r>
              <a:rPr lang="ru-RU" dirty="0"/>
              <a:t>их благополучию и долголетию</a:t>
            </a:r>
            <a:r>
              <a:rPr lang="ru-RU" dirty="0" smtClean="0"/>
              <a:t>. Реализация </a:t>
            </a:r>
            <a:r>
              <a:rPr lang="ru-RU" dirty="0"/>
              <a:t>проекта будет важным вкладом в формирование культуры заботы и взаимопомощи между поколениями, что в свою очередь будет способствовать созданию более гармоничного, сплоченного и гуманного общества.</a:t>
            </a:r>
            <a:endParaRPr lang="ru-RU" dirty="0" smtClean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78B6A2-483B-5041-9AAB-37FF081A67F6}"/>
              </a:ext>
            </a:extLst>
          </p:cNvPr>
          <p:cNvSpPr txBox="1"/>
          <p:nvPr/>
        </p:nvSpPr>
        <p:spPr>
          <a:xfrm>
            <a:off x="675633" y="30368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ED018C-C8C8-FC47-9904-8EE67C111AE9}"/>
              </a:ext>
            </a:extLst>
          </p:cNvPr>
          <p:cNvSpPr txBox="1"/>
          <p:nvPr/>
        </p:nvSpPr>
        <p:spPr>
          <a:xfrm>
            <a:off x="620925" y="373283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3663EC-3DC1-1547-9D13-5F13AA9CB760}"/>
              </a:ext>
            </a:extLst>
          </p:cNvPr>
          <p:cNvSpPr txBox="1"/>
          <p:nvPr/>
        </p:nvSpPr>
        <p:spPr>
          <a:xfrm>
            <a:off x="668902" y="446472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756481" y="2594843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AEF22A-80F6-934F-814E-7A34502A8484}"/>
              </a:ext>
            </a:extLst>
          </p:cNvPr>
          <p:cNvSpPr txBox="1"/>
          <p:nvPr/>
        </p:nvSpPr>
        <p:spPr>
          <a:xfrm>
            <a:off x="1661319" y="3175330"/>
            <a:ext cx="609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Образование и информирование: </a:t>
            </a:r>
            <a:r>
              <a:rPr lang="ru-RU" dirty="0" smtClean="0"/>
              <a:t>Семинары </a:t>
            </a:r>
            <a:r>
              <a:rPr lang="ru-RU" dirty="0"/>
              <a:t>и тренинги о потребностях, здоровье и психологии пожилых.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A45BA0-D4B1-6C43-A815-242F5EBF451D}"/>
              </a:ext>
            </a:extLst>
          </p:cNvPr>
          <p:cNvSpPr txBox="1"/>
          <p:nvPr/>
        </p:nvSpPr>
        <p:spPr>
          <a:xfrm>
            <a:off x="1691642" y="3871335"/>
            <a:ext cx="590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навыков: </a:t>
            </a:r>
            <a:r>
              <a:rPr lang="ru-RU" dirty="0"/>
              <a:t>Обучение оказанию первой помощи, организации досуга и эффективному общению.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02AC18-941A-574F-8D29-652E047DEC2E}"/>
              </a:ext>
            </a:extLst>
          </p:cNvPr>
          <p:cNvSpPr txBox="1"/>
          <p:nvPr/>
        </p:nvSpPr>
        <p:spPr>
          <a:xfrm>
            <a:off x="1691642" y="4484609"/>
            <a:ext cx="582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Создание волонтерских инициатив</a:t>
            </a:r>
            <a:r>
              <a:rPr lang="ru-RU" dirty="0" smtClean="0"/>
              <a:t>: </a:t>
            </a:r>
            <a:r>
              <a:rPr lang="ru-RU" dirty="0"/>
              <a:t>Формирование групп для помощи пожилым в повседневных делах и организации мероприятий.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3663EC-3DC1-1547-9D13-5F13AA9CB760}"/>
              </a:ext>
            </a:extLst>
          </p:cNvPr>
          <p:cNvSpPr txBox="1"/>
          <p:nvPr/>
        </p:nvSpPr>
        <p:spPr>
          <a:xfrm>
            <a:off x="675633" y="5269439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8372" y="5486093"/>
            <a:ext cx="7466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Формирование </a:t>
            </a:r>
            <a:r>
              <a:rPr lang="ru-RU" dirty="0" smtClean="0"/>
              <a:t>ценностей и </a:t>
            </a:r>
            <a:r>
              <a:rPr lang="ru-RU" dirty="0" err="1" smtClean="0"/>
              <a:t>гуманизация</a:t>
            </a:r>
            <a:r>
              <a:rPr lang="ru-RU" dirty="0" smtClean="0"/>
              <a:t> общества: </a:t>
            </a:r>
            <a:r>
              <a:rPr lang="ru-RU" dirty="0" smtClean="0"/>
              <a:t>Воспитание </a:t>
            </a:r>
            <a:r>
              <a:rPr lang="ru-RU" dirty="0"/>
              <a:t>уважения, заботы и социальной </a:t>
            </a:r>
            <a:r>
              <a:rPr lang="ru-RU" dirty="0" smtClean="0"/>
              <a:t>ответственности, создание доброжелательной среды, </a:t>
            </a:r>
            <a:r>
              <a:rPr lang="ru-RU" dirty="0" smtClean="0"/>
              <a:t>выстраивание </a:t>
            </a:r>
            <a:r>
              <a:rPr lang="ru-RU" dirty="0"/>
              <a:t>отношений в семье, социальных группах и обществе на основе общечеловеческих ценностей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xmlns="" id="{A94B22EA-478D-ED42-A6D1-AF33314DED96}"/>
              </a:ext>
            </a:extLst>
          </p:cNvPr>
          <p:cNvSpPr/>
          <p:nvPr/>
        </p:nvSpPr>
        <p:spPr>
          <a:xfrm>
            <a:off x="768317" y="2328884"/>
            <a:ext cx="10443380" cy="10980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Цель:</a:t>
            </a:r>
            <a:r>
              <a:rPr lang="ru-RU" dirty="0"/>
              <a:t> Сформировать культуру заботы и взаимопомощи между поколениями.</a:t>
            </a:r>
          </a:p>
          <a:p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739483" y="3698456"/>
            <a:ext cx="10443380" cy="146509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Механизм:</a:t>
            </a:r>
            <a:r>
              <a:rPr lang="ru-RU" dirty="0"/>
              <a:t> Семинары, мастер-классы, тренинги для обучения молодежи потребностям, особенностям здоровья и психологии пожилых.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768317" y="1038448"/>
            <a:ext cx="10385715" cy="10127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Обучаем молодежь заботе о старшем </a:t>
            </a:r>
            <a:r>
              <a:rPr lang="ru-RU" b="1" dirty="0" smtClean="0"/>
              <a:t>поколении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739483" y="5357077"/>
            <a:ext cx="10385715" cy="10127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Результат</a:t>
            </a:r>
            <a:r>
              <a:rPr lang="ru-RU" b="1" dirty="0"/>
              <a:t>:</a:t>
            </a:r>
            <a:r>
              <a:rPr lang="ru-RU" dirty="0"/>
              <a:t> Осознание важности поддержки, уважения к пожилым и создание более </a:t>
            </a:r>
            <a:r>
              <a:rPr lang="ru-RU" dirty="0" smtClean="0"/>
              <a:t>сплоченного и гуманного </a:t>
            </a:r>
            <a:r>
              <a:rPr lang="ru-RU" dirty="0"/>
              <a:t>общества.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89879918-B16C-1F4D-A71E-A636346F56B4}"/>
              </a:ext>
            </a:extLst>
          </p:cNvPr>
          <p:cNvSpPr/>
          <p:nvPr/>
        </p:nvSpPr>
        <p:spPr>
          <a:xfrm>
            <a:off x="599089" y="1635306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b="1" dirty="0"/>
              <a:t>Команда:</a:t>
            </a:r>
            <a:r>
              <a:rPr lang="ru-RU" dirty="0"/>
              <a:t> Формирование группы волонтеров и специалистов (социальные работники, педагоги, медики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dirty="0"/>
              <a:t>Анализ:</a:t>
            </a:r>
            <a:r>
              <a:rPr lang="ru-RU" dirty="0"/>
              <a:t> Выявление потребностей молодежи и пожилых через </a:t>
            </a:r>
            <a:r>
              <a:rPr lang="ru-RU" dirty="0" smtClean="0"/>
              <a:t>опросы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C99722BC-85BA-A140-9E9E-71C5F0D0B7CC}"/>
              </a:ext>
            </a:extLst>
          </p:cNvPr>
          <p:cNvSpPr/>
          <p:nvPr/>
        </p:nvSpPr>
        <p:spPr>
          <a:xfrm>
            <a:off x="5559972" y="1635306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 smtClean="0"/>
              <a:t>. Современные методы доступные молодежи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Семинары, мастер-классы, мероприятия, тренинги 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Обучающие материалы, учебные программы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2FEE36DE-3F0A-2C4F-8F97-DC06DFD1A9D9}"/>
              </a:ext>
            </a:extLst>
          </p:cNvPr>
          <p:cNvSpPr/>
          <p:nvPr/>
        </p:nvSpPr>
        <p:spPr>
          <a:xfrm>
            <a:off x="599089" y="3557811"/>
            <a:ext cx="10993820" cy="203569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numCol="2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Подготовительный этап</a:t>
            </a:r>
          </a:p>
          <a:p>
            <a:r>
              <a:rPr lang="ru-RU" dirty="0"/>
              <a:t>2. Обучение молодежи</a:t>
            </a:r>
          </a:p>
          <a:p>
            <a:r>
              <a:rPr lang="ru-RU" dirty="0"/>
              <a:t>3. Создание волонтерских </a:t>
            </a:r>
            <a:r>
              <a:rPr lang="ru-RU" dirty="0" smtClean="0"/>
              <a:t>групп</a:t>
            </a:r>
          </a:p>
          <a:p>
            <a:r>
              <a:rPr lang="ru-RU" dirty="0" smtClean="0"/>
              <a:t>4</a:t>
            </a:r>
            <a:r>
              <a:rPr lang="ru-RU" dirty="0"/>
              <a:t>. Взаимодействие с пожилыми </a:t>
            </a:r>
            <a:r>
              <a:rPr lang="ru-RU" dirty="0" smtClean="0"/>
              <a:t>людьми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Проведение </a:t>
            </a:r>
            <a:r>
              <a:rPr lang="ru-RU" dirty="0" smtClean="0"/>
              <a:t>мероприятий</a:t>
            </a:r>
          </a:p>
          <a:p>
            <a:r>
              <a:rPr lang="ru-RU" dirty="0" smtClean="0"/>
              <a:t>6</a:t>
            </a:r>
            <a:r>
              <a:rPr lang="ru-RU" dirty="0"/>
              <a:t>. Оценка и анализ </a:t>
            </a:r>
            <a:r>
              <a:rPr lang="ru-RU" dirty="0" smtClean="0"/>
              <a:t>результатов</a:t>
            </a:r>
          </a:p>
          <a:p>
            <a:r>
              <a:rPr lang="ru-RU" dirty="0" smtClean="0"/>
              <a:t>7</a:t>
            </a:r>
            <a:r>
              <a:rPr lang="ru-RU" dirty="0"/>
              <a:t>. Распространение </a:t>
            </a:r>
            <a:r>
              <a:rPr lang="ru-RU" dirty="0" smtClean="0"/>
              <a:t>результатов</a:t>
            </a:r>
          </a:p>
          <a:p>
            <a:r>
              <a:rPr lang="ru-RU" dirty="0" smtClean="0"/>
              <a:t>8</a:t>
            </a:r>
            <a:r>
              <a:rPr lang="ru-RU" dirty="0"/>
              <a:t>. Долгосрочное сотрудничество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707841" y="171044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732861" y="250413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732861" y="303692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07842" y="387108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1096871" y="1655962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Знания и навыки: </a:t>
            </a:r>
            <a:r>
              <a:rPr lang="ru-RU" sz="2000" dirty="0"/>
              <a:t>Повышение осведомленности молодежи о потребностях </a:t>
            </a:r>
            <a:r>
              <a:rPr lang="ru-RU" sz="2000" dirty="0" smtClean="0"/>
              <a:t>пожилых, развитие практических навыков помощи и общения.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F775E-F051-4040-A4CF-F5F248A66BCF}"/>
              </a:ext>
            </a:extLst>
          </p:cNvPr>
          <p:cNvSpPr txBox="1"/>
          <p:nvPr/>
        </p:nvSpPr>
        <p:spPr>
          <a:xfrm>
            <a:off x="1096871" y="2423725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Волонтерство</a:t>
            </a:r>
            <a:r>
              <a:rPr lang="ru-RU" sz="2000" dirty="0"/>
              <a:t>: Создание активных волонтерских команд.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159394" y="2923030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Связи и отношение: </a:t>
            </a:r>
            <a:r>
              <a:rPr lang="ru-RU" sz="2000" dirty="0"/>
              <a:t>Укрепление </a:t>
            </a:r>
            <a:r>
              <a:rPr lang="ru-RU" sz="2000" dirty="0" err="1"/>
              <a:t>межпоколенческих</a:t>
            </a:r>
            <a:r>
              <a:rPr lang="ru-RU" sz="2000" dirty="0"/>
              <a:t> </a:t>
            </a:r>
            <a:r>
              <a:rPr lang="ru-RU" sz="2000" dirty="0" smtClean="0"/>
              <a:t>связей, формирование позитивного отношения к людям старшего поколения.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1084931" y="3741039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Мероприятия: Организация совместных мероприятий</a:t>
            </a:r>
            <a:r>
              <a:rPr lang="ru-RU" dirty="0"/>
              <a:t>.</a:t>
            </a:r>
          </a:p>
        </p:txBody>
      </p:sp>
      <p:sp>
        <p:nvSpPr>
          <p:cNvPr id="18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23481" y="429405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19781" y="471587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5874" y="4229670"/>
            <a:ext cx="5700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12529"/>
                </a:solidFill>
                <a:latin typeface="-apple-system"/>
              </a:rPr>
              <a:t> </a:t>
            </a:r>
            <a:r>
              <a:rPr lang="ru-RU" sz="2000" dirty="0" smtClean="0">
                <a:solidFill>
                  <a:srgbClr val="212529"/>
                </a:solidFill>
              </a:rPr>
              <a:t>Обучение</a:t>
            </a:r>
            <a:r>
              <a:rPr lang="ru-RU" sz="2000" dirty="0">
                <a:solidFill>
                  <a:srgbClr val="212529"/>
                </a:solidFill>
              </a:rPr>
              <a:t>: Разработка методических материалов</a:t>
            </a:r>
            <a:r>
              <a:rPr lang="ru-RU" sz="2000" dirty="0">
                <a:solidFill>
                  <a:srgbClr val="212529"/>
                </a:solidFill>
                <a:latin typeface="-apple-system"/>
              </a:rPr>
              <a:t>.</a:t>
            </a:r>
            <a:endParaRPr lang="ru-RU" sz="20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495" y="4715876"/>
            <a:ext cx="78793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</a:rPr>
              <a:t>Участие: Вовлечение в социальные инициативы</a:t>
            </a:r>
            <a:r>
              <a:rPr lang="ru-RU" dirty="0" smtClean="0">
                <a:solidFill>
                  <a:srgbClr val="212529"/>
                </a:solidFill>
              </a:rPr>
              <a:t>.</a:t>
            </a:r>
          </a:p>
          <a:p>
            <a:endParaRPr lang="ru-RU" dirty="0">
              <a:solidFill>
                <a:srgbClr val="212529"/>
              </a:solidFill>
            </a:endParaRPr>
          </a:p>
          <a:p>
            <a:r>
              <a:rPr lang="ru-RU" sz="2000" dirty="0" smtClean="0">
                <a:solidFill>
                  <a:srgbClr val="212529"/>
                </a:solidFill>
              </a:rPr>
              <a:t>Сеть</a:t>
            </a:r>
            <a:r>
              <a:rPr lang="ru-RU" sz="2000" dirty="0">
                <a:solidFill>
                  <a:srgbClr val="212529"/>
                </a:solidFill>
              </a:rPr>
              <a:t>: Создание устойчивой сети поддержки с организациями</a:t>
            </a:r>
            <a:r>
              <a:rPr lang="ru-RU" dirty="0" smtClean="0">
                <a:solidFill>
                  <a:srgbClr val="212529"/>
                </a:solidFill>
              </a:rPr>
              <a:t>.</a:t>
            </a:r>
          </a:p>
          <a:p>
            <a:endParaRPr lang="ru-RU" dirty="0">
              <a:solidFill>
                <a:srgbClr val="212529"/>
              </a:solidFill>
            </a:endParaRPr>
          </a:p>
        </p:txBody>
      </p:sp>
      <p:sp>
        <p:nvSpPr>
          <p:cNvPr id="21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746595" y="534287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20263" y="24755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Сформированная команда</a:t>
            </a:r>
          </a:p>
          <a:p>
            <a:r>
              <a:rPr lang="ru-RU" dirty="0" smtClean="0"/>
              <a:t>Проведена первичная работа с РОИВ, Вузами, НКО и т.д.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464723" y="2475552"/>
            <a:ext cx="6032938" cy="48925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СМИ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464723" y="3099336"/>
            <a:ext cx="6032938" cy="139509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 smtClean="0"/>
              <a:t>vk.com/</a:t>
            </a:r>
            <a:r>
              <a:rPr lang="en-US" dirty="0" err="1" smtClean="0"/>
              <a:t>materirb</a:t>
            </a:r>
            <a:endParaRPr lang="ru-RU" dirty="0" smtClean="0"/>
          </a:p>
          <a:p>
            <a:r>
              <a:rPr lang="es-ES" dirty="0" smtClean="0"/>
              <a:t>web.telegram.org/k</a:t>
            </a:r>
            <a:r>
              <a:rPr lang="es-ES" dirty="0"/>
              <a:t>/#@leyla_doctorr</a:t>
            </a:r>
          </a:p>
          <a:p>
            <a:r>
              <a:rPr lang="es-ES" dirty="0" smtClean="0"/>
              <a:t>www.youtube.com </a:t>
            </a:r>
            <a:r>
              <a:rPr lang="es-ES" dirty="0"/>
              <a:t>› @leyla.doctor › videos</a:t>
            </a:r>
          </a:p>
          <a:p>
            <a:r>
              <a:rPr lang="es-ES" dirty="0" smtClean="0"/>
              <a:t>www.instagram.com </a:t>
            </a:r>
            <a:r>
              <a:rPr lang="es-ES" dirty="0"/>
              <a:t>› leyla.doctor › reels</a:t>
            </a:r>
          </a:p>
          <a:p>
            <a:r>
              <a:rPr lang="es-ES" dirty="0" smtClean="0"/>
              <a:t>vk.com </a:t>
            </a:r>
            <a:r>
              <a:rPr lang="es-ES" dirty="0"/>
              <a:t>› leyla.doctor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10" y="4646897"/>
            <a:ext cx="1396540" cy="186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48" y="4628958"/>
            <a:ext cx="2576349" cy="193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42" y="4646897"/>
            <a:ext cx="2576605" cy="193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948</Words>
  <Application>Microsoft Office PowerPoint</Application>
  <PresentationFormat>Произвольный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30</cp:revision>
  <dcterms:created xsi:type="dcterms:W3CDTF">2025-03-26T12:04:55Z</dcterms:created>
  <dcterms:modified xsi:type="dcterms:W3CDTF">2025-04-23T05:48:46Z</dcterms:modified>
</cp:coreProperties>
</file>