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2E87"/>
    <a:srgbClr val="A23694"/>
    <a:srgbClr val="863458"/>
    <a:srgbClr val="651C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 showGuides="1">
      <p:cViewPr varScale="1">
        <p:scale>
          <a:sx n="86" d="100"/>
          <a:sy n="86" d="100"/>
        </p:scale>
        <p:origin x="53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3CA14-0783-0442-8B43-1865A8812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7D968-37EC-FE40-AB46-32C59BD11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1B1C4-A9AA-9042-9A10-D8A21B42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9571-5E7F-E745-AEB9-7CA9B155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E4D91-4232-2E40-B542-61599FA5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01309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8B3C3-C578-844B-AF87-F297E696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A91F7-A599-FB43-A586-0CC751004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1F158-2512-A44D-A26D-54697C16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4F998-4F9B-804A-9F02-0F4D6010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1966B-9D23-6848-99CB-AB9C01AB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629233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8C84E-89E4-D749-BF5D-C7AFF866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841363-9323-674F-A3CA-6D2AAEE61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FA2A-828B-5843-93AB-C4BBF9132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EFA42-7CDF-C24D-8B70-B191A9AE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325E-D7E8-9F48-B2BF-11C3640AB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02137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63C7-BF04-9541-A3BA-1EC3155ED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868E-D979-C241-9B7B-847DB9EFB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3B753-0970-BA49-8E1F-69739D45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1C29A-35D4-764F-8EF5-3B1CB7A4A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5C276-872E-5C43-B7CF-2AD1F9D3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6647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DDB34-A444-AC47-803F-5C0D2E85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685CE-926B-ED47-BE9E-FA65006D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7A14B-C39F-6845-B507-E6C27D1A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8461A-2CA5-9C43-BE32-7E938C3CD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39A6B-82D4-FA40-9BF2-3B5522C1D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59332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215C8-2F70-BA4E-AFC1-2D345E50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C1E8B-2AA2-DF40-A096-0F20FFA59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20B7B-023C-F549-8C1D-ABE1A60C5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3FBAD-B739-3849-AE3A-878D05538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44275-9D2F-D540-98C7-790CF9E40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D65E1B-BDC3-5E40-B884-047D1EED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9691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A4140-6F29-874E-83AA-5CBE2EB5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479D2-391E-3D47-9236-19E384C6B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7586E-75BA-BA45-8BC4-920EABE2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F321A-AC70-EF49-8FCC-46AA23897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A2D6C3-FD50-B64A-9FBE-62BB4E0DA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462348-8F70-B14D-BE99-0C70F9FB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8A1FC1-9FD6-2546-BF32-F542B824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7ADF1-7043-3943-9B86-91A5BFAA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982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2561-48E8-EE44-B6C8-58030750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9D8E-5CD9-FC4F-B6F4-C020B57E4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9FEC1-62B9-824C-822A-7AF12162A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528D4-1EA2-B548-9AD9-1B7F8428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68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A742A-4AF4-2543-813D-9C714AC9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21CE1-9D2B-2843-8523-1F03F6B8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24975-66A2-2B48-A7C4-BD60AEBF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2530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92AEC-4239-8546-8CD5-EA687E73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1AE6-5F80-AA4C-9CB5-5F3A8FC8C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BE359-5A99-DD4C-B0D3-25A48DB1C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B49FA-C8A1-2948-A5F0-3FC5D305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418EFC-7344-1549-8D73-BEF777EB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30B34-6B03-2C4D-9648-5B35E449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18075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FACA-111A-D74A-AD16-129F183A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E9030E-57F6-1141-BCB4-E951A80B4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6E3DE-83F5-6541-8F19-ED9CDCBD3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A7955-355C-0145-B0AA-A67AC9CBD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279E2-40E0-E74A-9196-0CFD2D0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84C6A-B901-5F4D-B2DF-14E4FBA1D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9454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00B775-6F2A-A24E-B50A-4A3DE0E5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D5A98-EC46-7644-8DA8-92AFCEC35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DACC-C11C-8C47-8E0D-C4036CB53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EFBB3-7FA6-3D49-B851-9472CC50247F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E82-33C8-7C44-81AF-AE353C01D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79654-7902-ED4A-8D7C-93B21514F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39A69-AF25-1848-A12F-D5E9AB2C720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1852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C2C3183-3BA4-DC45-A563-EB07D8457435}"/>
              </a:ext>
            </a:extLst>
          </p:cNvPr>
          <p:cNvSpPr/>
          <p:nvPr/>
        </p:nvSpPr>
        <p:spPr>
          <a:xfrm>
            <a:off x="441434" y="1145628"/>
            <a:ext cx="11319642" cy="5370786"/>
          </a:xfrm>
          <a:prstGeom prst="roundRect">
            <a:avLst>
              <a:gd name="adj" fmla="val 5904"/>
            </a:avLst>
          </a:prstGeom>
          <a:solidFill>
            <a:srgbClr val="A7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475A95-DB94-754D-B3E8-90058E16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933" y="113255"/>
            <a:ext cx="1661510" cy="864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63974C-299F-3A42-928D-66554BBDC41B}"/>
              </a:ext>
            </a:extLst>
          </p:cNvPr>
          <p:cNvSpPr txBox="1"/>
          <p:nvPr/>
        </p:nvSpPr>
        <p:spPr>
          <a:xfrm>
            <a:off x="767255" y="1848585"/>
            <a:ext cx="5979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Всероссийский конкурсный отбор проектов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«Женщины за здоровое общество»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9B813D-2B66-114A-A35A-8916837DF786}"/>
              </a:ext>
            </a:extLst>
          </p:cNvPr>
          <p:cNvSpPr txBox="1"/>
          <p:nvPr/>
        </p:nvSpPr>
        <p:spPr>
          <a:xfrm>
            <a:off x="767255" y="2921934"/>
            <a:ext cx="532874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700"/>
              </a:lnSpc>
            </a:pPr>
            <a:r>
              <a:rPr lang="ru-RU" sz="5400" dirty="0">
                <a:solidFill>
                  <a:schemeClr val="bg1"/>
                </a:solidFill>
                <a:latin typeface="Playfair Display" pitchFamily="2" charset="-52"/>
              </a:rPr>
              <a:t>МАТЕРИ</a:t>
            </a:r>
          </a:p>
          <a:p>
            <a:pPr>
              <a:lnSpc>
                <a:spcPts val="5700"/>
              </a:lnSpc>
            </a:pPr>
            <a:r>
              <a:rPr lang="ru-RU" sz="5400" dirty="0">
                <a:solidFill>
                  <a:schemeClr val="bg1"/>
                </a:solidFill>
                <a:latin typeface="Playfair Display" pitchFamily="2" charset="-52"/>
              </a:rPr>
              <a:t>РАЙОНА</a:t>
            </a:r>
            <a:endParaRPr lang="ru-RU" sz="4800" dirty="0">
              <a:solidFill>
                <a:schemeClr val="bg1"/>
              </a:solidFill>
              <a:latin typeface="Playfair Display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9C0A55-CA0E-4A40-B358-6A83C9303414}"/>
              </a:ext>
            </a:extLst>
          </p:cNvPr>
          <p:cNvSpPr txBox="1"/>
          <p:nvPr/>
        </p:nvSpPr>
        <p:spPr>
          <a:xfrm>
            <a:off x="767255" y="5488042"/>
            <a:ext cx="72294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Руководитель команды: Родионова Елизавета Александровна,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Россия, город Москва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84038-B740-F244-89E0-809A1E3F117D}"/>
              </a:ext>
            </a:extLst>
          </p:cNvPr>
          <p:cNvSpPr txBox="1"/>
          <p:nvPr/>
        </p:nvSpPr>
        <p:spPr>
          <a:xfrm>
            <a:off x="767255" y="4523602"/>
            <a:ext cx="47086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Номинация: </a:t>
            </a:r>
            <a:b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</a:br>
            <a:r>
              <a:rPr lang="ru-RU" sz="3200" dirty="0">
                <a:solidFill>
                  <a:schemeClr val="bg1"/>
                </a:solidFill>
                <a:latin typeface="Playfair Display" pitchFamily="2" charset="-52"/>
              </a:rPr>
              <a:t>Материнство и детство</a:t>
            </a:r>
          </a:p>
        </p:txBody>
      </p:sp>
    </p:spTree>
    <p:extLst>
      <p:ext uri="{BB962C8B-B14F-4D97-AF65-F5344CB8AC3E}">
        <p14:creationId xmlns:p14="http://schemas.microsoft.com/office/powerpoint/2010/main" val="219624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4EC6-9801-A646-9E70-2AE8325B5C6E}"/>
              </a:ext>
            </a:extLst>
          </p:cNvPr>
          <p:cNvSpPr txBox="1"/>
          <p:nvPr/>
        </p:nvSpPr>
        <p:spPr>
          <a:xfrm>
            <a:off x="599090" y="588577"/>
            <a:ext cx="6328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A72E88"/>
                </a:solidFill>
                <a:latin typeface="Playfair Display SemiBold" pitchFamily="2" charset="-52"/>
              </a:rPr>
              <a:t>Каналы продвижения проекта</a:t>
            </a:r>
          </a:p>
        </p:txBody>
      </p:sp>
      <p:sp>
        <p:nvSpPr>
          <p:cNvPr id="8" name="Прямоугольник: скругленные углы 19">
            <a:extLst>
              <a:ext uri="{FF2B5EF4-FFF2-40B4-BE49-F238E27FC236}">
                <a16:creationId xmlns:a16="http://schemas.microsoft.com/office/drawing/2014/main" id="{DC3B501B-B269-614F-917B-772DB15CA874}"/>
              </a:ext>
            </a:extLst>
          </p:cNvPr>
          <p:cNvSpPr/>
          <p:nvPr/>
        </p:nvSpPr>
        <p:spPr>
          <a:xfrm>
            <a:off x="599091" y="1952331"/>
            <a:ext cx="2538746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/>
              <a:t>Социальные</a:t>
            </a:r>
            <a:br>
              <a:rPr lang="ru-RU" dirty="0"/>
            </a:br>
            <a:r>
              <a:rPr lang="ru-RU" dirty="0"/>
              <a:t>сети</a:t>
            </a:r>
          </a:p>
        </p:txBody>
      </p:sp>
      <p:sp>
        <p:nvSpPr>
          <p:cNvPr id="9" name="Прямоугольник: скругленные углы 20">
            <a:extLst>
              <a:ext uri="{FF2B5EF4-FFF2-40B4-BE49-F238E27FC236}">
                <a16:creationId xmlns:a16="http://schemas.microsoft.com/office/drawing/2014/main" id="{7C7832D9-CBDF-B945-8F10-B649688DA286}"/>
              </a:ext>
            </a:extLst>
          </p:cNvPr>
          <p:cNvSpPr/>
          <p:nvPr/>
        </p:nvSpPr>
        <p:spPr>
          <a:xfrm>
            <a:off x="3265289" y="1952331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«Вконтакте» и «Телеграм» для создания сообщества и информирования о мероприятиях.</a:t>
            </a:r>
          </a:p>
        </p:txBody>
      </p:sp>
      <p:sp>
        <p:nvSpPr>
          <p:cNvPr id="10" name="Прямоугольник: скругленные углы 21">
            <a:extLst>
              <a:ext uri="{FF2B5EF4-FFF2-40B4-BE49-F238E27FC236}">
                <a16:creationId xmlns:a16="http://schemas.microsoft.com/office/drawing/2014/main" id="{80EBE8EA-8E2C-004C-ABBC-D37E06429DD1}"/>
              </a:ext>
            </a:extLst>
          </p:cNvPr>
          <p:cNvSpPr/>
          <p:nvPr/>
        </p:nvSpPr>
        <p:spPr>
          <a:xfrm>
            <a:off x="599091" y="3392745"/>
            <a:ext cx="2538746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/>
              <a:t>СМИ</a:t>
            </a:r>
          </a:p>
        </p:txBody>
      </p:sp>
      <p:sp>
        <p:nvSpPr>
          <p:cNvPr id="11" name="Прямоугольник: скругленные углы 22">
            <a:extLst>
              <a:ext uri="{FF2B5EF4-FFF2-40B4-BE49-F238E27FC236}">
                <a16:creationId xmlns:a16="http://schemas.microsoft.com/office/drawing/2014/main" id="{475633CC-A75F-0848-98FF-DB9865A7CF51}"/>
              </a:ext>
            </a:extLst>
          </p:cNvPr>
          <p:cNvSpPr/>
          <p:nvPr/>
        </p:nvSpPr>
        <p:spPr>
          <a:xfrm>
            <a:off x="3265289" y="3392745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Публикации в газетах, прежде всего районных, а также московских –</a:t>
            </a:r>
            <a:br>
              <a:rPr lang="ru-RU" dirty="0"/>
            </a:br>
            <a:r>
              <a:rPr lang="ru-RU" dirty="0"/>
              <a:t> «</a:t>
            </a:r>
            <a:r>
              <a:rPr lang="ru-RU" dirty="0" err="1"/>
              <a:t>Metro</a:t>
            </a:r>
            <a:r>
              <a:rPr lang="ru-RU" dirty="0"/>
              <a:t> Москва» и «Вечерняя Москва»</a:t>
            </a:r>
          </a:p>
        </p:txBody>
      </p:sp>
      <p:sp>
        <p:nvSpPr>
          <p:cNvPr id="12" name="Прямоугольник: скругленные углы 25">
            <a:extLst>
              <a:ext uri="{FF2B5EF4-FFF2-40B4-BE49-F238E27FC236}">
                <a16:creationId xmlns:a16="http://schemas.microsoft.com/office/drawing/2014/main" id="{63CFB881-8CB1-C745-BF4E-362C9249D0BD}"/>
              </a:ext>
            </a:extLst>
          </p:cNvPr>
          <p:cNvSpPr/>
          <p:nvPr/>
        </p:nvSpPr>
        <p:spPr>
          <a:xfrm>
            <a:off x="599091" y="4833159"/>
            <a:ext cx="2538746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ru-RU" dirty="0"/>
              <a:t>Собственный сайт</a:t>
            </a:r>
          </a:p>
        </p:txBody>
      </p:sp>
      <p:sp>
        <p:nvSpPr>
          <p:cNvPr id="13" name="Прямоугольник: скругленные углы 26">
            <a:extLst>
              <a:ext uri="{FF2B5EF4-FFF2-40B4-BE49-F238E27FC236}">
                <a16:creationId xmlns:a16="http://schemas.microsoft.com/office/drawing/2014/main" id="{10F1AE2E-6180-1A4D-92DD-CE5FFD87B989}"/>
              </a:ext>
            </a:extLst>
          </p:cNvPr>
          <p:cNvSpPr/>
          <p:nvPr/>
        </p:nvSpPr>
        <p:spPr>
          <a:xfrm>
            <a:off x="3265289" y="4833159"/>
            <a:ext cx="8327620" cy="1281757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Создание собственного сайта с информацией о проекте и возможностью регистрации участниц в нём в своём районе Москвы.</a:t>
            </a:r>
          </a:p>
        </p:txBody>
      </p:sp>
    </p:spTree>
    <p:extLst>
      <p:ext uri="{BB962C8B-B14F-4D97-AF65-F5344CB8AC3E}">
        <p14:creationId xmlns:p14="http://schemas.microsoft.com/office/powerpoint/2010/main" val="2762513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99090" y="588577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Ресурсы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710215" y="1428233"/>
            <a:ext cx="84643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1. Финансовые: Начальный бюджет для разработки платформы.</a:t>
            </a:r>
          </a:p>
          <a:p>
            <a:r>
              <a:rPr lang="ru-RU" sz="2400" dirty="0"/>
              <a:t>2. Организационные: Сотрудничество с местными НКО.</a:t>
            </a:r>
          </a:p>
          <a:p>
            <a:r>
              <a:rPr lang="ru-RU" sz="2400" dirty="0"/>
              <a:t>3. Информационные: Доступ к исследованиям и статистике по материнству.</a:t>
            </a:r>
          </a:p>
          <a:p>
            <a:r>
              <a:rPr lang="ru-RU" sz="2400" dirty="0"/>
              <a:t>4. Человеческие: Команда из студентов и волонтеров.</a:t>
            </a:r>
          </a:p>
          <a:p>
            <a:r>
              <a:rPr lang="ru-RU" sz="2400" dirty="0"/>
              <a:t>5. Технические: Платформа для общения и обмена услугами.</a:t>
            </a:r>
          </a:p>
          <a:p>
            <a:endParaRPr lang="ru-RU" sz="2400" dirty="0"/>
          </a:p>
          <a:p>
            <a:r>
              <a:rPr lang="ru-RU" sz="2400" dirty="0"/>
              <a:t>По сути проект требует в основном создания площадки для матерей.</a:t>
            </a:r>
          </a:p>
        </p:txBody>
      </p:sp>
    </p:spTree>
    <p:extLst>
      <p:ext uri="{BB962C8B-B14F-4D97-AF65-F5344CB8AC3E}">
        <p14:creationId xmlns:p14="http://schemas.microsoft.com/office/powerpoint/2010/main" val="2806292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F3F78-4164-C442-B1F3-0D24135B3721}"/>
              </a:ext>
            </a:extLst>
          </p:cNvPr>
          <p:cNvSpPr txBox="1"/>
          <p:nvPr/>
        </p:nvSpPr>
        <p:spPr>
          <a:xfrm>
            <a:off x="5663952" y="588577"/>
            <a:ext cx="4660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Руководитель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6D28A-C696-C14B-ADEF-559FBD28C51A}"/>
              </a:ext>
            </a:extLst>
          </p:cNvPr>
          <p:cNvSpPr txBox="1"/>
          <p:nvPr/>
        </p:nvSpPr>
        <p:spPr>
          <a:xfrm>
            <a:off x="5362112" y="1428233"/>
            <a:ext cx="5885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Руководитель проекта: </a:t>
            </a:r>
          </a:p>
          <a:p>
            <a:r>
              <a:rPr lang="ru-RU" sz="2400" dirty="0"/>
              <a:t>Родионова Елизавета Александровна, студент Президентской Академии, Москва, 2004 г. рождения. </a:t>
            </a:r>
          </a:p>
          <a:p>
            <a:r>
              <a:rPr lang="ru-RU" sz="2400" dirty="0"/>
              <a:t>Интересы: история, литература, политика. Успешные аналогичные проекты: стажировка в Минкультуры России, Минвостокразвития России, </a:t>
            </a:r>
            <a:br>
              <a:rPr lang="ru-RU" sz="2400" dirty="0"/>
            </a:br>
            <a:r>
              <a:rPr lang="ru-RU" sz="2400" dirty="0"/>
              <a:t>Общественная палата РФ.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351749-DB16-43D3-A03F-70AB6A2BC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76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A4AC9-FA2A-F546-B98E-179AC30F4925}"/>
              </a:ext>
            </a:extLst>
          </p:cNvPr>
          <p:cNvSpPr txBox="1"/>
          <p:nvPr/>
        </p:nvSpPr>
        <p:spPr>
          <a:xfrm>
            <a:off x="599090" y="588577"/>
            <a:ext cx="6654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A72E88"/>
                </a:solidFill>
                <a:latin typeface="Playfair Display SemiBold" pitchFamily="2" charset="-52"/>
              </a:rPr>
              <a:t>Проблематизация. Актуальность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6D322-CBE5-544C-9576-5AB63A8F2DAD}"/>
              </a:ext>
            </a:extLst>
          </p:cNvPr>
          <p:cNvSpPr txBox="1"/>
          <p:nvPr/>
        </p:nvSpPr>
        <p:spPr>
          <a:xfrm>
            <a:off x="704193" y="1301451"/>
            <a:ext cx="106259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Проект «МАТЕРИ РАЙОНА» актуален в свете увеличения социальных и экономических трудностей, с которыми сталкиваются матери Москвы. Статистика показывает, что около 30% матерей испытывают трудности в совмещении работы и ухода за детьми. Проект решает проблемы нехватки поддержки для матерей, способствует укреплению семейных связей и повышению уровня доверия в сообществе. Реализация проекта планируется на территории Москвы, где необходимо создать условия для удобства материнства.</a:t>
            </a:r>
          </a:p>
          <a:p>
            <a:r>
              <a:rPr lang="ru-RU" sz="1400" dirty="0"/>
              <a:t>Данная инициатива соответствует традиционным российским ценностям, связанным с институтом семьи, и соответствует положениям Указа Президента Российской Федерации от 9 ноября 2022 года № 809 «Об утверждении Основ государственной политики по сохранению и укреплению традиционных российских духовно-нравственных ценностей». Реализация проекта направлена на укрепление института семьи, поддержку демографических процессов и улучшение условий для материнства.</a:t>
            </a:r>
          </a:p>
        </p:txBody>
      </p:sp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9F6E69A9-5301-7B4E-92FA-1F8457768E3C}"/>
              </a:ext>
            </a:extLst>
          </p:cNvPr>
          <p:cNvSpPr/>
          <p:nvPr/>
        </p:nvSpPr>
        <p:spPr>
          <a:xfrm>
            <a:off x="704193" y="3321269"/>
            <a:ext cx="10731062" cy="2848303"/>
          </a:xfrm>
          <a:prstGeom prst="roundRect">
            <a:avLst>
              <a:gd name="adj" fmla="val 6704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10EEE-BC29-304B-9E47-CEEC63703760}"/>
              </a:ext>
            </a:extLst>
          </p:cNvPr>
          <p:cNvSpPr txBox="1"/>
          <p:nvPr/>
        </p:nvSpPr>
        <p:spPr>
          <a:xfrm>
            <a:off x="1770752" y="3558653"/>
            <a:ext cx="92956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1. Увеличение числа матерей, испытывающих трудности в совмещении работы и ухода за детьми: около 30% нуждаются в поддержке.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9DE830-45A8-874C-AFAB-3F5290048970}"/>
              </a:ext>
            </a:extLst>
          </p:cNvPr>
          <p:cNvSpPr txBox="1"/>
          <p:nvPr/>
        </p:nvSpPr>
        <p:spPr>
          <a:xfrm>
            <a:off x="1770752" y="4324794"/>
            <a:ext cx="929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Необходимость укрепления семейных связей и создания безопасной социальной среды для матерей и детей.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6765F-582D-8346-8EDF-C67D0745B7AB}"/>
              </a:ext>
            </a:extLst>
          </p:cNvPr>
          <p:cNvSpPr txBox="1"/>
          <p:nvPr/>
        </p:nvSpPr>
        <p:spPr>
          <a:xfrm>
            <a:off x="1770752" y="5160779"/>
            <a:ext cx="929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. Реализация проекта на территории Москвы с целью формирования сообщества, содействующего традиционным ценностям. А также </a:t>
            </a:r>
            <a:r>
              <a:rPr lang="ru-RU" dirty="0" err="1">
                <a:solidFill>
                  <a:schemeClr val="bg1"/>
                </a:solidFill>
              </a:rPr>
              <a:t>дальнешая</a:t>
            </a:r>
            <a:r>
              <a:rPr lang="ru-RU" dirty="0">
                <a:solidFill>
                  <a:schemeClr val="bg1"/>
                </a:solidFill>
              </a:rPr>
              <a:t> реализация в регионах.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306F3-43A5-3A4C-BCD8-D0207E3A747A}"/>
              </a:ext>
            </a:extLst>
          </p:cNvPr>
          <p:cNvSpPr txBox="1"/>
          <p:nvPr/>
        </p:nvSpPr>
        <p:spPr>
          <a:xfrm>
            <a:off x="943161" y="3372071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F2911-A4F6-6F4B-94D7-5D790B8B48F4}"/>
              </a:ext>
            </a:extLst>
          </p:cNvPr>
          <p:cNvSpPr txBox="1"/>
          <p:nvPr/>
        </p:nvSpPr>
        <p:spPr>
          <a:xfrm>
            <a:off x="919978" y="4177828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AB43A-6FF0-EC46-A91F-70C0BBFB8398}"/>
              </a:ext>
            </a:extLst>
          </p:cNvPr>
          <p:cNvSpPr txBox="1"/>
          <p:nvPr/>
        </p:nvSpPr>
        <p:spPr>
          <a:xfrm>
            <a:off x="936912" y="5022280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latin typeface="Dita Sweet" panose="02000503090000020004" pitchFamily="50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05355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BFE4FB-DBD4-3046-8961-57C86C99613F}"/>
              </a:ext>
            </a:extLst>
          </p:cNvPr>
          <p:cNvSpPr txBox="1"/>
          <p:nvPr/>
        </p:nvSpPr>
        <p:spPr>
          <a:xfrm>
            <a:off x="599090" y="588577"/>
            <a:ext cx="3220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A72E88"/>
                </a:solidFill>
                <a:latin typeface="Playfair Display SemiBold" pitchFamily="2" charset="-52"/>
              </a:rPr>
              <a:t>Целевая аудитория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3FE0D1-C6A5-C04E-AEFC-D4902E28A74D}"/>
              </a:ext>
            </a:extLst>
          </p:cNvPr>
          <p:cNvSpPr txBox="1"/>
          <p:nvPr/>
        </p:nvSpPr>
        <p:spPr>
          <a:xfrm>
            <a:off x="599090" y="1545021"/>
            <a:ext cx="7707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Основная целевая аудитория проекта — матери с детьми в возрасте от 0 до 14 лет, проживающие в Москве. Социально-демографический паспорт: женщины, в возрасте 20-40 лет, с разным уровнем образования (от среднего до высшего), работающие или находящиеся в декрете. Уровень дохода варьируется, многие сталкиваются с трудностями в поиске нянь или поддержки.</a:t>
            </a:r>
          </a:p>
        </p:txBody>
      </p:sp>
    </p:spTree>
    <p:extLst>
      <p:ext uri="{BB962C8B-B14F-4D97-AF65-F5344CB8AC3E}">
        <p14:creationId xmlns:p14="http://schemas.microsoft.com/office/powerpoint/2010/main" val="1532522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D9C88-5035-B741-9EF2-4D25C8FCEB64}"/>
              </a:ext>
            </a:extLst>
          </p:cNvPr>
          <p:cNvSpPr txBox="1"/>
          <p:nvPr/>
        </p:nvSpPr>
        <p:spPr>
          <a:xfrm>
            <a:off x="599090" y="588577"/>
            <a:ext cx="55201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A72E88"/>
                </a:solidFill>
                <a:latin typeface="Playfair Display SemiBold" pitchFamily="2" charset="-52"/>
              </a:rPr>
              <a:t>Стадия проекта. Зрелость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E9D96-F053-B14C-97B3-0191C1B7F1A9}"/>
              </a:ext>
            </a:extLst>
          </p:cNvPr>
          <p:cNvSpPr txBox="1"/>
          <p:nvPr/>
        </p:nvSpPr>
        <p:spPr>
          <a:xfrm>
            <a:off x="1039528" y="1918069"/>
            <a:ext cx="10290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dirty="0"/>
              <a:t>Проект находится на стадии «Инициатива». Идея продумана, но реализация еще не начата. Собрана команда, разработана концепция и определены первоначальные ресурсы для запуска.</a:t>
            </a:r>
          </a:p>
        </p:txBody>
      </p:sp>
      <p:sp>
        <p:nvSpPr>
          <p:cNvPr id="8" name="Овал 2">
            <a:extLst>
              <a:ext uri="{FF2B5EF4-FFF2-40B4-BE49-F238E27FC236}">
                <a16:creationId xmlns:a16="http://schemas.microsoft.com/office/drawing/2014/main" id="{A17177B6-1C68-8E47-9657-8BC211F975BA}"/>
              </a:ext>
            </a:extLst>
          </p:cNvPr>
          <p:cNvSpPr/>
          <p:nvPr/>
        </p:nvSpPr>
        <p:spPr>
          <a:xfrm>
            <a:off x="707844" y="198321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7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D0987B-83B4-AA46-BFCD-AB6618EC16FA}"/>
              </a:ext>
            </a:extLst>
          </p:cNvPr>
          <p:cNvSpPr txBox="1"/>
          <p:nvPr/>
        </p:nvSpPr>
        <p:spPr>
          <a:xfrm>
            <a:off x="599090" y="588577"/>
            <a:ext cx="6482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A72E88"/>
                </a:solidFill>
                <a:latin typeface="Playfair Display SemiBold" pitchFamily="2" charset="-52"/>
              </a:rPr>
              <a:t>Миссия проекта. Цели и задачи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9C69FB-0247-0B45-B74E-CC7C827B27CE}"/>
              </a:ext>
            </a:extLst>
          </p:cNvPr>
          <p:cNvSpPr txBox="1"/>
          <p:nvPr/>
        </p:nvSpPr>
        <p:spPr>
          <a:xfrm>
            <a:off x="599090" y="1301123"/>
            <a:ext cx="1107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Создать поддерживающее сообщество матерей, способствующее укреплению семьи и повышению качества жизни в районе.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8B6A2-483B-5041-9AAB-37FF081A67F6}"/>
              </a:ext>
            </a:extLst>
          </p:cNvPr>
          <p:cNvSpPr txBox="1"/>
          <p:nvPr/>
        </p:nvSpPr>
        <p:spPr>
          <a:xfrm>
            <a:off x="787531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A72E88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D018C-C8C8-FC47-9904-8EE67C111AE9}"/>
              </a:ext>
            </a:extLst>
          </p:cNvPr>
          <p:cNvSpPr txBox="1"/>
          <p:nvPr/>
        </p:nvSpPr>
        <p:spPr>
          <a:xfrm>
            <a:off x="764348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663EC-3DC1-1547-9D13-5F13AA9CB760}"/>
              </a:ext>
            </a:extLst>
          </p:cNvPr>
          <p:cNvSpPr txBox="1"/>
          <p:nvPr/>
        </p:nvSpPr>
        <p:spPr>
          <a:xfrm>
            <a:off x="781282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A72E88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A1142-CF42-E546-891A-29A412372602}"/>
              </a:ext>
            </a:extLst>
          </p:cNvPr>
          <p:cNvSpPr txBox="1"/>
          <p:nvPr/>
        </p:nvSpPr>
        <p:spPr>
          <a:xfrm>
            <a:off x="4898792" y="3199152"/>
            <a:ext cx="546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B9D04A"/>
                </a:solidFill>
                <a:latin typeface="Dita Sweet" panose="02000503090000020004" pitchFamily="50" charset="0"/>
              </a:rPr>
              <a:t>1</a:t>
            </a:r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C7FB12-663E-BB45-B0AE-A412BADB16B3}"/>
              </a:ext>
            </a:extLst>
          </p:cNvPr>
          <p:cNvSpPr txBox="1"/>
          <p:nvPr/>
        </p:nvSpPr>
        <p:spPr>
          <a:xfrm>
            <a:off x="4875609" y="4004909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F7BDC-95D7-3642-91FF-A8B00E650BBC}"/>
              </a:ext>
            </a:extLst>
          </p:cNvPr>
          <p:cNvSpPr txBox="1"/>
          <p:nvPr/>
        </p:nvSpPr>
        <p:spPr>
          <a:xfrm>
            <a:off x="4892543" y="4849361"/>
            <a:ext cx="6751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rgbClr val="B9D04A"/>
                </a:solidFill>
                <a:latin typeface="Dita Sweet" panose="02000503090000020004" pitchFamily="50" charset="0"/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A06FC8-20DC-1442-B6F9-1D752E470FFA}"/>
              </a:ext>
            </a:extLst>
          </p:cNvPr>
          <p:cNvSpPr txBox="1"/>
          <p:nvPr/>
        </p:nvSpPr>
        <p:spPr>
          <a:xfrm>
            <a:off x="786088" y="2534664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Playfair Display SemiBold" pitchFamily="2" charset="-52"/>
              </a:rPr>
              <a:t>Цели и задачи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AEF22A-80F6-934F-814E-7A34502A8484}"/>
              </a:ext>
            </a:extLst>
          </p:cNvPr>
          <p:cNvSpPr txBox="1"/>
          <p:nvPr/>
        </p:nvSpPr>
        <p:spPr>
          <a:xfrm>
            <a:off x="1430204" y="334673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Обеспечить доступ к помощи для матерей в повседневной жизни.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A45BA0-D4B1-6C43-A815-242F5EBF451D}"/>
              </a:ext>
            </a:extLst>
          </p:cNvPr>
          <p:cNvSpPr txBox="1"/>
          <p:nvPr/>
        </p:nvSpPr>
        <p:spPr>
          <a:xfrm>
            <a:off x="1430204" y="4175376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Укрепить взаимодействие между матерями на уровне района.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02AC18-941A-574F-8D29-652E047DEC2E}"/>
              </a:ext>
            </a:extLst>
          </p:cNvPr>
          <p:cNvSpPr txBox="1"/>
          <p:nvPr/>
        </p:nvSpPr>
        <p:spPr>
          <a:xfrm>
            <a:off x="1430204" y="508411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Содействовать в развитии детских социальных групп.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B1BA54-CEA8-324D-A51C-67190010D735}"/>
              </a:ext>
            </a:extLst>
          </p:cNvPr>
          <p:cNvSpPr txBox="1"/>
          <p:nvPr/>
        </p:nvSpPr>
        <p:spPr>
          <a:xfrm>
            <a:off x="5637587" y="334673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Создать платформу для общения и обмена опытом.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C083BC-A197-F644-8276-D16BE958C6FF}"/>
              </a:ext>
            </a:extLst>
          </p:cNvPr>
          <p:cNvSpPr txBox="1"/>
          <p:nvPr/>
        </p:nvSpPr>
        <p:spPr>
          <a:xfrm>
            <a:off x="5637587" y="4175376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Разработать систему подтверждения участниц.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142D69-389E-FA41-B6F5-C90265FC495B}"/>
              </a:ext>
            </a:extLst>
          </p:cNvPr>
          <p:cNvSpPr txBox="1"/>
          <p:nvPr/>
        </p:nvSpPr>
        <p:spPr>
          <a:xfrm>
            <a:off x="5637587" y="5084110"/>
            <a:ext cx="354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Повысить информированность о проекте через социальные сети.</a:t>
            </a:r>
          </a:p>
        </p:txBody>
      </p:sp>
    </p:spTree>
    <p:extLst>
      <p:ext uri="{BB962C8B-B14F-4D97-AF65-F5344CB8AC3E}">
        <p14:creationId xmlns:p14="http://schemas.microsoft.com/office/powerpoint/2010/main" val="147870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90254-2E86-BE45-BDF3-C531AFA98911}"/>
              </a:ext>
            </a:extLst>
          </p:cNvPr>
          <p:cNvSpPr txBox="1"/>
          <p:nvPr/>
        </p:nvSpPr>
        <p:spPr>
          <a:xfrm>
            <a:off x="599090" y="588577"/>
            <a:ext cx="21980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A72E88"/>
                </a:solidFill>
                <a:latin typeface="Playfair Display SemiBold" pitchFamily="2" charset="-52"/>
              </a:rPr>
              <a:t>Суть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11">
            <a:extLst>
              <a:ext uri="{FF2B5EF4-FFF2-40B4-BE49-F238E27FC236}">
                <a16:creationId xmlns:a16="http://schemas.microsoft.com/office/drawing/2014/main" id="{A94B22EA-478D-ED42-A6D1-AF33314DED96}"/>
              </a:ext>
            </a:extLst>
          </p:cNvPr>
          <p:cNvSpPr/>
          <p:nvPr/>
        </p:nvSpPr>
        <p:spPr>
          <a:xfrm>
            <a:off x="523783" y="1118587"/>
            <a:ext cx="11342396" cy="5487166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/>
              <a:t>Суть проекта заключается в создании районных сообществ матерей в каждом административном округе города Москвы. 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В рамках инициативы предлагается формирование районных сообществ под названием «МАТЕРИ РАЙОНА», в которые могут вступить женщины, имеющие детей в возрасте от 0 до 14 лет и проживающие на территории соответствующего административного округа. Вступление в сообщество осуществляется при наличии регистрации по месту жительства в данном районе Москвы и подтверждённых данных о наличии ребёнка в указанной возрастной категории, полученных из системы госуслуг.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Механизм функционирования сообщества предусматривает возможность для матерей, которым необходимо временно оставить ребёнка, обратиться за помощью к другим участницам сообщества. В случае отсутствия возможности самостоятельного присмотра за ребёнком, матери могут получить поддержку в виде временного ухода за ребёнком со стороны других участниц сообщества, включая кормление, гигиенические процедуры и т.д.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Проект также направлен на формирование социальных связей между матерями, проживающими в одном районе. Это способствует более тесному взаимодействию и взаимоподдержке, а также облегчает процесс организации совместного ухода за детьми. Кроме того, создание таких сообществ может способствовать улучшению координации между родителями при организации посещения детьми образовательных учреждений, кружков и секций, расположенных на территории района.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Реализация предложенного проекта позволит укрепить институт семьи, создать благоприятные условия для материнства и способствовать развитию социальных связей в районных сообществах.</a:t>
            </a:r>
          </a:p>
        </p:txBody>
      </p:sp>
    </p:spTree>
    <p:extLst>
      <p:ext uri="{BB962C8B-B14F-4D97-AF65-F5344CB8AC3E}">
        <p14:creationId xmlns:p14="http://schemas.microsoft.com/office/powerpoint/2010/main" val="261039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E5D33E-8624-9F40-B0DC-F3E78C924CAB}"/>
              </a:ext>
            </a:extLst>
          </p:cNvPr>
          <p:cNvSpPr txBox="1"/>
          <p:nvPr/>
        </p:nvSpPr>
        <p:spPr>
          <a:xfrm>
            <a:off x="763480" y="1313895"/>
            <a:ext cx="7119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A72E88"/>
                </a:solidFill>
                <a:latin typeface="Playfair Display SemiBold" pitchFamily="2" charset="-52"/>
              </a:rPr>
              <a:t>Механика проекта</a:t>
            </a:r>
          </a:p>
          <a:p>
            <a:endParaRPr lang="ru-RU" sz="2800" dirty="0">
              <a:solidFill>
                <a:srgbClr val="A72E88"/>
              </a:solidFill>
              <a:latin typeface="Playfair Display SemiBold" pitchFamily="2" charset="-52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89879918-B16C-1F4D-A71E-A636346F56B4}"/>
              </a:ext>
            </a:extLst>
          </p:cNvPr>
          <p:cNvSpPr/>
          <p:nvPr/>
        </p:nvSpPr>
        <p:spPr>
          <a:xfrm>
            <a:off x="599090" y="2475552"/>
            <a:ext cx="4845269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Создание онлайн-платформы и мобильного приложения для регистрации и общения.</a:t>
            </a:r>
          </a:p>
        </p:txBody>
      </p:sp>
      <p:sp>
        <p:nvSpPr>
          <p:cNvPr id="9" name="Прямоугольник: скругленные углы 7">
            <a:extLst>
              <a:ext uri="{FF2B5EF4-FFF2-40B4-BE49-F238E27FC236}">
                <a16:creationId xmlns:a16="http://schemas.microsoft.com/office/drawing/2014/main" id="{C99722BC-85BA-A140-9E9E-71C5F0D0B7CC}"/>
              </a:ext>
            </a:extLst>
          </p:cNvPr>
          <p:cNvSpPr/>
          <p:nvPr/>
        </p:nvSpPr>
        <p:spPr>
          <a:xfrm>
            <a:off x="5559972" y="2459943"/>
            <a:ext cx="6032938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Инструменты:</a:t>
            </a:r>
          </a:p>
          <a:p>
            <a:pPr marL="342900" indent="-342900">
              <a:buAutoNum type="arabicPeriod"/>
            </a:pPr>
            <a:r>
              <a:rPr lang="ru-RU" dirty="0"/>
              <a:t>Онлайн-платформа.</a:t>
            </a:r>
          </a:p>
          <a:p>
            <a:pPr marL="342900" indent="-342900">
              <a:buAutoNum type="arabicPeriod"/>
            </a:pPr>
            <a:r>
              <a:rPr lang="ru-RU" dirty="0"/>
              <a:t>Социальные сети.</a:t>
            </a:r>
          </a:p>
          <a:p>
            <a:pPr marL="342900" indent="-342900">
              <a:buAutoNum type="arabicPeriod"/>
            </a:pPr>
            <a:r>
              <a:rPr lang="ru-RU" dirty="0"/>
              <a:t>Местные мероприятия.</a:t>
            </a: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2FEE36DE-3F0A-2C4F-8F97-DC06DFD1A9D9}"/>
              </a:ext>
            </a:extLst>
          </p:cNvPr>
          <p:cNvSpPr/>
          <p:nvPr/>
        </p:nvSpPr>
        <p:spPr>
          <a:xfrm>
            <a:off x="599090" y="4398057"/>
            <a:ext cx="10993820" cy="1791648"/>
          </a:xfrm>
          <a:prstGeom prst="roundRect">
            <a:avLst>
              <a:gd name="adj" fmla="val 15840"/>
            </a:avLst>
          </a:prstGeom>
          <a:solidFill>
            <a:srgbClr val="A72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r>
              <a:rPr lang="ru-RU" dirty="0"/>
              <a:t>Последовательность:</a:t>
            </a:r>
          </a:p>
          <a:p>
            <a:pPr marL="342900" indent="-342900">
              <a:buAutoNum type="arabicPeriod"/>
            </a:pPr>
            <a:r>
              <a:rPr lang="ru-RU" dirty="0"/>
              <a:t>Исследование потребностей целевой аудитории.</a:t>
            </a:r>
          </a:p>
          <a:p>
            <a:pPr marL="342900" indent="-342900">
              <a:buAutoNum type="arabicPeriod"/>
            </a:pPr>
            <a:r>
              <a:rPr lang="ru-RU" dirty="0"/>
              <a:t> 2. Разработка платформы.</a:t>
            </a:r>
          </a:p>
          <a:p>
            <a:pPr marL="342900" indent="-342900">
              <a:buAutoNum type="arabicPeriod"/>
            </a:pPr>
            <a:r>
              <a:rPr lang="ru-RU" dirty="0"/>
              <a:t> 3. Запуск пилотного проекта в одном районе.</a:t>
            </a:r>
          </a:p>
        </p:txBody>
      </p:sp>
    </p:spTree>
    <p:extLst>
      <p:ext uri="{BB962C8B-B14F-4D97-AF65-F5344CB8AC3E}">
        <p14:creationId xmlns:p14="http://schemas.microsoft.com/office/powerpoint/2010/main" val="2642858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2DB4CB-73D1-2148-924A-D3D1A20C3243}"/>
              </a:ext>
            </a:extLst>
          </p:cNvPr>
          <p:cNvSpPr txBox="1"/>
          <p:nvPr/>
        </p:nvSpPr>
        <p:spPr>
          <a:xfrm>
            <a:off x="734805" y="1111797"/>
            <a:ext cx="5623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A72E88"/>
                </a:solidFill>
                <a:latin typeface="Playfair Display SemiBold" pitchFamily="2" charset="-52"/>
              </a:rPr>
              <a:t>Основные результаты проекта</a:t>
            </a:r>
          </a:p>
        </p:txBody>
      </p:sp>
      <p:sp>
        <p:nvSpPr>
          <p:cNvPr id="8" name="Овал 9">
            <a:extLst>
              <a:ext uri="{FF2B5EF4-FFF2-40B4-BE49-F238E27FC236}">
                <a16:creationId xmlns:a16="http://schemas.microsoft.com/office/drawing/2014/main" id="{95A6727E-4E54-5049-AD3F-7E4D733BE664}"/>
              </a:ext>
            </a:extLst>
          </p:cNvPr>
          <p:cNvSpPr/>
          <p:nvPr/>
        </p:nvSpPr>
        <p:spPr>
          <a:xfrm>
            <a:off x="707844" y="22966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10">
            <a:extLst>
              <a:ext uri="{FF2B5EF4-FFF2-40B4-BE49-F238E27FC236}">
                <a16:creationId xmlns:a16="http://schemas.microsoft.com/office/drawing/2014/main" id="{F97F9C59-89C4-ED46-BC9F-0D3E4EABDB46}"/>
              </a:ext>
            </a:extLst>
          </p:cNvPr>
          <p:cNvSpPr/>
          <p:nvPr/>
        </p:nvSpPr>
        <p:spPr>
          <a:xfrm>
            <a:off x="707844" y="295970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11">
            <a:extLst>
              <a:ext uri="{FF2B5EF4-FFF2-40B4-BE49-F238E27FC236}">
                <a16:creationId xmlns:a16="http://schemas.microsoft.com/office/drawing/2014/main" id="{0B50C7FF-C535-C04C-BB21-B8312DB0B06A}"/>
              </a:ext>
            </a:extLst>
          </p:cNvPr>
          <p:cNvSpPr/>
          <p:nvPr/>
        </p:nvSpPr>
        <p:spPr>
          <a:xfrm>
            <a:off x="707844" y="3555730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2">
            <a:extLst>
              <a:ext uri="{FF2B5EF4-FFF2-40B4-BE49-F238E27FC236}">
                <a16:creationId xmlns:a16="http://schemas.microsoft.com/office/drawing/2014/main" id="{1A11A1F6-0531-364A-AD8A-E589334E16B2}"/>
              </a:ext>
            </a:extLst>
          </p:cNvPr>
          <p:cNvSpPr/>
          <p:nvPr/>
        </p:nvSpPr>
        <p:spPr>
          <a:xfrm>
            <a:off x="707844" y="4174327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3">
            <a:extLst>
              <a:ext uri="{FF2B5EF4-FFF2-40B4-BE49-F238E27FC236}">
                <a16:creationId xmlns:a16="http://schemas.microsoft.com/office/drawing/2014/main" id="{D73557A0-38A9-CB4B-B14C-F1430907911C}"/>
              </a:ext>
            </a:extLst>
          </p:cNvPr>
          <p:cNvSpPr/>
          <p:nvPr/>
        </p:nvSpPr>
        <p:spPr>
          <a:xfrm>
            <a:off x="707844" y="4799034"/>
            <a:ext cx="239283" cy="239283"/>
          </a:xfrm>
          <a:prstGeom prst="ellipse">
            <a:avLst/>
          </a:prstGeom>
          <a:solidFill>
            <a:srgbClr val="B9D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78E1D-1ED6-9A49-824B-A22693BFE844}"/>
              </a:ext>
            </a:extLst>
          </p:cNvPr>
          <p:cNvSpPr txBox="1"/>
          <p:nvPr/>
        </p:nvSpPr>
        <p:spPr>
          <a:xfrm>
            <a:off x="1109709" y="2219793"/>
            <a:ext cx="103118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1 результат: Объединение более 100 матерей в первом районе.</a:t>
            </a:r>
          </a:p>
          <a:p>
            <a:endParaRPr lang="ru-RU" sz="2000" dirty="0"/>
          </a:p>
          <a:p>
            <a:r>
              <a:rPr lang="ru-RU" sz="2000" dirty="0"/>
              <a:t>2 результат: Проведение 5 мероприятий по обмену опытом.</a:t>
            </a:r>
          </a:p>
          <a:p>
            <a:endParaRPr lang="ru-RU" sz="2000" dirty="0"/>
          </a:p>
          <a:p>
            <a:r>
              <a:rPr lang="ru-RU" sz="2000" dirty="0"/>
              <a:t>3 результат: Увеличение уровня доверия между матерями.</a:t>
            </a:r>
          </a:p>
          <a:p>
            <a:endParaRPr lang="ru-RU" sz="2000" dirty="0"/>
          </a:p>
          <a:p>
            <a:r>
              <a:rPr lang="ru-RU" sz="2000" dirty="0"/>
              <a:t>4 результат: Создание базы данных для помощи и поддержки.</a:t>
            </a:r>
          </a:p>
          <a:p>
            <a:endParaRPr lang="ru-RU" sz="2000" dirty="0"/>
          </a:p>
          <a:p>
            <a:r>
              <a:rPr lang="ru-RU" sz="2000" dirty="0"/>
              <a:t>5 результат: Положительные отзывы и рекомендации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3713168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9B926B-C25E-3643-8B89-D0DBA20B0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881" y="333972"/>
            <a:ext cx="1176541" cy="611959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994135-0F8D-E842-A692-39AD48CECA8E}"/>
              </a:ext>
            </a:extLst>
          </p:cNvPr>
          <p:cNvSpPr/>
          <p:nvPr/>
        </p:nvSpPr>
        <p:spPr>
          <a:xfrm>
            <a:off x="325821" y="252248"/>
            <a:ext cx="11698013" cy="6492497"/>
          </a:xfrm>
          <a:prstGeom prst="roundRect">
            <a:avLst>
              <a:gd name="adj" fmla="val 5834"/>
            </a:avLst>
          </a:prstGeom>
          <a:noFill/>
          <a:ln w="19050">
            <a:solidFill>
              <a:srgbClr val="A236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475A-0C6F-9641-A042-B188E420BA4B}"/>
              </a:ext>
            </a:extLst>
          </p:cNvPr>
          <p:cNvSpPr txBox="1"/>
          <p:nvPr/>
        </p:nvSpPr>
        <p:spPr>
          <a:xfrm>
            <a:off x="599090" y="588577"/>
            <a:ext cx="5934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Информация о текущем статусе </a:t>
            </a:r>
            <a:b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</a:br>
            <a:r>
              <a:rPr lang="ru-RU" sz="2800" dirty="0">
                <a:solidFill>
                  <a:srgbClr val="A72E88"/>
                </a:solidFill>
                <a:latin typeface="Playfair Display SemiBold" pitchFamily="2" charset="-52"/>
              </a:rPr>
              <a:t>реализации проекта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AD028-2A95-2940-B0E2-3D9CF5EE1277}"/>
              </a:ext>
            </a:extLst>
          </p:cNvPr>
          <p:cNvSpPr txBox="1"/>
          <p:nvPr/>
        </p:nvSpPr>
        <p:spPr>
          <a:xfrm>
            <a:off x="599090" y="1584299"/>
            <a:ext cx="107310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На данный момент при изучении результатов исследований потребностей матерей Москвы, зафиксирована необходимость в поддержке и трудности матерей совмещать материнство и другую деятельность. Необходимо в дальнейшей реализации проекта провести  исследование потребностей матерей в конкретном районе, с которого будет начата реализация проекта, затем разработать концепцию проекта. Собрать первые отзывы от потенциальных участниц. Вести переговоры о сотрудничестве с местными организациями, в первую очередь через Управу района.</a:t>
            </a:r>
          </a:p>
        </p:txBody>
      </p:sp>
    </p:spTree>
    <p:extLst>
      <p:ext uri="{BB962C8B-B14F-4D97-AF65-F5344CB8AC3E}">
        <p14:creationId xmlns:p14="http://schemas.microsoft.com/office/powerpoint/2010/main" val="2239784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982</Words>
  <Application>Microsoft Office PowerPoint</Application>
  <PresentationFormat>Широкоэкранный</PresentationFormat>
  <Paragraphs>84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Dita Sweet</vt:lpstr>
      <vt:lpstr>Playfair Display</vt:lpstr>
      <vt:lpstr>Playfair Display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Лиза Родионова</cp:lastModifiedBy>
  <cp:revision>3</cp:revision>
  <dcterms:created xsi:type="dcterms:W3CDTF">2025-03-26T12:04:55Z</dcterms:created>
  <dcterms:modified xsi:type="dcterms:W3CDTF">2025-04-27T19:17:35Z</dcterms:modified>
</cp:coreProperties>
</file>