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56" y="5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32E96E-41F7-40C5-8419-297958CC00FA}" type="datetimeFigureOut">
              <a:rPr lang="ru-RU"/>
              <a:t>20.07.2024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6999B8-B6B4-4561-A3CD-BBCDAB9FC9D9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650428B-6DC9-88F2-7CF7-091A35CDF463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241413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66485776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2500403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C9C5505-4220-FB8B-F6BF-87F43CF96438}" type="slidenum">
              <a:rPr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853991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5856097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9814270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C904E85-A40B-B261-A4C5-625AB1033CEE}" type="slidenum">
              <a:rPr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269710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</p:spPr>
      </p:sp>
      <p:sp>
        <p:nvSpPr>
          <p:cNvPr id="69613359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latin typeface="Arial"/>
              <a:cs typeface="Arial"/>
            </a:endParaRPr>
          </a:p>
        </p:txBody>
      </p:sp>
      <p:sp>
        <p:nvSpPr>
          <p:cNvPr id="195481668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3CA9F42-A88A-C7BF-4ACA-D2D83233AE4C}" type="slidenum">
              <a:rPr lang="ru-RU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862357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94114797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6924300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107154F-302D-98DF-0E81-3DED846C73D2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3471335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72005438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9480366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EF9D794-F877-70D5-65AF-C11723099EEF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261029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7274899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7181562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D864658-4FB1-9680-D41F-1E875B64CD2E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661877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51815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3725888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209F5A1-2EC2-04AD-86C9-D5920409267B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0453677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36242737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0608243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0F6DB5B-2AB3-7DF2-68FE-88CD2694B2AD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4680637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47421394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2776199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AECEF2B-0112-63E1-D7D3-B418D8197601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07236029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2800548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0318775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13B9149-E6FF-513B-7AC0-0105E5E85593}" type="slidenum">
              <a:rPr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863348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25893570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5948690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64723D9-3EE6-02C2-6D69-248E3D40AE3F}" type="slidenum">
              <a:rPr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20.07.2024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20.07.2024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20.07.2024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Click icon to add picture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>20.07.2024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365807" name="Прямоугольник 83365806"/>
          <p:cNvSpPr/>
          <p:nvPr/>
        </p:nvSpPr>
        <p:spPr bwMode="auto">
          <a:xfrm>
            <a:off x="901" y="89170"/>
            <a:ext cx="6032498" cy="476249"/>
          </a:xfrm>
          <a:prstGeom prst="rect">
            <a:avLst/>
          </a:prstGeom>
          <a:solidFill>
            <a:srgbClr val="7006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400" b="1"/>
              <a:t>ИРКУТСКАЯ РАЙОННАЯ БОЛЬНИЦА</a:t>
            </a:r>
          </a:p>
        </p:txBody>
      </p:sp>
      <p:sp>
        <p:nvSpPr>
          <p:cNvPr id="121974471" name=" 121974470"/>
          <p:cNvSpPr/>
          <p:nvPr/>
        </p:nvSpPr>
        <p:spPr bwMode="auto">
          <a:xfrm>
            <a:off x="918626" y="2643222"/>
            <a:ext cx="10354747" cy="51851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Достижение государственных целей путем создания цифрового двойника районной больницы в ЕЦП.МИС. </a:t>
            </a:r>
            <a:endParaRPr sz="4800" b="1" dirty="0"/>
          </a:p>
        </p:txBody>
      </p:sp>
      <p:sp>
        <p:nvSpPr>
          <p:cNvPr id="1051016801" name="TextBox 1051016800"/>
          <p:cNvSpPr txBox="1"/>
          <p:nvPr/>
        </p:nvSpPr>
        <p:spPr bwMode="auto">
          <a:xfrm>
            <a:off x="9912335" y="4786308"/>
            <a:ext cx="1803435" cy="640440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/>
              <a:t>Главный врач </a:t>
            </a:r>
          </a:p>
          <a:p>
            <a:pPr>
              <a:defRPr/>
            </a:pPr>
            <a:r>
              <a:rPr/>
              <a:t>А.Н. Данилова </a:t>
            </a:r>
          </a:p>
        </p:txBody>
      </p:sp>
      <p:sp>
        <p:nvSpPr>
          <p:cNvPr id="1073913607" name="TextBox 1073913606"/>
          <p:cNvSpPr txBox="1"/>
          <p:nvPr/>
        </p:nvSpPr>
        <p:spPr bwMode="auto">
          <a:xfrm>
            <a:off x="9912335" y="5426748"/>
            <a:ext cx="2168769" cy="640440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/>
              <a:t>Заведующая КДЛ</a:t>
            </a:r>
          </a:p>
          <a:p>
            <a:pPr>
              <a:defRPr/>
            </a:pPr>
            <a:r>
              <a:rPr/>
              <a:t>Е.И. Бакетова </a:t>
            </a:r>
          </a:p>
        </p:txBody>
      </p:sp>
      <p:sp>
        <p:nvSpPr>
          <p:cNvPr id="2043751280" name="TextBox 2043751279"/>
          <p:cNvSpPr txBox="1"/>
          <p:nvPr/>
        </p:nvSpPr>
        <p:spPr bwMode="auto">
          <a:xfrm>
            <a:off x="9912335" y="6067187"/>
            <a:ext cx="1950328" cy="640440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/>
              <a:t>Начальник АСУ</a:t>
            </a:r>
          </a:p>
          <a:p>
            <a:pPr>
              <a:defRPr/>
            </a:pPr>
            <a:r>
              <a:rPr/>
              <a:t>В.С. Токарев</a:t>
            </a:r>
          </a:p>
        </p:txBody>
      </p:sp>
      <p:pic>
        <p:nvPicPr>
          <p:cNvPr id="976979832" name="Рисунок 97697983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829442" y="5850829"/>
            <a:ext cx="856796" cy="856796"/>
          </a:xfrm>
          <a:prstGeom prst="rect">
            <a:avLst/>
          </a:prstGeom>
        </p:spPr>
      </p:pic>
      <p:pic>
        <p:nvPicPr>
          <p:cNvPr id="516645405" name="Рисунок 51664540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00" y="5567448"/>
            <a:ext cx="3828541" cy="1271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p159="http://schemas.microsoft.com/office/powerpoint/2015/09/main" xmlns:w="http://schemas.openxmlformats.org/wordprocessingml/2006/main" xmlns:m="http://schemas.openxmlformats.org/officeDocument/2006/math" xmlns="" Requires="p159">
      <p:transition p14:dur="2000" advClick="1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4768117" name="Прямоугольник 1134768116"/>
          <p:cNvSpPr/>
          <p:nvPr/>
        </p:nvSpPr>
        <p:spPr bwMode="auto">
          <a:xfrm>
            <a:off x="901" y="89170"/>
            <a:ext cx="6032498" cy="476249"/>
          </a:xfrm>
          <a:prstGeom prst="rect">
            <a:avLst/>
          </a:prstGeom>
          <a:solidFill>
            <a:srgbClr val="700629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400" b="1"/>
              <a:t>ИРКУТСКАЯ РАЙОННАЯ БОЛЬНИЦА</a:t>
            </a:r>
          </a:p>
        </p:txBody>
      </p:sp>
      <p:sp>
        <p:nvSpPr>
          <p:cNvPr id="2139479689" name="TextBox 2139479688"/>
          <p:cNvSpPr txBox="1"/>
          <p:nvPr/>
        </p:nvSpPr>
        <p:spPr bwMode="auto">
          <a:xfrm>
            <a:off x="6978565" y="199299"/>
            <a:ext cx="4740722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>
                <a:solidFill>
                  <a:srgbClr val="002060"/>
                </a:solidFill>
              </a:rPr>
              <a:t>Динамика лабораторных исследований</a:t>
            </a:r>
          </a:p>
        </p:txBody>
      </p:sp>
      <p:pic>
        <p:nvPicPr>
          <p:cNvPr id="575119070" name="Рисунок 57511906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05019" y="1417139"/>
            <a:ext cx="4724399" cy="4591049"/>
          </a:xfrm>
          <a:prstGeom prst="rect">
            <a:avLst/>
          </a:prstGeom>
        </p:spPr>
      </p:pic>
      <p:sp>
        <p:nvSpPr>
          <p:cNvPr id="1214392537" name="TextBox 1214392536"/>
          <p:cNvSpPr txBox="1"/>
          <p:nvPr/>
        </p:nvSpPr>
        <p:spPr bwMode="auto">
          <a:xfrm>
            <a:off x="2170486" y="6431523"/>
            <a:ext cx="1009927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/>
              <a:t>332 372</a:t>
            </a:r>
          </a:p>
        </p:txBody>
      </p:sp>
      <p:sp>
        <p:nvSpPr>
          <p:cNvPr id="499490417" name="TextBox 499490416"/>
          <p:cNvSpPr txBox="1"/>
          <p:nvPr/>
        </p:nvSpPr>
        <p:spPr bwMode="auto">
          <a:xfrm>
            <a:off x="3332813" y="6431523"/>
            <a:ext cx="1200575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/>
              <a:t>2 611 208</a:t>
            </a:r>
          </a:p>
        </p:txBody>
      </p:sp>
      <p:sp>
        <p:nvSpPr>
          <p:cNvPr id="1184248154" name="TextBox 1184248153"/>
          <p:cNvSpPr txBox="1"/>
          <p:nvPr/>
        </p:nvSpPr>
        <p:spPr bwMode="auto">
          <a:xfrm>
            <a:off x="1238094" y="6431523"/>
            <a:ext cx="310735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/>
              <a:t>0</a:t>
            </a:r>
          </a:p>
        </p:txBody>
      </p:sp>
      <p:sp>
        <p:nvSpPr>
          <p:cNvPr id="1916232625" name="TextBox 1916232624"/>
          <p:cNvSpPr txBox="1"/>
          <p:nvPr/>
        </p:nvSpPr>
        <p:spPr bwMode="auto">
          <a:xfrm>
            <a:off x="6978565" y="934954"/>
            <a:ext cx="3658562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/>
              <a:t>ЗАРЕГИСТРИРОВАНЫХ СЭМД</a:t>
            </a:r>
            <a:endParaRPr/>
          </a:p>
        </p:txBody>
      </p:sp>
      <p:sp>
        <p:nvSpPr>
          <p:cNvPr id="1096353840" name="TextBox 1096353839"/>
          <p:cNvSpPr txBox="1"/>
          <p:nvPr/>
        </p:nvSpPr>
        <p:spPr bwMode="auto">
          <a:xfrm>
            <a:off x="1813525" y="934954"/>
            <a:ext cx="2155487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/>
              <a:t>ИССЛЕДОВАНИЯ</a:t>
            </a:r>
          </a:p>
        </p:txBody>
      </p:sp>
      <p:sp>
        <p:nvSpPr>
          <p:cNvPr id="678759667" name="TextBox 678759666"/>
          <p:cNvSpPr txBox="1"/>
          <p:nvPr/>
        </p:nvSpPr>
        <p:spPr bwMode="auto">
          <a:xfrm>
            <a:off x="1238094" y="6065403"/>
            <a:ext cx="3094987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/>
              <a:t>Выполненные тесты в ЕЦП</a:t>
            </a:r>
          </a:p>
        </p:txBody>
      </p:sp>
      <p:pic>
        <p:nvPicPr>
          <p:cNvPr id="1132126839" name="Рисунок 113212683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663107" y="1563639"/>
            <a:ext cx="6289477" cy="42980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p159="http://schemas.microsoft.com/office/powerpoint/2015/09/main" xmlns:w="http://schemas.openxmlformats.org/wordprocessingml/2006/main" xmlns:m="http://schemas.openxmlformats.org/officeDocument/2006/math" xmlns="" Requires="p159">
      <p:transition p14:dur="2000" advClick="1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3888093" name="Прямоугольник 1893888092"/>
          <p:cNvSpPr/>
          <p:nvPr/>
        </p:nvSpPr>
        <p:spPr bwMode="auto">
          <a:xfrm>
            <a:off x="901" y="89170"/>
            <a:ext cx="6032498" cy="476249"/>
          </a:xfrm>
          <a:prstGeom prst="rect">
            <a:avLst/>
          </a:prstGeom>
          <a:solidFill>
            <a:srgbClr val="7006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400" b="1"/>
              <a:t>ИРКУТСКАЯ РАЙОННАЯ БОЛЬНИЦА</a:t>
            </a:r>
          </a:p>
        </p:txBody>
      </p:sp>
      <p:sp>
        <p:nvSpPr>
          <p:cNvPr id="1884572892" name="Прямоугольник 1884572891"/>
          <p:cNvSpPr/>
          <p:nvPr/>
        </p:nvSpPr>
        <p:spPr bwMode="auto">
          <a:xfrm>
            <a:off x="675582" y="1148389"/>
            <a:ext cx="4919674" cy="848286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800" b="1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СОКРАЩЕНИЕ ВРЕМЕНИ ВЫПОЛНЕНИЯ ЛАБ</a:t>
            </a:r>
            <a:r>
              <a:rPr lang="ru-RU" sz="1800" b="1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ОРАТОРНЫХ ИССЛЕДОВАНИЙ</a:t>
            </a:r>
            <a:endParaRPr sz="1800" b="1">
              <a:solidFill>
                <a:schemeClr val="bg1"/>
              </a:solidFill>
            </a:endParaRPr>
          </a:p>
          <a:p>
            <a:pPr>
              <a:defRPr/>
            </a:pPr>
            <a:endParaRPr/>
          </a:p>
        </p:txBody>
      </p:sp>
      <p:sp>
        <p:nvSpPr>
          <p:cNvPr id="1996325818" name="Прямоугольник 1996325817"/>
          <p:cNvSpPr/>
          <p:nvPr/>
        </p:nvSpPr>
        <p:spPr bwMode="auto">
          <a:xfrm>
            <a:off x="675582" y="3015581"/>
            <a:ext cx="4919674" cy="826837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800" b="1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ИСКЛЮЧЕНА ПОТЕРЯ МЕДИЦИНСКОЙ</a:t>
            </a:r>
            <a:endParaRPr sz="1800" b="1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800" b="1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ДОКУМЕНТАЦИИ</a:t>
            </a:r>
            <a:endParaRPr/>
          </a:p>
        </p:txBody>
      </p:sp>
      <p:sp>
        <p:nvSpPr>
          <p:cNvPr id="1227123673" name="Прямоугольник 1227123672"/>
          <p:cNvSpPr/>
          <p:nvPr/>
        </p:nvSpPr>
        <p:spPr bwMode="auto">
          <a:xfrm>
            <a:off x="663783" y="2080464"/>
            <a:ext cx="4931472" cy="848286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800" b="1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МГНОВЕННАЯ ДОСТАВКА РЕЗУЛЬТАТА В ЭЛЕКТРОННУЮ КАРТУ ПАЦИЕНТА</a:t>
            </a:r>
            <a:endParaRPr sz="1800" b="1">
              <a:solidFill>
                <a:schemeClr val="bg1"/>
              </a:solidFill>
            </a:endParaRPr>
          </a:p>
          <a:p>
            <a:pPr>
              <a:defRPr/>
            </a:pPr>
            <a:endParaRPr/>
          </a:p>
        </p:txBody>
      </p:sp>
      <p:sp>
        <p:nvSpPr>
          <p:cNvPr id="657036284" name="Прямоугольник 657036283"/>
          <p:cNvSpPr/>
          <p:nvPr/>
        </p:nvSpPr>
        <p:spPr bwMode="auto">
          <a:xfrm>
            <a:off x="675582" y="4886949"/>
            <a:ext cx="4919674" cy="848286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800" b="1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ОФОРМЛЕНИЕ 100% ЛАБОРАТОРНЫХ ИССЛЕДОВАНИЙ В ЕЦП</a:t>
            </a:r>
            <a:endParaRPr sz="1800">
              <a:solidFill>
                <a:schemeClr val="bg1"/>
              </a:solidFill>
            </a:endParaRPr>
          </a:p>
          <a:p>
            <a:pPr>
              <a:defRPr/>
            </a:pPr>
            <a:endParaRPr/>
          </a:p>
        </p:txBody>
      </p:sp>
      <p:sp>
        <p:nvSpPr>
          <p:cNvPr id="119560576" name="Прямоугольник 119560575"/>
          <p:cNvSpPr/>
          <p:nvPr/>
        </p:nvSpPr>
        <p:spPr bwMode="auto">
          <a:xfrm>
            <a:off x="675582" y="5862895"/>
            <a:ext cx="4919674" cy="79597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sz="1800" b="1">
                <a:solidFill>
                  <a:schemeClr val="bg1"/>
                </a:solidFill>
              </a:rPr>
              <a:t>ВЫПОЛНЯЕТСЯ ПОДПИСАНИЕ БОЛЕЕ 90% СГЕНЕРИРОВАННЫХ ДОКУМЕНТОВ</a:t>
            </a:r>
          </a:p>
        </p:txBody>
      </p:sp>
      <p:sp>
        <p:nvSpPr>
          <p:cNvPr id="978885574" name="TextBox 978885573"/>
          <p:cNvSpPr txBox="1"/>
          <p:nvPr/>
        </p:nvSpPr>
        <p:spPr bwMode="auto">
          <a:xfrm>
            <a:off x="1939307" y="721309"/>
            <a:ext cx="2118654" cy="42707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200" b="1"/>
              <a:t>РЕЗУЛЬТАТЫ</a:t>
            </a:r>
          </a:p>
        </p:txBody>
      </p:sp>
      <p:sp>
        <p:nvSpPr>
          <p:cNvPr id="1025218098" name="Прямоугольник 1025218097"/>
          <p:cNvSpPr/>
          <p:nvPr/>
        </p:nvSpPr>
        <p:spPr bwMode="auto">
          <a:xfrm>
            <a:off x="662536" y="3936918"/>
            <a:ext cx="4932719" cy="848286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800" b="1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ОТКАЗ ОТ БУМАЖНЫХ ЖУРНАЛОВ В ПОЛЬЗУ ЭЛЕКТРОННЫХ  </a:t>
            </a:r>
            <a:endParaRPr sz="1800">
              <a:solidFill>
                <a:schemeClr val="bg1"/>
              </a:solidFill>
            </a:endParaRPr>
          </a:p>
          <a:p>
            <a:pPr>
              <a:defRPr/>
            </a:pPr>
            <a:endParaRPr/>
          </a:p>
        </p:txBody>
      </p:sp>
      <p:sp>
        <p:nvSpPr>
          <p:cNvPr id="1738765710" name="Прямоугольник 1738765709"/>
          <p:cNvSpPr/>
          <p:nvPr/>
        </p:nvSpPr>
        <p:spPr bwMode="auto">
          <a:xfrm>
            <a:off x="6737009" y="1148629"/>
            <a:ext cx="4880692" cy="848286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800" b="1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ЛИЧНОЕ УЧАСТИЕ РУКОВОДИТЕЛЯ И КОМАНДА ЕДИНОМЫШЛЕННИКОВ</a:t>
            </a:r>
            <a:endParaRPr sz="1800" b="1">
              <a:solidFill>
                <a:schemeClr val="bg1"/>
              </a:solidFill>
            </a:endParaRPr>
          </a:p>
          <a:p>
            <a:pPr>
              <a:defRPr/>
            </a:pPr>
            <a:endParaRPr/>
          </a:p>
        </p:txBody>
      </p:sp>
      <p:sp>
        <p:nvSpPr>
          <p:cNvPr id="2116991395" name="Прямоугольник 2116991394"/>
          <p:cNvSpPr/>
          <p:nvPr/>
        </p:nvSpPr>
        <p:spPr bwMode="auto">
          <a:xfrm>
            <a:off x="6737009" y="3015581"/>
            <a:ext cx="4906784" cy="826836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b="1"/>
              <a:t>УБЕДИТЬ ВРАЧА В НЕИЗБЕЖНОСТИ РАБОТЫ В ЕЦП</a:t>
            </a:r>
          </a:p>
        </p:txBody>
      </p:sp>
      <p:sp>
        <p:nvSpPr>
          <p:cNvPr id="634246710" name="Прямоугольник 634246709"/>
          <p:cNvSpPr/>
          <p:nvPr/>
        </p:nvSpPr>
        <p:spPr bwMode="auto">
          <a:xfrm>
            <a:off x="6725210" y="2080464"/>
            <a:ext cx="4906240" cy="848286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800" b="1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ОРГАНИЗОВАННАЯ ТЕХНИЧЕСКАЯ ПОДДЕРЖКА ВНУТРИ ОРГАНИЗАЦИИ</a:t>
            </a:r>
            <a:endParaRPr sz="1800" b="1">
              <a:solidFill>
                <a:schemeClr val="bg1"/>
              </a:solidFill>
            </a:endParaRPr>
          </a:p>
          <a:p>
            <a:pPr>
              <a:defRPr/>
            </a:pPr>
            <a:endParaRPr/>
          </a:p>
        </p:txBody>
      </p:sp>
      <p:sp>
        <p:nvSpPr>
          <p:cNvPr id="327471805" name="Прямоугольник 327471804"/>
          <p:cNvSpPr/>
          <p:nvPr/>
        </p:nvSpPr>
        <p:spPr bwMode="auto">
          <a:xfrm>
            <a:off x="6737009" y="4886949"/>
            <a:ext cx="4906784" cy="848286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b="1"/>
              <a:t>ПОКАЗАТЬ ВОЗМОЖНОСТИ ИСПОЛЬЗОВАНИЯ НАКОПЛЕННЫХ ДАННЫХ</a:t>
            </a:r>
            <a:endParaRPr/>
          </a:p>
        </p:txBody>
      </p:sp>
      <p:sp>
        <p:nvSpPr>
          <p:cNvPr id="150958025" name="Прямоугольник 150958024"/>
          <p:cNvSpPr/>
          <p:nvPr/>
        </p:nvSpPr>
        <p:spPr bwMode="auto">
          <a:xfrm>
            <a:off x="6737009" y="5862896"/>
            <a:ext cx="4919673" cy="795969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b="1"/>
              <a:t>ПОСТОЯННО АКТУАЛИЗИРОВАТЬ ПЕРСОНАЛЬНЫЕ ДАННЫЕ ПАЦИЕНТОВ</a:t>
            </a:r>
          </a:p>
        </p:txBody>
      </p:sp>
      <p:sp>
        <p:nvSpPr>
          <p:cNvPr id="1293735674" name="TextBox 1293735673"/>
          <p:cNvSpPr txBox="1"/>
          <p:nvPr/>
        </p:nvSpPr>
        <p:spPr bwMode="auto">
          <a:xfrm>
            <a:off x="8565179" y="721309"/>
            <a:ext cx="1445122" cy="42707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200" b="1"/>
              <a:t>ВАЖНОЕ</a:t>
            </a:r>
          </a:p>
        </p:txBody>
      </p:sp>
      <p:sp>
        <p:nvSpPr>
          <p:cNvPr id="153013843" name="Прямоугольник 153013842"/>
          <p:cNvSpPr/>
          <p:nvPr/>
        </p:nvSpPr>
        <p:spPr bwMode="auto">
          <a:xfrm>
            <a:off x="6723963" y="3936918"/>
            <a:ext cx="4906784" cy="848286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b="1"/>
              <a:t>УБЕДИТЬ В ВАЖНОСТИ ВНЕСЕНИЯ ПЕРВИЧНЫХ ДАННЫХ О ПАЦИЕНТЕ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p159="http://schemas.microsoft.com/office/powerpoint/2015/09/main" xmlns:w="http://schemas.openxmlformats.org/wordprocessingml/2006/main" xmlns:m="http://schemas.openxmlformats.org/officeDocument/2006/math" xmlns="" Requires="p159">
      <p:transition p14:dur="2000" advClick="1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27425718" name="Рисунок 112742571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73226" y="2035310"/>
            <a:ext cx="2787377" cy="2787377"/>
          </a:xfrm>
          <a:prstGeom prst="rect">
            <a:avLst/>
          </a:prstGeom>
        </p:spPr>
      </p:pic>
      <p:sp>
        <p:nvSpPr>
          <p:cNvPr id="1715164917" name="TextBox 1715164916"/>
          <p:cNvSpPr txBox="1"/>
          <p:nvPr/>
        </p:nvSpPr>
        <p:spPr bwMode="auto">
          <a:xfrm>
            <a:off x="834560" y="1428596"/>
            <a:ext cx="4864709" cy="5185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800" b="1"/>
              <a:t>СПАСИБО ЗА ВНИМАНИЕ!</a:t>
            </a:r>
          </a:p>
        </p:txBody>
      </p:sp>
      <p:sp>
        <p:nvSpPr>
          <p:cNvPr id="1267032262" name="TextBox 1267032261"/>
          <p:cNvSpPr txBox="1"/>
          <p:nvPr/>
        </p:nvSpPr>
        <p:spPr bwMode="auto">
          <a:xfrm>
            <a:off x="1672339" y="5007680"/>
            <a:ext cx="3382761" cy="42707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200" b="1"/>
              <a:t>С ЗАБОТОЙ О ЛЮДЯХ!</a:t>
            </a:r>
          </a:p>
        </p:txBody>
      </p:sp>
      <p:pic>
        <p:nvPicPr>
          <p:cNvPr id="113005340" name="Рисунок 11300533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988286" y="388055"/>
            <a:ext cx="5998240" cy="59795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p159="http://schemas.microsoft.com/office/powerpoint/2015/09/main" xmlns:w="http://schemas.openxmlformats.org/wordprocessingml/2006/main" xmlns:m="http://schemas.openxmlformats.org/officeDocument/2006/math" xmlns="" Requires="p159">
      <p:transition p14:dur="2000" advClick="1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9099925" name="Прямоугольник 549099924"/>
          <p:cNvSpPr/>
          <p:nvPr/>
        </p:nvSpPr>
        <p:spPr bwMode="auto">
          <a:xfrm>
            <a:off x="900" y="89169"/>
            <a:ext cx="6032497" cy="476248"/>
          </a:xfrm>
          <a:prstGeom prst="rect">
            <a:avLst/>
          </a:prstGeom>
          <a:solidFill>
            <a:srgbClr val="7006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400" b="1"/>
              <a:t>ИРКУТСКАЯ РАЙОННАЯ БОЛЬНИЦА</a:t>
            </a:r>
          </a:p>
        </p:txBody>
      </p:sp>
      <p:pic>
        <p:nvPicPr>
          <p:cNvPr id="1607567461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973870" y="3621205"/>
            <a:ext cx="3130019" cy="3111893"/>
          </a:xfrm>
          <a:prstGeom prst="rect">
            <a:avLst/>
          </a:prstGeom>
        </p:spPr>
      </p:pic>
      <p:pic>
        <p:nvPicPr>
          <p:cNvPr id="625891841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761473" y="2831338"/>
            <a:ext cx="3243141" cy="3430132"/>
          </a:xfrm>
          <a:prstGeom prst="rect">
            <a:avLst/>
          </a:prstGeom>
        </p:spPr>
      </p:pic>
      <p:pic>
        <p:nvPicPr>
          <p:cNvPr id="171007238" name="Рисунок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36914" y="728924"/>
            <a:ext cx="2760726" cy="2926647"/>
          </a:xfrm>
          <a:prstGeom prst="rect">
            <a:avLst/>
          </a:prstGeom>
        </p:spPr>
      </p:pic>
      <p:sp>
        <p:nvSpPr>
          <p:cNvPr id="1821413927" name="Прямоугольник 12"/>
          <p:cNvSpPr/>
          <p:nvPr/>
        </p:nvSpPr>
        <p:spPr bwMode="auto">
          <a:xfrm>
            <a:off x="4302925" y="565418"/>
            <a:ext cx="4471909" cy="3109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111111"/>
                </a:solidFill>
                <a:latin typeface="Helvetica Neue"/>
              </a:rPr>
              <a:t>Создание единого цифрового контура в здравоохранении на основе единой государственной информационной системы в сфере здравоохранения (ЕГИСЗ) в региональном сегменте, внедрение</a:t>
            </a:r>
            <a:endParaRPr/>
          </a:p>
          <a:p>
            <a:pPr>
              <a:defRPr/>
            </a:pPr>
            <a:r>
              <a:rPr lang="ru-RU" b="1">
                <a:solidFill>
                  <a:srgbClr val="111111"/>
                </a:solidFill>
                <a:latin typeface="Helvetica Neue"/>
              </a:rPr>
              <a:t>РМИС (региональной медицинской информационной системы). </a:t>
            </a:r>
            <a:endParaRPr/>
          </a:p>
          <a:p>
            <a:pPr>
              <a:defRPr/>
            </a:pPr>
            <a:r>
              <a:rPr lang="ru-RU" b="1">
                <a:solidFill>
                  <a:srgbClr val="111111"/>
                </a:solidFill>
                <a:latin typeface="Helvetica Neue"/>
              </a:rPr>
              <a:t>В качестве РМИС используется ЕЦП.МИС (Единая цифровая платформа от РТ МИС)</a:t>
            </a:r>
            <a:endParaRPr lang="ru-RU" b="1"/>
          </a:p>
        </p:txBody>
      </p:sp>
      <p:sp>
        <p:nvSpPr>
          <p:cNvPr id="1812664245" name="TextBox 13"/>
          <p:cNvSpPr txBox="1"/>
          <p:nvPr/>
        </p:nvSpPr>
        <p:spPr bwMode="auto">
          <a:xfrm>
            <a:off x="8567040" y="728924"/>
            <a:ext cx="3704496" cy="1737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/>
              <a:t>Внедрение ЕЦП.МИС в ОГБУЗ</a:t>
            </a:r>
            <a:endParaRPr/>
          </a:p>
          <a:p>
            <a:pPr>
              <a:defRPr/>
            </a:pPr>
            <a:r>
              <a:rPr lang="ru-RU" b="1"/>
              <a:t>«Иркутская районная больница», как средство достижения целевых показателей цифровизации здравоохранения.</a:t>
            </a:r>
          </a:p>
        </p:txBody>
      </p:sp>
      <p:cxnSp>
        <p:nvCxnSpPr>
          <p:cNvPr id="202206256" name="Прямая соединительная линия 15"/>
          <p:cNvCxnSpPr>
            <a:cxnSpLocks/>
          </p:cNvCxnSpPr>
          <p:nvPr/>
        </p:nvCxnSpPr>
        <p:spPr bwMode="auto">
          <a:xfrm>
            <a:off x="4237567" y="632113"/>
            <a:ext cx="65356" cy="6157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32722" name="Прямая соединительная линия 16"/>
          <p:cNvCxnSpPr>
            <a:cxnSpLocks/>
          </p:cNvCxnSpPr>
          <p:nvPr/>
        </p:nvCxnSpPr>
        <p:spPr bwMode="auto">
          <a:xfrm>
            <a:off x="8534361" y="632113"/>
            <a:ext cx="65356" cy="6157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0628331" name="Рисунок 9"/>
          <p:cNvPicPr>
            <a:picLocks noChangeAspect="1"/>
          </p:cNvPicPr>
          <p:nvPr/>
        </p:nvPicPr>
        <p:blipFill>
          <a:blip r:embed="rId6"/>
          <a:srcRect l="-383" t="20466" r="-1724" b="5396"/>
          <a:stretch/>
        </p:blipFill>
        <p:spPr bwMode="auto">
          <a:xfrm>
            <a:off x="900" y="2190969"/>
            <a:ext cx="4430682" cy="3217024"/>
          </a:xfrm>
          <a:prstGeom prst="rect">
            <a:avLst/>
          </a:prstGeom>
        </p:spPr>
      </p:pic>
      <p:pic>
        <p:nvPicPr>
          <p:cNvPr id="1263561063" name="Рисунок 11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89641" y="4314049"/>
            <a:ext cx="3642975" cy="2475292"/>
          </a:xfrm>
          <a:prstGeom prst="rect">
            <a:avLst/>
          </a:prstGeom>
        </p:spPr>
      </p:pic>
      <p:sp>
        <p:nvSpPr>
          <p:cNvPr id="1065501829" name="TextBox 1065501828"/>
          <p:cNvSpPr txBox="1"/>
          <p:nvPr/>
        </p:nvSpPr>
        <p:spPr bwMode="auto">
          <a:xfrm>
            <a:off x="6397080" y="159474"/>
            <a:ext cx="5660207" cy="3356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600" b="1">
                <a:solidFill>
                  <a:srgbClr val="002060"/>
                </a:solidFill>
              </a:rPr>
              <a:t>ЦИФРОВАЯ ТРАНСФОРМАЦИЯ ЗДРАВООХРАНЕНИЯ</a:t>
            </a:r>
            <a:endParaRPr sz="1600" b="1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p159="http://schemas.microsoft.com/office/powerpoint/2015/09/main" xmlns:w="http://schemas.openxmlformats.org/wordprocessingml/2006/main" xmlns:m="http://schemas.openxmlformats.org/officeDocument/2006/math" xmlns="" Requires="p159">
      <p:transition p14:dur="2000" advClick="1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7854861" name="Прямоугольник 627854860"/>
          <p:cNvSpPr/>
          <p:nvPr/>
        </p:nvSpPr>
        <p:spPr bwMode="auto">
          <a:xfrm>
            <a:off x="902" y="89171"/>
            <a:ext cx="6032499" cy="476249"/>
          </a:xfrm>
          <a:prstGeom prst="rect">
            <a:avLst/>
          </a:prstGeom>
          <a:solidFill>
            <a:srgbClr val="7006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400" b="1"/>
              <a:t>ИРКУТСКАЯ РАЙОННАЯ БОЛЬНИЦА</a:t>
            </a:r>
          </a:p>
        </p:txBody>
      </p:sp>
      <p:pic>
        <p:nvPicPr>
          <p:cNvPr id="1830271206" name="Рисунок 183027120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69219" y="653614"/>
            <a:ext cx="5397499" cy="6162419"/>
          </a:xfrm>
          <a:prstGeom prst="rect">
            <a:avLst/>
          </a:prstGeom>
        </p:spPr>
      </p:pic>
      <p:sp>
        <p:nvSpPr>
          <p:cNvPr id="514403137" name="TextBox 514403136"/>
          <p:cNvSpPr txBox="1"/>
          <p:nvPr/>
        </p:nvSpPr>
        <p:spPr bwMode="auto">
          <a:xfrm>
            <a:off x="10378729" y="1118002"/>
            <a:ext cx="1394829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4800" b="1"/>
              <a:t>170</a:t>
            </a:r>
            <a:endParaRPr sz="2600" b="1"/>
          </a:p>
        </p:txBody>
      </p:sp>
      <p:sp>
        <p:nvSpPr>
          <p:cNvPr id="1154558045" name="TextBox 1154558044"/>
          <p:cNvSpPr txBox="1"/>
          <p:nvPr/>
        </p:nvSpPr>
        <p:spPr bwMode="auto">
          <a:xfrm>
            <a:off x="10205428" y="1804508"/>
            <a:ext cx="1806539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/>
              <a:t>тысяч человек</a:t>
            </a:r>
          </a:p>
        </p:txBody>
      </p:sp>
      <p:sp>
        <p:nvSpPr>
          <p:cNvPr id="1399697223" name="TextBox 1399697222"/>
          <p:cNvSpPr txBox="1"/>
          <p:nvPr/>
        </p:nvSpPr>
        <p:spPr bwMode="auto">
          <a:xfrm>
            <a:off x="10214902" y="751882"/>
            <a:ext cx="1646066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/>
              <a:t>НАСЕЛЕНИЕ</a:t>
            </a:r>
          </a:p>
        </p:txBody>
      </p:sp>
      <p:sp>
        <p:nvSpPr>
          <p:cNvPr id="354193435" name="TextBox 354193434"/>
          <p:cNvSpPr txBox="1"/>
          <p:nvPr/>
        </p:nvSpPr>
        <p:spPr bwMode="auto">
          <a:xfrm>
            <a:off x="6526930" y="1118002"/>
            <a:ext cx="544491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4800" b="1"/>
              <a:t>9</a:t>
            </a:r>
            <a:endParaRPr sz="2600" b="1"/>
          </a:p>
        </p:txBody>
      </p:sp>
      <p:sp>
        <p:nvSpPr>
          <p:cNvPr id="994441530" name="TextBox 994441529"/>
          <p:cNvSpPr txBox="1"/>
          <p:nvPr/>
        </p:nvSpPr>
        <p:spPr bwMode="auto">
          <a:xfrm>
            <a:off x="6095999" y="751882"/>
            <a:ext cx="1747167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/>
              <a:t>ПЛОЩАДЬ</a:t>
            </a:r>
          </a:p>
        </p:txBody>
      </p:sp>
      <p:sp>
        <p:nvSpPr>
          <p:cNvPr id="1928294420" name="TextBox 1928294419"/>
          <p:cNvSpPr txBox="1"/>
          <p:nvPr/>
        </p:nvSpPr>
        <p:spPr bwMode="auto">
          <a:xfrm>
            <a:off x="8479905" y="5371555"/>
            <a:ext cx="1276749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4800" b="1"/>
              <a:t>460</a:t>
            </a:r>
          </a:p>
        </p:txBody>
      </p:sp>
      <p:sp>
        <p:nvSpPr>
          <p:cNvPr id="670988487" name="TextBox 670988486"/>
          <p:cNvSpPr txBox="1"/>
          <p:nvPr/>
        </p:nvSpPr>
        <p:spPr bwMode="auto">
          <a:xfrm>
            <a:off x="8176592" y="4959927"/>
            <a:ext cx="1755087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/>
              <a:t>ПОСЕЩЕНИЯ</a:t>
            </a:r>
          </a:p>
        </p:txBody>
      </p:sp>
      <p:sp>
        <p:nvSpPr>
          <p:cNvPr id="750664520" name="TextBox 750664519"/>
          <p:cNvSpPr txBox="1"/>
          <p:nvPr/>
        </p:nvSpPr>
        <p:spPr bwMode="auto">
          <a:xfrm>
            <a:off x="10763506" y="3466793"/>
            <a:ext cx="548858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4800" b="1"/>
              <a:t>8</a:t>
            </a:r>
            <a:endParaRPr sz="2600" b="1"/>
          </a:p>
        </p:txBody>
      </p:sp>
      <p:sp>
        <p:nvSpPr>
          <p:cNvPr id="1489909013" name="TextBox 1489909012"/>
          <p:cNvSpPr txBox="1"/>
          <p:nvPr/>
        </p:nvSpPr>
        <p:spPr bwMode="auto">
          <a:xfrm>
            <a:off x="10032203" y="2733453"/>
            <a:ext cx="2087879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b="1"/>
              <a:t>ВРАЧЕБНЫЕ </a:t>
            </a:r>
          </a:p>
          <a:p>
            <a:pPr algn="ctr">
              <a:defRPr/>
            </a:pPr>
            <a:r>
              <a:rPr b="1"/>
              <a:t>АМБУЛАТОРИИ</a:t>
            </a:r>
          </a:p>
        </p:txBody>
      </p:sp>
      <p:sp>
        <p:nvSpPr>
          <p:cNvPr id="1117217313" name="TextBox 1117217312"/>
          <p:cNvSpPr txBox="1"/>
          <p:nvPr/>
        </p:nvSpPr>
        <p:spPr bwMode="auto">
          <a:xfrm>
            <a:off x="6033400" y="1804508"/>
            <a:ext cx="1542463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/>
              <a:t>тысяч кв. км.</a:t>
            </a:r>
          </a:p>
        </p:txBody>
      </p:sp>
      <p:sp>
        <p:nvSpPr>
          <p:cNvPr id="621130800" name="TextBox 621130799"/>
          <p:cNvSpPr txBox="1"/>
          <p:nvPr/>
        </p:nvSpPr>
        <p:spPr bwMode="auto">
          <a:xfrm>
            <a:off x="7843167" y="751882"/>
            <a:ext cx="2396278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/>
              <a:t>ПРОТЯЖЁННОСТЬ</a:t>
            </a:r>
          </a:p>
        </p:txBody>
      </p:sp>
      <p:sp>
        <p:nvSpPr>
          <p:cNvPr id="209311012" name="TextBox 209311011"/>
          <p:cNvSpPr txBox="1"/>
          <p:nvPr/>
        </p:nvSpPr>
        <p:spPr bwMode="auto">
          <a:xfrm>
            <a:off x="8356569" y="1118002"/>
            <a:ext cx="1242873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4800" b="1"/>
              <a:t>150</a:t>
            </a:r>
            <a:endParaRPr sz="2600" b="1"/>
          </a:p>
        </p:txBody>
      </p:sp>
      <p:sp>
        <p:nvSpPr>
          <p:cNvPr id="508455100" name="TextBox 508455099"/>
          <p:cNvSpPr txBox="1"/>
          <p:nvPr/>
        </p:nvSpPr>
        <p:spPr bwMode="auto">
          <a:xfrm>
            <a:off x="8319210" y="1804508"/>
            <a:ext cx="1436537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/>
              <a:t>километров</a:t>
            </a:r>
          </a:p>
        </p:txBody>
      </p:sp>
      <p:sp>
        <p:nvSpPr>
          <p:cNvPr id="630727542" name="TextBox 630727541"/>
          <p:cNvSpPr txBox="1"/>
          <p:nvPr/>
        </p:nvSpPr>
        <p:spPr bwMode="auto">
          <a:xfrm>
            <a:off x="6527822" y="5398045"/>
            <a:ext cx="918982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4800" b="1"/>
              <a:t>46</a:t>
            </a:r>
            <a:endParaRPr sz="2600" b="1"/>
          </a:p>
        </p:txBody>
      </p:sp>
      <p:sp>
        <p:nvSpPr>
          <p:cNvPr id="1099406211" name="TextBox 1099406210"/>
          <p:cNvSpPr txBox="1"/>
          <p:nvPr/>
        </p:nvSpPr>
        <p:spPr bwMode="auto">
          <a:xfrm>
            <a:off x="6508192" y="4959927"/>
            <a:ext cx="997054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/>
              <a:t>ФАПы</a:t>
            </a:r>
          </a:p>
        </p:txBody>
      </p:sp>
      <p:sp>
        <p:nvSpPr>
          <p:cNvPr id="743020483" name="TextBox 743020482"/>
          <p:cNvSpPr txBox="1"/>
          <p:nvPr/>
        </p:nvSpPr>
        <p:spPr bwMode="auto">
          <a:xfrm>
            <a:off x="8775405" y="3491400"/>
            <a:ext cx="564662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4800" b="1"/>
              <a:t>5</a:t>
            </a:r>
            <a:endParaRPr sz="2600" b="1"/>
          </a:p>
        </p:txBody>
      </p:sp>
      <p:sp>
        <p:nvSpPr>
          <p:cNvPr id="640846685" name="TextBox 640846684"/>
          <p:cNvSpPr txBox="1"/>
          <p:nvPr/>
        </p:nvSpPr>
        <p:spPr bwMode="auto">
          <a:xfrm>
            <a:off x="8072820" y="2733453"/>
            <a:ext cx="1989697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b="1"/>
              <a:t>УЧАСТКОВЫЕ БОЛЬНИЦЫ</a:t>
            </a:r>
          </a:p>
        </p:txBody>
      </p:sp>
      <p:sp>
        <p:nvSpPr>
          <p:cNvPr id="1680818284" name="TextBox 1680818283"/>
          <p:cNvSpPr txBox="1"/>
          <p:nvPr/>
        </p:nvSpPr>
        <p:spPr bwMode="auto">
          <a:xfrm>
            <a:off x="6686892" y="3460740"/>
            <a:ext cx="565382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4800" b="1"/>
              <a:t>3</a:t>
            </a:r>
            <a:endParaRPr sz="2600" b="1"/>
          </a:p>
        </p:txBody>
      </p:sp>
      <p:sp>
        <p:nvSpPr>
          <p:cNvPr id="1876138088" name="TextBox 1876138087"/>
          <p:cNvSpPr txBox="1"/>
          <p:nvPr/>
        </p:nvSpPr>
        <p:spPr bwMode="auto">
          <a:xfrm>
            <a:off x="5900697" y="2915378"/>
            <a:ext cx="2005613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/>
              <a:t>ПОЛИКЛИНИКИ</a:t>
            </a:r>
          </a:p>
        </p:txBody>
      </p:sp>
      <p:sp>
        <p:nvSpPr>
          <p:cNvPr id="2030640722" name="Прямоугольник 2030640721"/>
          <p:cNvSpPr/>
          <p:nvPr/>
        </p:nvSpPr>
        <p:spPr bwMode="auto">
          <a:xfrm>
            <a:off x="6095138" y="1191797"/>
            <a:ext cx="1428750" cy="1058333"/>
          </a:xfrm>
          <a:prstGeom prst="rect">
            <a:avLst/>
          </a:prstGeom>
          <a:noFill/>
          <a:ln w="38099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43074913" name="Прямоугольник 743074912"/>
          <p:cNvSpPr/>
          <p:nvPr/>
        </p:nvSpPr>
        <p:spPr bwMode="auto">
          <a:xfrm>
            <a:off x="8292914" y="1197295"/>
            <a:ext cx="1489130" cy="1058332"/>
          </a:xfrm>
          <a:prstGeom prst="rect">
            <a:avLst/>
          </a:prstGeom>
          <a:noFill/>
          <a:ln w="38099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00722148" name="Прямоугольник 700722147"/>
          <p:cNvSpPr/>
          <p:nvPr/>
        </p:nvSpPr>
        <p:spPr bwMode="auto">
          <a:xfrm>
            <a:off x="10205428" y="1191797"/>
            <a:ext cx="1692904" cy="1058332"/>
          </a:xfrm>
          <a:prstGeom prst="rect">
            <a:avLst/>
          </a:prstGeom>
          <a:noFill/>
          <a:ln w="38099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00536513" name="Прямоугольник 400536512"/>
          <p:cNvSpPr/>
          <p:nvPr/>
        </p:nvSpPr>
        <p:spPr bwMode="auto">
          <a:xfrm>
            <a:off x="8343361" y="3373894"/>
            <a:ext cx="1428750" cy="1058332"/>
          </a:xfrm>
          <a:prstGeom prst="rect">
            <a:avLst/>
          </a:prstGeom>
          <a:noFill/>
          <a:ln w="38099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93932197" name="Прямоугольник 793932196"/>
          <p:cNvSpPr/>
          <p:nvPr/>
        </p:nvSpPr>
        <p:spPr bwMode="auto">
          <a:xfrm>
            <a:off x="6222031" y="3373894"/>
            <a:ext cx="1428750" cy="1058332"/>
          </a:xfrm>
          <a:prstGeom prst="rect">
            <a:avLst/>
          </a:prstGeom>
          <a:noFill/>
          <a:ln w="38099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77130428" name="Прямоугольник 1677130427"/>
          <p:cNvSpPr/>
          <p:nvPr/>
        </p:nvSpPr>
        <p:spPr bwMode="auto">
          <a:xfrm>
            <a:off x="10323560" y="3373894"/>
            <a:ext cx="1428750" cy="1058332"/>
          </a:xfrm>
          <a:prstGeom prst="rect">
            <a:avLst/>
          </a:prstGeom>
          <a:noFill/>
          <a:ln w="38099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51581417" name="Прямоугольник 1251581416"/>
          <p:cNvSpPr/>
          <p:nvPr/>
        </p:nvSpPr>
        <p:spPr bwMode="auto">
          <a:xfrm>
            <a:off x="6231964" y="5371555"/>
            <a:ext cx="1428750" cy="1058332"/>
          </a:xfrm>
          <a:prstGeom prst="rect">
            <a:avLst/>
          </a:prstGeom>
          <a:noFill/>
          <a:ln w="38099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44678260" name="TextBox 644678259"/>
          <p:cNvSpPr txBox="1"/>
          <p:nvPr/>
        </p:nvSpPr>
        <p:spPr bwMode="auto">
          <a:xfrm>
            <a:off x="8713385" y="6063768"/>
            <a:ext cx="809789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/>
              <a:t>тысяч</a:t>
            </a:r>
          </a:p>
        </p:txBody>
      </p:sp>
      <p:sp>
        <p:nvSpPr>
          <p:cNvPr id="187900696" name="Прямоугольник 187900695"/>
          <p:cNvSpPr/>
          <p:nvPr/>
        </p:nvSpPr>
        <p:spPr bwMode="auto">
          <a:xfrm>
            <a:off x="8353294" y="5351509"/>
            <a:ext cx="1428750" cy="1058332"/>
          </a:xfrm>
          <a:prstGeom prst="rect">
            <a:avLst/>
          </a:prstGeom>
          <a:noFill/>
          <a:ln w="38099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15438572" name="TextBox 615438571"/>
          <p:cNvSpPr txBox="1"/>
          <p:nvPr/>
        </p:nvSpPr>
        <p:spPr bwMode="auto">
          <a:xfrm>
            <a:off x="10477420" y="5423508"/>
            <a:ext cx="1278188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4800" b="1"/>
              <a:t>450</a:t>
            </a:r>
          </a:p>
        </p:txBody>
      </p:sp>
      <p:sp>
        <p:nvSpPr>
          <p:cNvPr id="377484753" name="TextBox 377484752"/>
          <p:cNvSpPr txBox="1"/>
          <p:nvPr/>
        </p:nvSpPr>
        <p:spPr bwMode="auto">
          <a:xfrm>
            <a:off x="10323560" y="4939881"/>
            <a:ext cx="1656961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/>
              <a:t>ПЕРСОНАЛ</a:t>
            </a:r>
          </a:p>
        </p:txBody>
      </p:sp>
      <p:sp>
        <p:nvSpPr>
          <p:cNvPr id="1608680501" name="Прямоугольник 1608680500"/>
          <p:cNvSpPr/>
          <p:nvPr/>
        </p:nvSpPr>
        <p:spPr bwMode="auto">
          <a:xfrm>
            <a:off x="10351349" y="5351509"/>
            <a:ext cx="1428750" cy="1058332"/>
          </a:xfrm>
          <a:prstGeom prst="rect">
            <a:avLst/>
          </a:prstGeom>
          <a:noFill/>
          <a:ln w="38099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p159="http://schemas.microsoft.com/office/powerpoint/2015/09/main" xmlns:w="http://schemas.openxmlformats.org/wordprocessingml/2006/main" xmlns:m="http://schemas.openxmlformats.org/officeDocument/2006/math" xmlns="" Requires="p159">
      <p:transition p14:dur="2000" advClick="1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1404302" name="Прямоугольник 1491404301"/>
          <p:cNvSpPr/>
          <p:nvPr/>
        </p:nvSpPr>
        <p:spPr bwMode="auto">
          <a:xfrm>
            <a:off x="901" y="89170"/>
            <a:ext cx="6032498" cy="476249"/>
          </a:xfrm>
          <a:prstGeom prst="rect">
            <a:avLst/>
          </a:prstGeom>
          <a:solidFill>
            <a:srgbClr val="700629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400" b="1"/>
              <a:t>ИРКУТСКАЯ РАЙОННАЯ БОЛЬНИЦА</a:t>
            </a:r>
          </a:p>
        </p:txBody>
      </p:sp>
      <p:sp>
        <p:nvSpPr>
          <p:cNvPr id="102397373" name="TextBox 102397372"/>
          <p:cNvSpPr txBox="1"/>
          <p:nvPr/>
        </p:nvSpPr>
        <p:spPr bwMode="auto">
          <a:xfrm>
            <a:off x="7189526" y="199299"/>
            <a:ext cx="4693498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>
                <a:solidFill>
                  <a:srgbClr val="002060"/>
                </a:solidFill>
              </a:rPr>
              <a:t>Клинико-диагностическая лаборатория</a:t>
            </a:r>
          </a:p>
        </p:txBody>
      </p:sp>
      <p:sp>
        <p:nvSpPr>
          <p:cNvPr id="938562146" name="TextBox 938562145"/>
          <p:cNvSpPr txBox="1"/>
          <p:nvPr/>
        </p:nvSpPr>
        <p:spPr bwMode="auto">
          <a:xfrm>
            <a:off x="10292679" y="2282680"/>
            <a:ext cx="1658775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4800" b="1"/>
              <a:t>1620 </a:t>
            </a:r>
            <a:endParaRPr sz="2600" b="1"/>
          </a:p>
        </p:txBody>
      </p:sp>
      <p:sp>
        <p:nvSpPr>
          <p:cNvPr id="720990835" name="TextBox 720990834"/>
          <p:cNvSpPr txBox="1"/>
          <p:nvPr/>
        </p:nvSpPr>
        <p:spPr bwMode="auto">
          <a:xfrm>
            <a:off x="10681575" y="3015417"/>
            <a:ext cx="1192783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/>
              <a:t>в день</a:t>
            </a:r>
          </a:p>
        </p:txBody>
      </p:sp>
      <p:sp>
        <p:nvSpPr>
          <p:cNvPr id="158200204" name="TextBox 158200203"/>
          <p:cNvSpPr txBox="1"/>
          <p:nvPr/>
        </p:nvSpPr>
        <p:spPr bwMode="auto">
          <a:xfrm>
            <a:off x="9983178" y="1962100"/>
            <a:ext cx="2277779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/>
              <a:t>ИССЛЕДОВАНИЯ</a:t>
            </a:r>
          </a:p>
        </p:txBody>
      </p:sp>
      <p:sp>
        <p:nvSpPr>
          <p:cNvPr id="657373181" name="TextBox 657373180"/>
          <p:cNvSpPr txBox="1"/>
          <p:nvPr/>
        </p:nvSpPr>
        <p:spPr bwMode="auto">
          <a:xfrm>
            <a:off x="10677563" y="1118513"/>
            <a:ext cx="889008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4800" b="1"/>
              <a:t>20</a:t>
            </a:r>
            <a:endParaRPr sz="2600" b="1"/>
          </a:p>
        </p:txBody>
      </p:sp>
      <p:sp>
        <p:nvSpPr>
          <p:cNvPr id="62212564" name="TextBox 62212563"/>
          <p:cNvSpPr txBox="1"/>
          <p:nvPr/>
        </p:nvSpPr>
        <p:spPr bwMode="auto">
          <a:xfrm>
            <a:off x="10205367" y="861162"/>
            <a:ext cx="1813475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/>
              <a:t>СОТРУДНИКИ</a:t>
            </a:r>
          </a:p>
        </p:txBody>
      </p:sp>
      <p:sp>
        <p:nvSpPr>
          <p:cNvPr id="852916848" name="Стрелка вправо 852916847"/>
          <p:cNvSpPr/>
          <p:nvPr/>
        </p:nvSpPr>
        <p:spPr bwMode="auto">
          <a:xfrm>
            <a:off x="327222" y="6050137"/>
            <a:ext cx="8184444" cy="687917"/>
          </a:xfrm>
          <a:prstGeom prst="rightArrow">
            <a:avLst>
              <a:gd name="adj1" fmla="val 50000"/>
              <a:gd name="adj2" fmla="val 164102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94322706" name="TextBox 1294322705"/>
          <p:cNvSpPr txBox="1"/>
          <p:nvPr/>
        </p:nvSpPr>
        <p:spPr bwMode="auto">
          <a:xfrm>
            <a:off x="415416" y="6211036"/>
            <a:ext cx="2504966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>
                <a:solidFill>
                  <a:schemeClr val="bg1"/>
                </a:solidFill>
              </a:rPr>
              <a:t>ЗАБОР МАТЕРИАЛА</a:t>
            </a:r>
          </a:p>
        </p:txBody>
      </p:sp>
      <p:sp>
        <p:nvSpPr>
          <p:cNvPr id="1782316390" name="TextBox 1782316389"/>
          <p:cNvSpPr txBox="1"/>
          <p:nvPr/>
        </p:nvSpPr>
        <p:spPr bwMode="auto">
          <a:xfrm>
            <a:off x="4843515" y="6211036"/>
            <a:ext cx="2814157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>
                <a:solidFill>
                  <a:schemeClr val="bg1"/>
                </a:solidFill>
              </a:rPr>
              <a:t>ВЫДАЧА РЕЗУЛЬТАТА</a:t>
            </a:r>
          </a:p>
        </p:txBody>
      </p:sp>
      <p:sp>
        <p:nvSpPr>
          <p:cNvPr id="1280983694" name="TextBox 1280983693"/>
          <p:cNvSpPr txBox="1"/>
          <p:nvPr/>
        </p:nvSpPr>
        <p:spPr bwMode="auto">
          <a:xfrm>
            <a:off x="2296452" y="5273671"/>
            <a:ext cx="3954142" cy="457560"/>
          </a:xfrm>
          <a:prstGeom prst="rect">
            <a:avLst/>
          </a:prstGeom>
          <a:noFill/>
          <a:effectLst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/>
              <a:t>ОТ </a:t>
            </a:r>
            <a:r>
              <a:rPr sz="2400" b="1">
                <a:solidFill>
                  <a:srgbClr val="FF0000"/>
                </a:solidFill>
              </a:rPr>
              <a:t>4 </a:t>
            </a:r>
            <a:r>
              <a:rPr sz="2400" b="1"/>
              <a:t>ЧАСОВ ДО </a:t>
            </a:r>
            <a:r>
              <a:rPr sz="2400" b="1">
                <a:solidFill>
                  <a:srgbClr val="FF0000"/>
                </a:solidFill>
              </a:rPr>
              <a:t>1 </a:t>
            </a:r>
            <a:r>
              <a:rPr sz="2400" b="1"/>
              <a:t>СУТОК</a:t>
            </a:r>
          </a:p>
        </p:txBody>
      </p:sp>
      <p:sp>
        <p:nvSpPr>
          <p:cNvPr id="1045244627" name="TextBox 1045244626"/>
          <p:cNvSpPr txBox="1"/>
          <p:nvPr/>
        </p:nvSpPr>
        <p:spPr bwMode="auto">
          <a:xfrm>
            <a:off x="10776405" y="3704792"/>
            <a:ext cx="597111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4800" b="1"/>
              <a:t>5</a:t>
            </a:r>
            <a:endParaRPr sz="2600" b="1"/>
          </a:p>
        </p:txBody>
      </p:sp>
      <p:sp>
        <p:nvSpPr>
          <p:cNvPr id="122387186" name="TextBox 122387185"/>
          <p:cNvSpPr txBox="1"/>
          <p:nvPr/>
        </p:nvSpPr>
        <p:spPr bwMode="auto">
          <a:xfrm>
            <a:off x="10049986" y="3444505"/>
            <a:ext cx="2124238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/>
              <a:t>АНАЛИЗАТОРЫ</a:t>
            </a:r>
          </a:p>
        </p:txBody>
      </p:sp>
      <p:sp>
        <p:nvSpPr>
          <p:cNvPr id="394940907" name="TextBox 394940906"/>
          <p:cNvSpPr txBox="1"/>
          <p:nvPr/>
        </p:nvSpPr>
        <p:spPr bwMode="auto">
          <a:xfrm>
            <a:off x="10275564" y="4345052"/>
            <a:ext cx="1599152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b="0"/>
              <a:t>подключено</a:t>
            </a:r>
            <a:endParaRPr b="0"/>
          </a:p>
        </p:txBody>
      </p:sp>
      <p:pic>
        <p:nvPicPr>
          <p:cNvPr id="2063109198" name="Рисунок 206310919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994028" y="714373"/>
            <a:ext cx="873729" cy="1043620"/>
          </a:xfrm>
          <a:prstGeom prst="rect">
            <a:avLst/>
          </a:prstGeom>
        </p:spPr>
      </p:pic>
      <p:pic>
        <p:nvPicPr>
          <p:cNvPr id="31436144" name="Рисунок 3143614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944219" y="1926631"/>
            <a:ext cx="923538" cy="1271844"/>
          </a:xfrm>
          <a:prstGeom prst="rect">
            <a:avLst/>
          </a:prstGeom>
        </p:spPr>
      </p:pic>
      <p:pic>
        <p:nvPicPr>
          <p:cNvPr id="1843935021" name="Рисунок 184393502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944440" y="3578928"/>
            <a:ext cx="1105545" cy="1033640"/>
          </a:xfrm>
          <a:prstGeom prst="rect">
            <a:avLst/>
          </a:prstGeom>
        </p:spPr>
      </p:pic>
      <p:pic>
        <p:nvPicPr>
          <p:cNvPr id="287497722" name="Рисунок 28749772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098054" y="4863066"/>
            <a:ext cx="1119237" cy="1187069"/>
          </a:xfrm>
          <a:prstGeom prst="rect">
            <a:avLst/>
          </a:prstGeom>
        </p:spPr>
      </p:pic>
      <p:pic>
        <p:nvPicPr>
          <p:cNvPr id="694202539" name="Рисунок 694202538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64583" y="5045250"/>
            <a:ext cx="1314999" cy="1069830"/>
          </a:xfrm>
          <a:prstGeom prst="rect">
            <a:avLst/>
          </a:prstGeom>
        </p:spPr>
      </p:pic>
      <p:pic>
        <p:nvPicPr>
          <p:cNvPr id="359902298" name="Рисунок 359902297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264583" y="974909"/>
            <a:ext cx="8203207" cy="3736263"/>
          </a:xfrm>
          <a:prstGeom prst="rect">
            <a:avLst/>
          </a:prstGeom>
        </p:spPr>
      </p:pic>
      <p:pic>
        <p:nvPicPr>
          <p:cNvPr id="550582585" name="Рисунок 550582584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8894304" y="5512942"/>
            <a:ext cx="1023368" cy="957768"/>
          </a:xfrm>
          <a:prstGeom prst="rect">
            <a:avLst/>
          </a:prstGeom>
        </p:spPr>
      </p:pic>
      <p:sp>
        <p:nvSpPr>
          <p:cNvPr id="1118293529" name="TextBox 1118293528"/>
          <p:cNvSpPr txBox="1"/>
          <p:nvPr/>
        </p:nvSpPr>
        <p:spPr bwMode="auto">
          <a:xfrm>
            <a:off x="11125193" y="5168505"/>
            <a:ext cx="946258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4800" b="1"/>
              <a:t>12</a:t>
            </a:r>
            <a:endParaRPr sz="2600" b="1"/>
          </a:p>
        </p:txBody>
      </p:sp>
      <p:sp>
        <p:nvSpPr>
          <p:cNvPr id="1462603886" name="TextBox 1462603885"/>
          <p:cNvSpPr txBox="1"/>
          <p:nvPr/>
        </p:nvSpPr>
        <p:spPr bwMode="auto">
          <a:xfrm>
            <a:off x="11299586" y="5914733"/>
            <a:ext cx="597470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4800" b="1"/>
              <a:t>5</a:t>
            </a:r>
            <a:endParaRPr sz="2600" b="1"/>
          </a:p>
        </p:txBody>
      </p:sp>
      <p:sp>
        <p:nvSpPr>
          <p:cNvPr id="1394009809" name="TextBox 1394009808"/>
          <p:cNvSpPr txBox="1"/>
          <p:nvPr/>
        </p:nvSpPr>
        <p:spPr bwMode="auto">
          <a:xfrm>
            <a:off x="9679555" y="4863066"/>
            <a:ext cx="2649700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/>
              <a:t>КАБИНЕТЫ ЗАБОРА</a:t>
            </a:r>
          </a:p>
        </p:txBody>
      </p:sp>
      <p:sp>
        <p:nvSpPr>
          <p:cNvPr id="816827106" name="TextBox 816827105"/>
          <p:cNvSpPr txBox="1"/>
          <p:nvPr/>
        </p:nvSpPr>
        <p:spPr bwMode="auto">
          <a:xfrm>
            <a:off x="9995209" y="5454226"/>
            <a:ext cx="1603112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b="0"/>
              <a:t>взрослых</a:t>
            </a:r>
            <a:endParaRPr b="0"/>
          </a:p>
        </p:txBody>
      </p:sp>
      <p:sp>
        <p:nvSpPr>
          <p:cNvPr id="301883421" name="TextBox 301883420"/>
          <p:cNvSpPr txBox="1"/>
          <p:nvPr/>
        </p:nvSpPr>
        <p:spPr bwMode="auto">
          <a:xfrm>
            <a:off x="10049985" y="6143333"/>
            <a:ext cx="1228700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b="0"/>
              <a:t>детских</a:t>
            </a:r>
            <a:endParaRPr b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p159="http://schemas.microsoft.com/office/powerpoint/2015/09/main" xmlns:w="http://schemas.openxmlformats.org/wordprocessingml/2006/main" xmlns:m="http://schemas.openxmlformats.org/officeDocument/2006/math" xmlns="" Requires="p159">
      <p:transition p14:dur="2000" advClick="1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0163971" name="Прямоугольник 1210163970"/>
          <p:cNvSpPr/>
          <p:nvPr/>
        </p:nvSpPr>
        <p:spPr bwMode="auto">
          <a:xfrm>
            <a:off x="901" y="89170"/>
            <a:ext cx="6032498" cy="476249"/>
          </a:xfrm>
          <a:prstGeom prst="rect">
            <a:avLst/>
          </a:prstGeom>
          <a:solidFill>
            <a:srgbClr val="7006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400" b="1"/>
              <a:t>ИРКУТСКАЯ РАЙОННАЯ БОЛЬНИЦА</a:t>
            </a:r>
          </a:p>
        </p:txBody>
      </p:sp>
      <p:sp>
        <p:nvSpPr>
          <p:cNvPr id="1726888657" name="Стрелка вправо 1726888656"/>
          <p:cNvSpPr/>
          <p:nvPr/>
        </p:nvSpPr>
        <p:spPr bwMode="auto">
          <a:xfrm>
            <a:off x="302329" y="3139722"/>
            <a:ext cx="11738680" cy="934860"/>
          </a:xfrm>
          <a:prstGeom prst="rightArrow">
            <a:avLst>
              <a:gd name="adj1" fmla="val 50000"/>
              <a:gd name="adj2" fmla="val 60544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814212" name="Скругленный прямоугольник 1981814211"/>
          <p:cNvSpPr/>
          <p:nvPr/>
        </p:nvSpPr>
        <p:spPr bwMode="auto">
          <a:xfrm>
            <a:off x="239027" y="776111"/>
            <a:ext cx="2778122" cy="2454756"/>
          </a:xfrm>
          <a:prstGeom prst="roundRect">
            <a:avLst>
              <a:gd name="adj" fmla="val 16667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>
              <a:defRPr/>
            </a:pPr>
            <a:r>
              <a:rPr sz="2000" b="1">
                <a:solidFill>
                  <a:schemeClr val="tx1"/>
                </a:solidFill>
              </a:rPr>
              <a:t>Оформляет</a:t>
            </a:r>
          </a:p>
          <a:p>
            <a:pPr marL="261850" indent="-261850">
              <a:buFont typeface="Arial"/>
              <a:buChar char="–"/>
              <a:defRPr/>
            </a:pPr>
            <a:r>
              <a:rPr sz="2000" b="1"/>
              <a:t>Врач</a:t>
            </a:r>
          </a:p>
          <a:p>
            <a:pPr marL="261850" indent="-261850">
              <a:buFont typeface="Arial"/>
              <a:buChar char="–"/>
              <a:defRPr/>
            </a:pPr>
            <a:r>
              <a:rPr sz="2000" b="1"/>
              <a:t>Медсестра</a:t>
            </a:r>
            <a:endParaRPr sz="2000"/>
          </a:p>
          <a:p>
            <a:pPr>
              <a:defRPr/>
            </a:pPr>
            <a:r>
              <a:rPr sz="2000" b="1">
                <a:solidFill>
                  <a:schemeClr val="tx1"/>
                </a:solidFill>
              </a:rPr>
              <a:t>При необходимости</a:t>
            </a:r>
          </a:p>
          <a:p>
            <a:pPr marL="261850" indent="-261850">
              <a:buFont typeface="Arial"/>
              <a:buChar char="–"/>
              <a:defRPr/>
            </a:pPr>
            <a:r>
              <a:rPr sz="2000" b="1"/>
              <a:t>Лаборант КДЛ</a:t>
            </a:r>
            <a:endParaRPr sz="1600"/>
          </a:p>
          <a:p>
            <a:pPr>
              <a:defRPr/>
            </a:pPr>
            <a:endParaRPr/>
          </a:p>
        </p:txBody>
      </p:sp>
      <p:sp>
        <p:nvSpPr>
          <p:cNvPr id="1696407498" name="Скругленный прямоугольник 1696407497"/>
          <p:cNvSpPr/>
          <p:nvPr/>
        </p:nvSpPr>
        <p:spPr bwMode="auto">
          <a:xfrm>
            <a:off x="3159401" y="4074583"/>
            <a:ext cx="2424209" cy="2469444"/>
          </a:xfrm>
          <a:prstGeom prst="roundRect">
            <a:avLst>
              <a:gd name="adj" fmla="val 16667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b="1">
                <a:solidFill>
                  <a:schemeClr val="tx1"/>
                </a:solidFill>
              </a:rPr>
              <a:t>Процедурная МС</a:t>
            </a:r>
          </a:p>
          <a:p>
            <a:pPr marL="283879" indent="-283879">
              <a:buFont typeface="Arial"/>
              <a:buChar char="–"/>
              <a:defRPr/>
            </a:pPr>
            <a:r>
              <a:rPr b="1"/>
              <a:t>Ищет заявку</a:t>
            </a:r>
          </a:p>
          <a:p>
            <a:pPr marL="283879" indent="-283879">
              <a:buFont typeface="Arial"/>
              <a:buChar char="–"/>
              <a:defRPr/>
            </a:pPr>
            <a:r>
              <a:rPr b="1"/>
              <a:t>Берёт пробу</a:t>
            </a:r>
          </a:p>
          <a:p>
            <a:pPr>
              <a:defRPr/>
            </a:pPr>
            <a:r>
              <a:rPr b="1">
                <a:solidFill>
                  <a:schemeClr val="tx1"/>
                </a:solidFill>
              </a:rPr>
              <a:t>При необходимости</a:t>
            </a:r>
          </a:p>
          <a:p>
            <a:pPr marL="283879" indent="-283879">
              <a:buFont typeface="Arial"/>
              <a:buChar char="–"/>
              <a:defRPr/>
            </a:pPr>
            <a:r>
              <a:rPr b="1"/>
              <a:t>Помогает оператор</a:t>
            </a:r>
          </a:p>
        </p:txBody>
      </p:sp>
      <p:sp>
        <p:nvSpPr>
          <p:cNvPr id="1292511231" name="Скругленный прямоугольник 1292511230"/>
          <p:cNvSpPr/>
          <p:nvPr/>
        </p:nvSpPr>
        <p:spPr bwMode="auto">
          <a:xfrm>
            <a:off x="5795277" y="776111"/>
            <a:ext cx="2772802" cy="2415489"/>
          </a:xfrm>
          <a:prstGeom prst="roundRect">
            <a:avLst>
              <a:gd name="adj" fmla="val 16667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7429496" name="Скругленный прямоугольник 1547429495"/>
          <p:cNvSpPr/>
          <p:nvPr/>
        </p:nvSpPr>
        <p:spPr bwMode="auto">
          <a:xfrm>
            <a:off x="8811527" y="4039312"/>
            <a:ext cx="2418403" cy="2535406"/>
          </a:xfrm>
          <a:prstGeom prst="roundRect">
            <a:avLst>
              <a:gd name="adj" fmla="val 16667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800" b="1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Лаборант/Врач</a:t>
            </a:r>
            <a:endParaRPr sz="1800" b="1">
              <a:solidFill>
                <a:schemeClr val="tx1"/>
              </a:solidFill>
            </a:endParaRPr>
          </a:p>
          <a:p>
            <a:pPr marL="283879" indent="-283879">
              <a:buFont typeface="Arial"/>
              <a:buChar char="–"/>
              <a:defRPr/>
            </a:pPr>
            <a:r>
              <a:rPr b="1"/>
              <a:t>Подписывает СЭМД</a:t>
            </a:r>
          </a:p>
          <a:p>
            <a:pPr>
              <a:defRPr/>
            </a:pPr>
            <a:r>
              <a:rPr b="1">
                <a:solidFill>
                  <a:schemeClr val="tx1"/>
                </a:solidFill>
              </a:rPr>
              <a:t>Врач-клиницист</a:t>
            </a:r>
          </a:p>
          <a:p>
            <a:pPr marL="283879" indent="-283879">
              <a:buFont typeface="Arial"/>
              <a:buChar char="–"/>
              <a:defRPr/>
            </a:pPr>
            <a:r>
              <a:rPr b="1">
                <a:solidFill>
                  <a:schemeClr val="bg1"/>
                </a:solidFill>
              </a:rPr>
              <a:t>Смотрит результат</a:t>
            </a:r>
          </a:p>
          <a:p>
            <a:pPr marL="283879" indent="-283879">
              <a:buFont typeface="Arial"/>
              <a:buChar char="–"/>
              <a:defRPr/>
            </a:pPr>
            <a:r>
              <a:rPr b="1">
                <a:solidFill>
                  <a:schemeClr val="bg1"/>
                </a:solidFill>
              </a:rPr>
              <a:t>Ищет в архиве</a:t>
            </a:r>
          </a:p>
        </p:txBody>
      </p:sp>
      <p:sp>
        <p:nvSpPr>
          <p:cNvPr id="217499729" name="TextBox 217499728"/>
          <p:cNvSpPr txBox="1"/>
          <p:nvPr/>
        </p:nvSpPr>
        <p:spPr bwMode="auto">
          <a:xfrm>
            <a:off x="1076874" y="3424091"/>
            <a:ext cx="1125899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>
                <a:solidFill>
                  <a:schemeClr val="bg1"/>
                </a:solidFill>
              </a:rPr>
              <a:t>ЗАЯВКА</a:t>
            </a:r>
            <a:endParaRPr/>
          </a:p>
        </p:txBody>
      </p:sp>
      <p:sp>
        <p:nvSpPr>
          <p:cNvPr id="2000057472" name="TextBox 2000057471"/>
          <p:cNvSpPr txBox="1"/>
          <p:nvPr/>
        </p:nvSpPr>
        <p:spPr bwMode="auto">
          <a:xfrm>
            <a:off x="3843554" y="3424091"/>
            <a:ext cx="986484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>
                <a:solidFill>
                  <a:schemeClr val="bg1"/>
                </a:solidFill>
              </a:rPr>
              <a:t>ЗАБОР</a:t>
            </a:r>
            <a:endParaRPr/>
          </a:p>
        </p:txBody>
      </p:sp>
      <p:sp>
        <p:nvSpPr>
          <p:cNvPr id="1000633039" name="TextBox 1000633038"/>
          <p:cNvSpPr txBox="1"/>
          <p:nvPr/>
        </p:nvSpPr>
        <p:spPr bwMode="auto">
          <a:xfrm>
            <a:off x="6095999" y="3424091"/>
            <a:ext cx="2143655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>
                <a:solidFill>
                  <a:schemeClr val="bg1"/>
                </a:solidFill>
              </a:rPr>
              <a:t>ИССЛЕДОВАНИЕ</a:t>
            </a:r>
            <a:endParaRPr/>
          </a:p>
        </p:txBody>
      </p:sp>
      <p:sp>
        <p:nvSpPr>
          <p:cNvPr id="687596887" name="TextBox 687596886"/>
          <p:cNvSpPr txBox="1"/>
          <p:nvPr/>
        </p:nvSpPr>
        <p:spPr bwMode="auto">
          <a:xfrm>
            <a:off x="9561023" y="3424091"/>
            <a:ext cx="983024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>
                <a:solidFill>
                  <a:schemeClr val="bg1"/>
                </a:solidFill>
              </a:rPr>
              <a:t>АРХИВ</a:t>
            </a:r>
            <a:endParaRPr/>
          </a:p>
        </p:txBody>
      </p:sp>
      <p:sp>
        <p:nvSpPr>
          <p:cNvPr id="932969171" name="TextBox 932969170"/>
          <p:cNvSpPr txBox="1"/>
          <p:nvPr/>
        </p:nvSpPr>
        <p:spPr bwMode="auto">
          <a:xfrm>
            <a:off x="6439097" y="144414"/>
            <a:ext cx="5778536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b="1">
                <a:solidFill>
                  <a:srgbClr val="002060"/>
                </a:solidFill>
              </a:rPr>
              <a:t>Бизнес-процесс лабораторного исследования</a:t>
            </a:r>
          </a:p>
        </p:txBody>
      </p:sp>
      <p:pic>
        <p:nvPicPr>
          <p:cNvPr id="348051592" name="Рисунок 34805159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334209" y="776111"/>
            <a:ext cx="1914260" cy="24154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98910348" name="Рисунок 89891034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811527" y="660171"/>
            <a:ext cx="2418403" cy="25706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1641306" name="Рисунок 20164130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02329" y="4074583"/>
            <a:ext cx="2684598" cy="2657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56494538" name="TextBox 1556494537"/>
          <p:cNvSpPr txBox="1"/>
          <p:nvPr/>
        </p:nvSpPr>
        <p:spPr bwMode="auto">
          <a:xfrm>
            <a:off x="5980485" y="944507"/>
            <a:ext cx="2773522" cy="22863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>
                <a:solidFill>
                  <a:schemeClr val="tx1"/>
                </a:solidFill>
              </a:rPr>
              <a:t>Лаборант/Врач</a:t>
            </a:r>
          </a:p>
          <a:p>
            <a:pPr marL="283879" indent="-283879">
              <a:buFont typeface="Arial"/>
              <a:buChar char="–"/>
              <a:defRPr/>
            </a:pPr>
            <a:r>
              <a:rPr b="1">
                <a:solidFill>
                  <a:schemeClr val="bg1"/>
                </a:solidFill>
              </a:rPr>
              <a:t>отправляет на </a:t>
            </a:r>
          </a:p>
          <a:p>
            <a:pPr>
              <a:defRPr/>
            </a:pPr>
            <a:r>
              <a:rPr b="1">
                <a:solidFill>
                  <a:schemeClr val="bg1"/>
                </a:solidFill>
              </a:rPr>
              <a:t>анализатор</a:t>
            </a:r>
          </a:p>
          <a:p>
            <a:pPr marL="283879" indent="-283879">
              <a:buFont typeface="Arial"/>
              <a:buChar char="–"/>
              <a:defRPr/>
            </a:pPr>
            <a:r>
              <a:rPr b="1">
                <a:solidFill>
                  <a:schemeClr val="bg1"/>
                </a:solidFill>
              </a:rPr>
              <a:t>заполняет </a:t>
            </a:r>
          </a:p>
          <a:p>
            <a:pPr>
              <a:defRPr/>
            </a:pPr>
            <a:r>
              <a:rPr b="1">
                <a:solidFill>
                  <a:schemeClr val="bg1"/>
                </a:solidFill>
              </a:rPr>
              <a:t>результаты ручных</a:t>
            </a:r>
          </a:p>
          <a:p>
            <a:pPr>
              <a:defRPr/>
            </a:pPr>
            <a:r>
              <a:rPr b="1">
                <a:solidFill>
                  <a:schemeClr val="bg1"/>
                </a:solidFill>
              </a:rPr>
              <a:t>методик</a:t>
            </a:r>
          </a:p>
          <a:p>
            <a:pPr marL="283879" indent="-283879">
              <a:buFont typeface="Arial"/>
              <a:buChar char="–"/>
              <a:defRPr/>
            </a:pPr>
            <a:r>
              <a:rPr b="1">
                <a:solidFill>
                  <a:schemeClr val="bg1"/>
                </a:solidFill>
              </a:rPr>
              <a:t>ставит одобрение</a:t>
            </a:r>
          </a:p>
          <a:p>
            <a:pPr>
              <a:defRPr/>
            </a:pPr>
            <a:endParaRPr/>
          </a:p>
        </p:txBody>
      </p:sp>
      <p:pic>
        <p:nvPicPr>
          <p:cNvPr id="1602079624" name="Рисунок 1602079623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095998" y="4039311"/>
            <a:ext cx="2328333" cy="2646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p159="http://schemas.microsoft.com/office/powerpoint/2015/09/main" xmlns:w="http://schemas.openxmlformats.org/wordprocessingml/2006/main" xmlns:m="http://schemas.openxmlformats.org/officeDocument/2006/math" xmlns="" Requires="p159">
      <p:transition p14:dur="2000" advClick="1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06589875" name="Рисунок 130658987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94026" y="4005614"/>
            <a:ext cx="2800349" cy="1485900"/>
          </a:xfrm>
          <a:prstGeom prst="rect">
            <a:avLst/>
          </a:prstGeom>
        </p:spPr>
      </p:pic>
      <p:sp>
        <p:nvSpPr>
          <p:cNvPr id="1786848555" name="Скругленный прямоугольник 1786848554"/>
          <p:cNvSpPr/>
          <p:nvPr/>
        </p:nvSpPr>
        <p:spPr bwMode="auto">
          <a:xfrm>
            <a:off x="247846" y="4243739"/>
            <a:ext cx="1631597" cy="194027"/>
          </a:xfrm>
          <a:prstGeom prst="roundRect">
            <a:avLst>
              <a:gd name="adj" fmla="val 16667"/>
            </a:avLst>
          </a:prstGeom>
          <a:noFill/>
          <a:ln w="19049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" name="Прямая соединительная линия 1"/>
          <p:cNvCxnSpPr>
            <a:cxnSpLocks/>
          </p:cNvCxnSpPr>
          <p:nvPr/>
        </p:nvCxnSpPr>
        <p:spPr bwMode="auto">
          <a:xfrm flipV="1">
            <a:off x="1879443" y="2819750"/>
            <a:ext cx="2468914" cy="1521001"/>
          </a:xfrm>
          <a:prstGeom prst="line">
            <a:avLst/>
          </a:prstGeom>
          <a:ln w="12699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>
            <a:cxnSpLocks/>
            <a:stCxn id="1786848555" idx="3"/>
          </p:cNvCxnSpPr>
          <p:nvPr/>
        </p:nvCxnSpPr>
        <p:spPr bwMode="auto">
          <a:xfrm>
            <a:off x="1879443" y="4340752"/>
            <a:ext cx="2469444" cy="2450219"/>
          </a:xfrm>
          <a:prstGeom prst="line">
            <a:avLst/>
          </a:prstGeom>
          <a:ln w="12699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8441091" name="Рисунок 62844109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348359" y="2819750"/>
            <a:ext cx="7724774" cy="3971925"/>
          </a:xfrm>
          <a:prstGeom prst="rect">
            <a:avLst/>
          </a:prstGeom>
        </p:spPr>
      </p:pic>
      <p:sp>
        <p:nvSpPr>
          <p:cNvPr id="738125919" name="TextBox 738125918"/>
          <p:cNvSpPr txBox="1"/>
          <p:nvPr/>
        </p:nvSpPr>
        <p:spPr bwMode="auto">
          <a:xfrm>
            <a:off x="477151" y="2453632"/>
            <a:ext cx="2143655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>
                <a:solidFill>
                  <a:schemeClr val="accent5">
                    <a:lumMod val="50000"/>
                  </a:schemeClr>
                </a:solidFill>
              </a:rPr>
              <a:t>ИССЛЕДОВАНИЕ</a:t>
            </a:r>
            <a:endParaRPr/>
          </a:p>
        </p:txBody>
      </p:sp>
      <p:sp>
        <p:nvSpPr>
          <p:cNvPr id="2083826342" name="TextBox 2083826341"/>
          <p:cNvSpPr txBox="1"/>
          <p:nvPr/>
        </p:nvSpPr>
        <p:spPr bwMode="auto">
          <a:xfrm>
            <a:off x="8020245" y="2453632"/>
            <a:ext cx="1004230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>
                <a:solidFill>
                  <a:schemeClr val="accent5">
                    <a:lumMod val="50000"/>
                  </a:schemeClr>
                </a:solidFill>
              </a:rPr>
              <a:t>ТЕСТЫ</a:t>
            </a:r>
            <a:endParaRPr b="1"/>
          </a:p>
        </p:txBody>
      </p:sp>
      <p:sp>
        <p:nvSpPr>
          <p:cNvPr id="1613156944" name="Прямоугольник 1613156943"/>
          <p:cNvSpPr/>
          <p:nvPr/>
        </p:nvSpPr>
        <p:spPr bwMode="auto">
          <a:xfrm>
            <a:off x="901" y="89170"/>
            <a:ext cx="6032498" cy="476249"/>
          </a:xfrm>
          <a:prstGeom prst="rect">
            <a:avLst/>
          </a:prstGeom>
          <a:solidFill>
            <a:srgbClr val="7006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400" b="1"/>
              <a:t>ИРКУТСКАЯ РАЙОННАЯ БОЛЬНИЦА</a:t>
            </a:r>
          </a:p>
        </p:txBody>
      </p:sp>
      <p:sp>
        <p:nvSpPr>
          <p:cNvPr id="1925960264" name="TextBox 1925960263"/>
          <p:cNvSpPr txBox="1"/>
          <p:nvPr/>
        </p:nvSpPr>
        <p:spPr bwMode="auto">
          <a:xfrm>
            <a:off x="7570454" y="199298"/>
            <a:ext cx="4019432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>
                <a:solidFill>
                  <a:schemeClr val="accent5">
                    <a:lumMod val="50000"/>
                  </a:schemeClr>
                </a:solidFill>
              </a:rPr>
              <a:t>Добавление исследования в ЕЦП</a:t>
            </a:r>
            <a:endParaRPr b="1"/>
          </a:p>
        </p:txBody>
      </p:sp>
      <p:sp>
        <p:nvSpPr>
          <p:cNvPr id="471251159" name="Стрелка вправо 471251158"/>
          <p:cNvSpPr/>
          <p:nvPr/>
        </p:nvSpPr>
        <p:spPr bwMode="auto">
          <a:xfrm>
            <a:off x="194026" y="2143125"/>
            <a:ext cx="11879105" cy="42301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352259" name="Скругленный прямоугольник 778352258"/>
          <p:cNvSpPr/>
          <p:nvPr/>
        </p:nvSpPr>
        <p:spPr bwMode="auto">
          <a:xfrm>
            <a:off x="5074343" y="696736"/>
            <a:ext cx="2224306" cy="1397720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/>
              <a:t>Наполнили </a:t>
            </a:r>
          </a:p>
          <a:p>
            <a:pPr>
              <a:defRPr/>
            </a:pPr>
            <a:r>
              <a:rPr/>
              <a:t>службу КДЛ </a:t>
            </a:r>
          </a:p>
          <a:p>
            <a:pPr>
              <a:defRPr/>
            </a:pPr>
            <a:r>
              <a:rPr/>
              <a:t>исследованиями</a:t>
            </a:r>
          </a:p>
        </p:txBody>
      </p:sp>
      <p:sp>
        <p:nvSpPr>
          <p:cNvPr id="36293361" name="Скругленный прямоугольник 36293360"/>
          <p:cNvSpPr/>
          <p:nvPr/>
        </p:nvSpPr>
        <p:spPr bwMode="auto">
          <a:xfrm>
            <a:off x="7436214" y="696736"/>
            <a:ext cx="1983645" cy="1397720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r>
              <a:rPr sz="1600"/>
              <a:t>В каждое исследование добавили необходимые тесты</a:t>
            </a:r>
            <a:endParaRPr/>
          </a:p>
        </p:txBody>
      </p:sp>
      <p:sp>
        <p:nvSpPr>
          <p:cNvPr id="458797688" name="Скругленный прямоугольник 458797687"/>
          <p:cNvSpPr/>
          <p:nvPr/>
        </p:nvSpPr>
        <p:spPr bwMode="auto">
          <a:xfrm>
            <a:off x="247846" y="696736"/>
            <a:ext cx="2231319" cy="1397720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sz="1600"/>
              <a:t>Создали службы:</a:t>
            </a:r>
          </a:p>
          <a:p>
            <a:pPr marL="283879" indent="-283879">
              <a:buFont typeface="Arial"/>
              <a:buChar char="–"/>
              <a:defRPr/>
            </a:pPr>
            <a:r>
              <a:rPr sz="1600"/>
              <a:t>Лабораторная диагностика</a:t>
            </a:r>
          </a:p>
          <a:p>
            <a:pPr marL="283879" indent="-283879">
              <a:buFont typeface="Arial"/>
              <a:buChar char="–"/>
              <a:defRPr/>
            </a:pPr>
            <a:r>
              <a:rPr sz="1600"/>
              <a:t>Служба забора</a:t>
            </a:r>
          </a:p>
        </p:txBody>
      </p:sp>
      <p:sp>
        <p:nvSpPr>
          <p:cNvPr id="1773876215" name="Скругленный прямоугольник 1773876214"/>
          <p:cNvSpPr/>
          <p:nvPr/>
        </p:nvSpPr>
        <p:spPr bwMode="auto">
          <a:xfrm>
            <a:off x="2620806" y="696736"/>
            <a:ext cx="2286907" cy="1397720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sz="1800"/>
              <a:t>Заполнили справочник контейнеров</a:t>
            </a:r>
          </a:p>
        </p:txBody>
      </p:sp>
      <p:sp>
        <p:nvSpPr>
          <p:cNvPr id="1453531540" name="Скругленный прямоугольник 1453531539"/>
          <p:cNvSpPr/>
          <p:nvPr/>
        </p:nvSpPr>
        <p:spPr bwMode="auto">
          <a:xfrm>
            <a:off x="9580170" y="696736"/>
            <a:ext cx="2286906" cy="1397720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/>
              <a:t>Сопоставили каждый тест с биоматериалом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p159="http://schemas.microsoft.com/office/powerpoint/2015/09/main" xmlns:w="http://schemas.openxmlformats.org/wordprocessingml/2006/main" xmlns:m="http://schemas.openxmlformats.org/officeDocument/2006/math" xmlns="" Requires="p159">
      <p:transition p14:dur="2000" advClick="1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7980440" name="TextBox 1477980439"/>
          <p:cNvSpPr txBox="1"/>
          <p:nvPr/>
        </p:nvSpPr>
        <p:spPr bwMode="auto">
          <a:xfrm>
            <a:off x="5680624" y="113754"/>
            <a:ext cx="7391414" cy="4270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200" b="1">
                <a:solidFill>
                  <a:schemeClr val="accent5">
                    <a:lumMod val="75000"/>
                  </a:schemeClr>
                </a:solidFill>
              </a:rPr>
              <a:t>КАК ВИДИТ ПРОЦЕДУРНЫЙ КАБИНЕТ</a:t>
            </a:r>
          </a:p>
        </p:txBody>
      </p:sp>
      <p:sp>
        <p:nvSpPr>
          <p:cNvPr id="2095477066" name="Прямоугольник 2095477065"/>
          <p:cNvSpPr/>
          <p:nvPr/>
        </p:nvSpPr>
        <p:spPr bwMode="auto">
          <a:xfrm>
            <a:off x="901" y="89170"/>
            <a:ext cx="6032498" cy="476249"/>
          </a:xfrm>
          <a:prstGeom prst="rect">
            <a:avLst/>
          </a:prstGeom>
          <a:solidFill>
            <a:srgbClr val="7006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400" b="1"/>
              <a:t>ИРКУТСКАЯ РАЙОННАЯ БОЛЬНИЦА</a:t>
            </a:r>
          </a:p>
        </p:txBody>
      </p:sp>
      <p:pic>
        <p:nvPicPr>
          <p:cNvPr id="1596767865" name="Рисунок 159676786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47706" y="680071"/>
            <a:ext cx="4497918" cy="5997224"/>
          </a:xfrm>
          <a:prstGeom prst="rect">
            <a:avLst/>
          </a:prstGeom>
        </p:spPr>
      </p:pic>
      <p:pic>
        <p:nvPicPr>
          <p:cNvPr id="1705035043" name="Рисунок 170503504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454306" y="2713037"/>
            <a:ext cx="2992957" cy="3990609"/>
          </a:xfrm>
          <a:prstGeom prst="rect">
            <a:avLst/>
          </a:prstGeom>
        </p:spPr>
      </p:pic>
      <p:pic>
        <p:nvPicPr>
          <p:cNvPr id="1736610770" name="Рисунок 173661076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755765" y="2686686"/>
            <a:ext cx="3032483" cy="4043313"/>
          </a:xfrm>
          <a:prstGeom prst="rect">
            <a:avLst/>
          </a:prstGeom>
        </p:spPr>
      </p:pic>
      <p:pic>
        <p:nvPicPr>
          <p:cNvPr id="1672693982" name="Рисунок 167269398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115277" y="776111"/>
            <a:ext cx="6981824" cy="18192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p159="http://schemas.microsoft.com/office/powerpoint/2015/09/main" xmlns:w="http://schemas.openxmlformats.org/wordprocessingml/2006/main" xmlns:m="http://schemas.openxmlformats.org/officeDocument/2006/math" xmlns="" Requires="p159">
      <p:transition p14:dur="2000" advClick="1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6724193" name="TextBox 766724192"/>
          <p:cNvSpPr txBox="1"/>
          <p:nvPr/>
        </p:nvSpPr>
        <p:spPr bwMode="auto">
          <a:xfrm>
            <a:off x="4560554" y="113753"/>
            <a:ext cx="8679052" cy="42707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200" b="1">
                <a:solidFill>
                  <a:schemeClr val="accent5">
                    <a:lumMod val="75000"/>
                  </a:schemeClr>
                </a:solidFill>
              </a:rPr>
              <a:t>КАК ВИДИТ ВРАЧ КДЛ (ЛАБОРАНТ)</a:t>
            </a:r>
          </a:p>
        </p:txBody>
      </p:sp>
      <p:sp>
        <p:nvSpPr>
          <p:cNvPr id="1464314797" name="Прямоугольник 1464314796"/>
          <p:cNvSpPr/>
          <p:nvPr/>
        </p:nvSpPr>
        <p:spPr bwMode="auto">
          <a:xfrm>
            <a:off x="900" y="89169"/>
            <a:ext cx="6032497" cy="476248"/>
          </a:xfrm>
          <a:prstGeom prst="rect">
            <a:avLst/>
          </a:prstGeom>
          <a:solidFill>
            <a:srgbClr val="7006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400" b="1"/>
              <a:t>ИРКУТСКАЯ РАЙОННАЯ БОЛЬНИЦА</a:t>
            </a:r>
          </a:p>
        </p:txBody>
      </p:sp>
      <p:pic>
        <p:nvPicPr>
          <p:cNvPr id="1430958376" name="Рисунок 1430958375"/>
          <p:cNvPicPr>
            <a:picLocks noChangeAspect="1"/>
          </p:cNvPicPr>
          <p:nvPr/>
        </p:nvPicPr>
        <p:blipFill>
          <a:blip r:embed="rId3"/>
          <a:srcRect b="49380"/>
          <a:stretch/>
        </p:blipFill>
        <p:spPr bwMode="auto">
          <a:xfrm>
            <a:off x="6285688" y="4444403"/>
            <a:ext cx="5707930" cy="2116071"/>
          </a:xfrm>
          <a:prstGeom prst="rect">
            <a:avLst/>
          </a:prstGeom>
        </p:spPr>
      </p:pic>
      <p:pic>
        <p:nvPicPr>
          <p:cNvPr id="655491027" name="Рисунок 65549102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525261" y="810153"/>
            <a:ext cx="5228784" cy="3581973"/>
          </a:xfrm>
          <a:prstGeom prst="rect">
            <a:avLst/>
          </a:prstGeom>
        </p:spPr>
      </p:pic>
      <p:pic>
        <p:nvPicPr>
          <p:cNvPr id="1539138296" name="Рисунок 153913829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50773" y="1190624"/>
            <a:ext cx="5945226" cy="51241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p159="http://schemas.microsoft.com/office/powerpoint/2015/09/main" xmlns:w="http://schemas.openxmlformats.org/wordprocessingml/2006/main" xmlns:m="http://schemas.openxmlformats.org/officeDocument/2006/math" xmlns="" Requires="p159">
      <p:transition p14:dur="2000" advClick="1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8864780" name="TextBox 1008864779"/>
          <p:cNvSpPr txBox="1"/>
          <p:nvPr/>
        </p:nvSpPr>
        <p:spPr bwMode="auto">
          <a:xfrm>
            <a:off x="6814114" y="113754"/>
            <a:ext cx="5018444" cy="4270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200" b="1">
                <a:solidFill>
                  <a:schemeClr val="accent5">
                    <a:lumMod val="75000"/>
                  </a:schemeClr>
                </a:solidFill>
              </a:rPr>
              <a:t>КАК ВИДИТ ВРАЧ</a:t>
            </a:r>
          </a:p>
        </p:txBody>
      </p:sp>
      <p:sp>
        <p:nvSpPr>
          <p:cNvPr id="2069544262" name="Прямоугольник 2069544261"/>
          <p:cNvSpPr/>
          <p:nvPr/>
        </p:nvSpPr>
        <p:spPr bwMode="auto">
          <a:xfrm>
            <a:off x="901" y="89170"/>
            <a:ext cx="6032498" cy="476249"/>
          </a:xfrm>
          <a:prstGeom prst="rect">
            <a:avLst/>
          </a:prstGeom>
          <a:solidFill>
            <a:srgbClr val="7006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400" b="1"/>
              <a:t>ИРКУТСКАЯ РАЙОННАЯ БОЛЬНИЦА</a:t>
            </a:r>
          </a:p>
        </p:txBody>
      </p:sp>
      <p:pic>
        <p:nvPicPr>
          <p:cNvPr id="557738257" name="Рисунок 55773825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491383" y="580373"/>
            <a:ext cx="5247054" cy="4305597"/>
          </a:xfrm>
          <a:prstGeom prst="rect">
            <a:avLst/>
          </a:prstGeom>
        </p:spPr>
      </p:pic>
      <p:pic>
        <p:nvPicPr>
          <p:cNvPr id="116338550" name="Рисунок 116338549"/>
          <p:cNvPicPr>
            <a:picLocks noChangeAspect="1"/>
          </p:cNvPicPr>
          <p:nvPr/>
        </p:nvPicPr>
        <p:blipFill>
          <a:blip r:embed="rId4"/>
          <a:srcRect t="35790"/>
          <a:stretch/>
        </p:blipFill>
        <p:spPr bwMode="auto">
          <a:xfrm>
            <a:off x="6189246" y="3933471"/>
            <a:ext cx="5851325" cy="2875138"/>
          </a:xfrm>
          <a:prstGeom prst="rect">
            <a:avLst/>
          </a:prstGeom>
        </p:spPr>
      </p:pic>
      <p:pic>
        <p:nvPicPr>
          <p:cNvPr id="2097014944" name="Рисунок 209701494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53623" y="4885971"/>
            <a:ext cx="5756356" cy="1837421"/>
          </a:xfrm>
          <a:prstGeom prst="rect">
            <a:avLst/>
          </a:prstGeom>
        </p:spPr>
      </p:pic>
      <p:pic>
        <p:nvPicPr>
          <p:cNvPr id="372606127" name="Рисунок 37260612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36979" y="782816"/>
            <a:ext cx="5389645" cy="38988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p159="http://schemas.microsoft.com/office/powerpoint/2015/09/main" xmlns:w="http://schemas.openxmlformats.org/wordprocessingml/2006/main" xmlns:m="http://schemas.openxmlformats.org/officeDocument/2006/math" xmlns="" Requires="p159">
      <p:transition p14:dur="2000" advClick="1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379</Words>
  <Application>Microsoft Office PowerPoint</Application>
  <DocSecurity>0</DocSecurity>
  <PresentationFormat>Широкоэкранный</PresentationFormat>
  <Paragraphs>142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Helvetica Neue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Бакетова_Екатерина</dc:creator>
  <cp:keywords/>
  <dc:description/>
  <cp:lastModifiedBy>Бакетова_Екатерина</cp:lastModifiedBy>
  <cp:revision>12</cp:revision>
  <dcterms:modified xsi:type="dcterms:W3CDTF">2024-07-20T13:11:03Z</dcterms:modified>
  <cp:category/>
  <dc:identifier/>
  <cp:contentStatus/>
  <dc:language/>
  <cp:version/>
</cp:coreProperties>
</file>