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media/image1.jpeg" ContentType="image/jpeg"/>
  <Override PartName="/ppt/media/image2.jpeg" ContentType="image/jpe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</p:sldIdLst>
  <p:sldSz cx="9144000" cy="5143500"/>
  <p:notesSz cx="6858000" cy="91440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311760" y="1152360"/>
            <a:ext cx="8520120" cy="16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311760" y="2936880"/>
            <a:ext cx="8520120" cy="16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311760" y="1152360"/>
            <a:ext cx="4157640" cy="16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4677840" y="1152360"/>
            <a:ext cx="4157640" cy="16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311760" y="2936880"/>
            <a:ext cx="4157640" cy="16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body"/>
          </p:nvPr>
        </p:nvSpPr>
        <p:spPr>
          <a:xfrm>
            <a:off x="4677840" y="2936880"/>
            <a:ext cx="4157640" cy="16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311760" y="1152360"/>
            <a:ext cx="2743200" cy="16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3192480" y="1152360"/>
            <a:ext cx="2743200" cy="16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6073200" y="1152360"/>
            <a:ext cx="2743200" cy="16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body"/>
          </p:nvPr>
        </p:nvSpPr>
        <p:spPr>
          <a:xfrm>
            <a:off x="311760" y="2936880"/>
            <a:ext cx="2743200" cy="16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 type="body"/>
          </p:nvPr>
        </p:nvSpPr>
        <p:spPr>
          <a:xfrm>
            <a:off x="3192480" y="2936880"/>
            <a:ext cx="2743200" cy="16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 type="body"/>
          </p:nvPr>
        </p:nvSpPr>
        <p:spPr>
          <a:xfrm>
            <a:off x="6073200" y="2936880"/>
            <a:ext cx="2743200" cy="16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subTitle"/>
          </p:nvPr>
        </p:nvSpPr>
        <p:spPr>
          <a:xfrm>
            <a:off x="311760" y="1152360"/>
            <a:ext cx="8520120" cy="34160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311760" y="1152360"/>
            <a:ext cx="8520120" cy="3416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311760" y="1152360"/>
            <a:ext cx="4157640" cy="3416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 type="body"/>
          </p:nvPr>
        </p:nvSpPr>
        <p:spPr>
          <a:xfrm>
            <a:off x="4677840" y="1152360"/>
            <a:ext cx="4157640" cy="3416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subTitle"/>
          </p:nvPr>
        </p:nvSpPr>
        <p:spPr>
          <a:xfrm>
            <a:off x="311760" y="444960"/>
            <a:ext cx="8520120" cy="2654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311760" y="1152360"/>
            <a:ext cx="4157640" cy="16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4677840" y="1152360"/>
            <a:ext cx="4157640" cy="3416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body"/>
          </p:nvPr>
        </p:nvSpPr>
        <p:spPr>
          <a:xfrm>
            <a:off x="311760" y="2936880"/>
            <a:ext cx="4157640" cy="16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311760" y="1152360"/>
            <a:ext cx="8520120" cy="34160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311760" y="1152360"/>
            <a:ext cx="4157640" cy="3416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4677840" y="1152360"/>
            <a:ext cx="4157640" cy="16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4677840" y="2936880"/>
            <a:ext cx="4157640" cy="16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311760" y="1152360"/>
            <a:ext cx="4157640" cy="16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4677840" y="1152360"/>
            <a:ext cx="4157640" cy="16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311760" y="2936880"/>
            <a:ext cx="8520120" cy="16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311760" y="1152360"/>
            <a:ext cx="8520120" cy="16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311760" y="2936880"/>
            <a:ext cx="8520120" cy="16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311760" y="1152360"/>
            <a:ext cx="4157640" cy="16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4677840" y="1152360"/>
            <a:ext cx="4157640" cy="16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 type="body"/>
          </p:nvPr>
        </p:nvSpPr>
        <p:spPr>
          <a:xfrm>
            <a:off x="311760" y="2936880"/>
            <a:ext cx="4157640" cy="16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" name="PlaceHolder 5"/>
          <p:cNvSpPr>
            <a:spLocks noGrp="1"/>
          </p:cNvSpPr>
          <p:nvPr>
            <p:ph type="body"/>
          </p:nvPr>
        </p:nvSpPr>
        <p:spPr>
          <a:xfrm>
            <a:off x="4677840" y="2936880"/>
            <a:ext cx="4157640" cy="16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311760" y="1152360"/>
            <a:ext cx="2743200" cy="16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3192480" y="1152360"/>
            <a:ext cx="2743200" cy="16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 type="body"/>
          </p:nvPr>
        </p:nvSpPr>
        <p:spPr>
          <a:xfrm>
            <a:off x="6073200" y="1152360"/>
            <a:ext cx="2743200" cy="16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5"/>
          <p:cNvSpPr>
            <a:spLocks noGrp="1"/>
          </p:cNvSpPr>
          <p:nvPr>
            <p:ph type="body"/>
          </p:nvPr>
        </p:nvSpPr>
        <p:spPr>
          <a:xfrm>
            <a:off x="311760" y="2936880"/>
            <a:ext cx="2743200" cy="16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PlaceHolder 6"/>
          <p:cNvSpPr>
            <a:spLocks noGrp="1"/>
          </p:cNvSpPr>
          <p:nvPr>
            <p:ph type="body"/>
          </p:nvPr>
        </p:nvSpPr>
        <p:spPr>
          <a:xfrm>
            <a:off x="3192480" y="2936880"/>
            <a:ext cx="2743200" cy="16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PlaceHolder 7"/>
          <p:cNvSpPr>
            <a:spLocks noGrp="1"/>
          </p:cNvSpPr>
          <p:nvPr>
            <p:ph type="body"/>
          </p:nvPr>
        </p:nvSpPr>
        <p:spPr>
          <a:xfrm>
            <a:off x="6073200" y="2936880"/>
            <a:ext cx="2743200" cy="16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11760" y="1152360"/>
            <a:ext cx="8520120" cy="3416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11760" y="1152360"/>
            <a:ext cx="4157640" cy="3416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4677840" y="1152360"/>
            <a:ext cx="4157640" cy="3416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311760" y="444960"/>
            <a:ext cx="8520120" cy="2654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311760" y="1152360"/>
            <a:ext cx="4157640" cy="16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4677840" y="1152360"/>
            <a:ext cx="4157640" cy="3416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311760" y="2936880"/>
            <a:ext cx="4157640" cy="16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311760" y="1152360"/>
            <a:ext cx="4157640" cy="3416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4677840" y="1152360"/>
            <a:ext cx="4157640" cy="16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4677840" y="2936880"/>
            <a:ext cx="4157640" cy="16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311760" y="1152360"/>
            <a:ext cx="4157640" cy="16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4677840" y="1152360"/>
            <a:ext cx="4157640" cy="16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311760" y="2936880"/>
            <a:ext cx="8520120" cy="16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2.jpe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11760" y="744480"/>
            <a:ext cx="8520120" cy="2052360"/>
          </a:xfrm>
          <a:prstGeom prst="rect">
            <a:avLst/>
          </a:prstGeom>
        </p:spPr>
        <p:txBody>
          <a:bodyPr tIns="91440" bIns="91440" anchor="b">
            <a:normAutofit fontScale="76000"/>
          </a:bodyPr>
          <a:p>
            <a:pPr algn="ctr"/>
            <a:r>
              <a:rPr b="0" lang="ru-RU" sz="5200" spc="-1" strike="noStrike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b="0" lang="ru-RU" sz="5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ldNum"/>
          </p:nvPr>
        </p:nvSpPr>
        <p:spPr>
          <a:xfrm>
            <a:off x="8472600" y="4663080"/>
            <a:ext cx="548280" cy="393120"/>
          </a:xfrm>
          <a:prstGeom prst="rect">
            <a:avLst/>
          </a:prstGeom>
        </p:spPr>
        <p:txBody>
          <a:bodyPr tIns="91440" bIns="91440" anchor="ctr">
            <a:normAutofit/>
          </a:bodyPr>
          <a:p>
            <a:pPr algn="r">
              <a:lnSpc>
                <a:spcPct val="100000"/>
              </a:lnSpc>
              <a:tabLst>
                <a:tab algn="l" pos="0"/>
              </a:tabLst>
            </a:pPr>
            <a:fld id="{5BBD5780-5E8B-458A-9BB9-295E9EF4803E}" type="slidenum">
              <a:rPr b="0" lang="ru" sz="1000" spc="-1" strike="noStrike">
                <a:solidFill>
                  <a:srgbClr val="595959"/>
                </a:solidFill>
                <a:latin typeface="Arial"/>
                <a:ea typeface="Arial"/>
              </a:rPr>
              <a:t>&lt;номер&gt;</a:t>
            </a:fld>
            <a:endParaRPr b="0" lang="ru-RU" sz="1000" spc="-1" strike="noStrike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4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4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4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4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</p:spPr>
        <p:txBody>
          <a:bodyPr tIns="91440" bIns="91440">
            <a:normAutofit fontScale="97000"/>
          </a:bodyPr>
          <a:p>
            <a:pPr algn="ctr"/>
            <a:r>
              <a:rPr b="0" lang="ru-RU" sz="2800" spc="-1" strike="noStrike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body"/>
          </p:nvPr>
        </p:nvSpPr>
        <p:spPr>
          <a:xfrm>
            <a:off x="311760" y="1152360"/>
            <a:ext cx="8520120" cy="3416040"/>
          </a:xfrm>
          <a:prstGeom prst="rect">
            <a:avLst/>
          </a:prstGeom>
        </p:spPr>
        <p:txBody>
          <a:bodyPr tIns="91440" bIns="91440">
            <a:normAutofit/>
          </a:bodyPr>
          <a:p>
            <a:pPr marL="432000" indent="-324000" algn="ctr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 algn="ctr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 algn="ctr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 algn="ctr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 algn="ctr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 algn="ctr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 algn="ctr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 type="sldNum"/>
          </p:nvPr>
        </p:nvSpPr>
        <p:spPr>
          <a:xfrm>
            <a:off x="8472600" y="4663080"/>
            <a:ext cx="548280" cy="393120"/>
          </a:xfrm>
          <a:prstGeom prst="rect">
            <a:avLst/>
          </a:prstGeom>
        </p:spPr>
        <p:txBody>
          <a:bodyPr tIns="91440" bIns="91440" anchor="ctr">
            <a:normAutofit/>
          </a:bodyPr>
          <a:p>
            <a:pPr algn="r">
              <a:lnSpc>
                <a:spcPct val="100000"/>
              </a:lnSpc>
              <a:tabLst>
                <a:tab algn="l" pos="0"/>
              </a:tabLst>
            </a:pPr>
            <a:fld id="{7D916F2B-6971-41A0-8926-B134DE55BDE2}" type="slidenum">
              <a:rPr b="0" lang="ru" sz="1000" spc="-1" strike="noStrike">
                <a:solidFill>
                  <a:srgbClr val="595959"/>
                </a:solidFill>
                <a:latin typeface="Arial"/>
                <a:ea typeface="Arial"/>
              </a:rPr>
              <a:t>&lt;номер&gt;</a:t>
            </a:fld>
            <a:endParaRPr b="0" lang="ru-RU" sz="10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hyperlink" Target="https://cmp.dzo44.ru/" TargetMode="External"/><Relationship Id="rId2" Type="http://schemas.openxmlformats.org/officeDocument/2006/relationships/slideLayout" Target="../slideLayouts/slideLayout15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extShape 1"/>
          <p:cNvSpPr txBox="1"/>
          <p:nvPr/>
        </p:nvSpPr>
        <p:spPr>
          <a:xfrm>
            <a:off x="1077480" y="1095480"/>
            <a:ext cx="6936120" cy="205236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b">
            <a:norm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lang="ru" sz="5200" spc="-1" strike="noStrike">
                <a:solidFill>
                  <a:srgbClr val="274e13"/>
                </a:solidFill>
                <a:latin typeface="Pacifico"/>
                <a:ea typeface="Pacifico"/>
              </a:rPr>
              <a:t>Проект</a:t>
            </a:r>
            <a:br/>
            <a:r>
              <a:rPr b="0" lang="ru" sz="5200" spc="-1" strike="noStrike">
                <a:solidFill>
                  <a:srgbClr val="274e13"/>
                </a:solidFill>
                <a:latin typeface="Pacifico"/>
                <a:ea typeface="Pacifico"/>
              </a:rPr>
              <a:t> “Вкус здоровья”</a:t>
            </a:r>
            <a:endParaRPr b="0" lang="ru-RU" sz="5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TextShape 2"/>
          <p:cNvSpPr txBox="1"/>
          <p:nvPr/>
        </p:nvSpPr>
        <p:spPr>
          <a:xfrm>
            <a:off x="1248480" y="3574080"/>
            <a:ext cx="6606720" cy="1060920"/>
          </a:xfrm>
          <a:prstGeom prst="rect">
            <a:avLst/>
          </a:prstGeom>
          <a:noFill/>
          <a:ln w="0">
            <a:noFill/>
          </a:ln>
        </p:spPr>
        <p:txBody>
          <a:bodyPr tIns="91440" bIns="91440">
            <a:normAutofit/>
          </a:bodyPr>
          <a:p>
            <a:pPr algn="ctr">
              <a:lnSpc>
                <a:spcPct val="80000"/>
              </a:lnSpc>
              <a:tabLst>
                <a:tab algn="l" pos="0"/>
              </a:tabLst>
            </a:pPr>
            <a:r>
              <a:rPr b="0" lang="ru" sz="2000" spc="-1" strike="noStrike">
                <a:solidFill>
                  <a:srgbClr val="000000"/>
                </a:solidFill>
                <a:latin typeface="Georgia"/>
                <a:ea typeface="Georgia"/>
              </a:rPr>
              <a:t>ОГБУЗ “Центр общественного здоровья </a:t>
            </a:r>
            <a:endParaRPr b="0" lang="ru-RU" sz="2000" spc="-1" strike="noStrike">
              <a:latin typeface="Arial"/>
            </a:endParaRPr>
          </a:p>
          <a:p>
            <a:pPr algn="ctr">
              <a:lnSpc>
                <a:spcPct val="80000"/>
              </a:lnSpc>
              <a:tabLst>
                <a:tab algn="l" pos="0"/>
              </a:tabLst>
            </a:pPr>
            <a:r>
              <a:rPr b="0" lang="ru" sz="2000" spc="-1" strike="noStrike">
                <a:solidFill>
                  <a:srgbClr val="000000"/>
                </a:solidFill>
                <a:latin typeface="Georgia"/>
                <a:ea typeface="Georgia"/>
              </a:rPr>
              <a:t>и медицинской профилактики </a:t>
            </a:r>
            <a:endParaRPr b="0" lang="ru-RU" sz="2000" spc="-1" strike="noStrike">
              <a:latin typeface="Arial"/>
            </a:endParaRPr>
          </a:p>
          <a:p>
            <a:pPr algn="ctr">
              <a:lnSpc>
                <a:spcPct val="80000"/>
              </a:lnSpc>
              <a:tabLst>
                <a:tab algn="l" pos="0"/>
              </a:tabLst>
            </a:pPr>
            <a:r>
              <a:rPr b="0" lang="ru" sz="2000" spc="-1" strike="noStrike">
                <a:solidFill>
                  <a:srgbClr val="000000"/>
                </a:solidFill>
                <a:latin typeface="Georgia"/>
                <a:ea typeface="Georgia"/>
              </a:rPr>
              <a:t>Костромской области”</a:t>
            </a:r>
            <a:endParaRPr b="0" lang="ru-RU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TextShape 1"/>
          <p:cNvSpPr txBox="1"/>
          <p:nvPr/>
        </p:nvSpPr>
        <p:spPr>
          <a:xfrm>
            <a:off x="1120320" y="578520"/>
            <a:ext cx="6923520" cy="447120"/>
          </a:xfrm>
          <a:prstGeom prst="rect">
            <a:avLst/>
          </a:prstGeom>
          <a:noFill/>
          <a:ln w="0">
            <a:noFill/>
          </a:ln>
        </p:spPr>
        <p:txBody>
          <a:bodyPr tIns="91440" bIns="91440">
            <a:normAutofit fontScale="51000"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ru" sz="2800" spc="-1" strike="noStrike">
                <a:solidFill>
                  <a:srgbClr val="000000"/>
                </a:solidFill>
                <a:latin typeface="Georgia"/>
                <a:ea typeface="Georgia"/>
              </a:rPr>
              <a:t>Контактная информация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6" name="TextShape 2"/>
          <p:cNvSpPr txBox="1"/>
          <p:nvPr/>
        </p:nvSpPr>
        <p:spPr>
          <a:xfrm>
            <a:off x="1077480" y="1152360"/>
            <a:ext cx="6923520" cy="3525120"/>
          </a:xfrm>
          <a:prstGeom prst="rect">
            <a:avLst/>
          </a:prstGeom>
          <a:noFill/>
          <a:ln w="0">
            <a:noFill/>
          </a:ln>
        </p:spPr>
        <p:txBody>
          <a:bodyPr tIns="91440" bIns="91440">
            <a:normAutofit/>
          </a:bodyPr>
          <a:p>
            <a:pPr algn="just">
              <a:lnSpc>
                <a:spcPct val="115000"/>
              </a:lnSpc>
              <a:spcBef>
                <a:spcPts val="1199"/>
              </a:spcBef>
              <a:tabLst>
                <a:tab algn="l" pos="0"/>
              </a:tabLst>
            </a:pPr>
            <a:r>
              <a:rPr b="0" lang="ru" sz="1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Для связи с организаторами: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15000"/>
              </a:lnSpc>
              <a:spcBef>
                <a:spcPts val="1199"/>
              </a:spcBef>
              <a:tabLst>
                <a:tab algn="l" pos="0"/>
              </a:tabLst>
            </a:pPr>
            <a:r>
              <a:rPr b="0" lang="ru" sz="1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Телефон 8(4942) - 45-01-35 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15000"/>
              </a:lnSpc>
              <a:spcBef>
                <a:spcPts val="1199"/>
              </a:spcBef>
              <a:tabLst>
                <a:tab algn="l" pos="0"/>
              </a:tabLst>
            </a:pPr>
            <a:r>
              <a:rPr b="0" lang="ru" sz="1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Сайт: </a:t>
            </a:r>
            <a:r>
              <a:rPr b="0" lang="ru" sz="1400" spc="-1" strike="noStrike" u="sng">
                <a:solidFill>
                  <a:srgbClr val="0097a7"/>
                </a:solidFill>
                <a:uFillTx/>
                <a:latin typeface="Times New Roman"/>
                <a:ea typeface="Times New Roman"/>
                <a:hlinkClick r:id="rId1"/>
              </a:rPr>
              <a:t>https://cmp.dzo44.ru/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15000"/>
              </a:lnSpc>
              <a:spcBef>
                <a:spcPts val="1199"/>
              </a:spcBef>
              <a:tabLst>
                <a:tab algn="l" pos="0"/>
              </a:tabLst>
            </a:pPr>
            <a:r>
              <a:rPr b="0" lang="ru" sz="1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Главный врач - Железова Полина Викторовна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15000"/>
              </a:lnSpc>
              <a:spcBef>
                <a:spcPts val="1199"/>
              </a:spcBef>
              <a:tabLst>
                <a:tab algn="l" pos="0"/>
              </a:tabLst>
            </a:pPr>
            <a:r>
              <a:rPr b="0" lang="ru" sz="1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Начальник отдела - Костоварова Татьяна Алексеевна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Bef>
                <a:spcPts val="1199"/>
              </a:spcBef>
              <a:spcAft>
                <a:spcPts val="1199"/>
              </a:spcAft>
              <a:tabLst>
                <a:tab algn="l" pos="0"/>
              </a:tabLst>
            </a:pP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TextShape 1"/>
          <p:cNvSpPr txBox="1"/>
          <p:nvPr/>
        </p:nvSpPr>
        <p:spPr>
          <a:xfrm>
            <a:off x="2772000" y="2170440"/>
            <a:ext cx="3576960" cy="821520"/>
          </a:xfrm>
          <a:prstGeom prst="rect">
            <a:avLst/>
          </a:prstGeom>
          <a:noFill/>
          <a:ln w="0">
            <a:noFill/>
          </a:ln>
        </p:spPr>
        <p:txBody>
          <a:bodyPr tIns="91440" bIns="91440">
            <a:normAutofit fontScale="50000"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ru" sz="2800" spc="-1" strike="noStrike">
                <a:solidFill>
                  <a:srgbClr val="274e13"/>
                </a:solidFill>
                <a:latin typeface="Pacifico"/>
                <a:ea typeface="Pacifico"/>
              </a:rPr>
              <a:t>Спасибо за внимание!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TextShape 1"/>
          <p:cNvSpPr txBox="1"/>
          <p:nvPr/>
        </p:nvSpPr>
        <p:spPr>
          <a:xfrm>
            <a:off x="1077480" y="1152360"/>
            <a:ext cx="6923520" cy="3525120"/>
          </a:xfrm>
          <a:prstGeom prst="rect">
            <a:avLst/>
          </a:prstGeom>
          <a:noFill/>
          <a:ln w="0">
            <a:noFill/>
          </a:ln>
        </p:spPr>
        <p:txBody>
          <a:bodyPr tIns="91440" bIns="91440">
            <a:normAutofit/>
          </a:bodyPr>
          <a:p>
            <a:pPr algn="just">
              <a:lnSpc>
                <a:spcPct val="115000"/>
              </a:lnSpc>
              <a:spcBef>
                <a:spcPts val="1199"/>
              </a:spcBef>
              <a:tabLst>
                <a:tab algn="l" pos="0"/>
              </a:tabLst>
            </a:pP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1199"/>
              </a:spcBef>
              <a:tabLst>
                <a:tab algn="l" pos="0"/>
              </a:tabLst>
            </a:pPr>
            <a:r>
              <a:rPr b="0" lang="ru" sz="1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  </a:t>
            </a:r>
            <a:r>
              <a:rPr b="0" lang="ru" sz="1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Формирование культуры здорового питания среди населения Костромской области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15000"/>
              </a:lnSpc>
              <a:spcBef>
                <a:spcPts val="1199"/>
              </a:spcBef>
              <a:tabLst>
                <a:tab algn="l" pos="0"/>
              </a:tabLst>
            </a:pP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15000"/>
              </a:lnSpc>
              <a:spcBef>
                <a:spcPts val="1199"/>
              </a:spcBef>
              <a:tabLst>
                <a:tab algn="l" pos="0"/>
              </a:tabLst>
            </a:pPr>
            <a:r>
              <a:rPr b="1" lang="ru" sz="1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Bef>
                <a:spcPts val="1199"/>
              </a:spcBef>
              <a:spcAft>
                <a:spcPts val="1199"/>
              </a:spcAft>
              <a:tabLst>
                <a:tab algn="l" pos="0"/>
              </a:tabLst>
            </a:pP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TextShape 2"/>
          <p:cNvSpPr txBox="1"/>
          <p:nvPr/>
        </p:nvSpPr>
        <p:spPr>
          <a:xfrm>
            <a:off x="1120320" y="578520"/>
            <a:ext cx="6923520" cy="447120"/>
          </a:xfrm>
          <a:prstGeom prst="rect">
            <a:avLst/>
          </a:prstGeom>
          <a:noFill/>
          <a:ln w="0">
            <a:noFill/>
          </a:ln>
        </p:spPr>
        <p:txBody>
          <a:bodyPr tIns="91440" bIns="91440">
            <a:normAutofit fontScale="51000"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ru" sz="2800" spc="-1" strike="noStrike">
                <a:solidFill>
                  <a:srgbClr val="000000"/>
                </a:solidFill>
                <a:latin typeface="Georgia"/>
                <a:ea typeface="Georgia"/>
              </a:rPr>
              <a:t>Цель проекта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2" name="CustomShape 3"/>
          <p:cNvSpPr/>
          <p:nvPr/>
        </p:nvSpPr>
        <p:spPr>
          <a:xfrm rot="5495400">
            <a:off x="1747440" y="991800"/>
            <a:ext cx="367920" cy="44712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>
            <a:solidFill>
              <a:schemeClr val="dk2"/>
            </a:solidFill>
            <a:round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TextShape 1"/>
          <p:cNvSpPr txBox="1"/>
          <p:nvPr/>
        </p:nvSpPr>
        <p:spPr>
          <a:xfrm>
            <a:off x="1120320" y="578520"/>
            <a:ext cx="6923520" cy="447120"/>
          </a:xfrm>
          <a:prstGeom prst="rect">
            <a:avLst/>
          </a:prstGeom>
          <a:noFill/>
          <a:ln w="0">
            <a:noFill/>
          </a:ln>
        </p:spPr>
        <p:txBody>
          <a:bodyPr tIns="91440" bIns="91440">
            <a:normAutofit fontScale="51000"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ru" sz="2800" spc="-1" strike="noStrike">
                <a:solidFill>
                  <a:srgbClr val="000000"/>
                </a:solidFill>
                <a:latin typeface="Georgia"/>
                <a:ea typeface="Georgia"/>
              </a:rPr>
              <a:t>Концепция проекта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TextShape 2"/>
          <p:cNvSpPr txBox="1"/>
          <p:nvPr/>
        </p:nvSpPr>
        <p:spPr>
          <a:xfrm>
            <a:off x="1077480" y="1152360"/>
            <a:ext cx="6923520" cy="3525120"/>
          </a:xfrm>
          <a:prstGeom prst="rect">
            <a:avLst/>
          </a:prstGeom>
          <a:noFill/>
          <a:ln w="0">
            <a:noFill/>
          </a:ln>
        </p:spPr>
        <p:txBody>
          <a:bodyPr tIns="91440" bIns="91440">
            <a:normAutofit/>
          </a:bodyPr>
          <a:p>
            <a:pPr algn="just">
              <a:lnSpc>
                <a:spcPct val="115000"/>
              </a:lnSpc>
              <a:spcBef>
                <a:spcPts val="1199"/>
              </a:spcBef>
              <a:tabLst>
                <a:tab algn="l" pos="0"/>
              </a:tabLst>
            </a:pP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15000"/>
              </a:lnSpc>
              <a:spcBef>
                <a:spcPts val="1199"/>
              </a:spcBef>
              <a:tabLst>
                <a:tab algn="l" pos="0"/>
              </a:tabLst>
            </a:pPr>
            <a:r>
              <a:rPr b="1" lang="ru" sz="1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b="0" lang="ru" sz="1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Основная идея проекта: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15000"/>
              </a:lnSpc>
              <a:spcBef>
                <a:spcPts val="1199"/>
              </a:spcBef>
              <a:tabLst>
                <a:tab algn="l" pos="0"/>
              </a:tabLst>
            </a:pPr>
            <a:r>
              <a:rPr b="0" lang="ru" sz="1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Формирование осознанного отношения к питанию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15000"/>
              </a:lnSpc>
              <a:spcBef>
                <a:spcPts val="1199"/>
              </a:spcBef>
              <a:tabLst>
                <a:tab algn="l" pos="0"/>
              </a:tabLst>
            </a:pPr>
            <a:r>
              <a:rPr b="0" lang="ru" sz="1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Создание системы просвещения по здоровому питанию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15000"/>
              </a:lnSpc>
              <a:spcBef>
                <a:spcPts val="1199"/>
              </a:spcBef>
              <a:tabLst>
                <a:tab algn="l" pos="0"/>
              </a:tabLst>
            </a:pPr>
            <a:r>
              <a:rPr b="0" lang="ru" sz="1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Разработка образовательных материалов для разных групп населения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15000"/>
              </a:lnSpc>
              <a:spcBef>
                <a:spcPts val="1199"/>
              </a:spcBef>
              <a:tabLst>
                <a:tab algn="l" pos="0"/>
              </a:tabLst>
            </a:pP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Bef>
                <a:spcPts val="1199"/>
              </a:spcBef>
              <a:spcAft>
                <a:spcPts val="1199"/>
              </a:spcAft>
              <a:tabLst>
                <a:tab algn="l" pos="0"/>
              </a:tabLst>
            </a:pP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CustomShape 3"/>
          <p:cNvSpPr/>
          <p:nvPr/>
        </p:nvSpPr>
        <p:spPr>
          <a:xfrm>
            <a:off x="1291320" y="2025360"/>
            <a:ext cx="205200" cy="119520"/>
          </a:xfrm>
          <a:prstGeom prst="flowChartDecision">
            <a:avLst/>
          </a:prstGeom>
          <a:solidFill>
            <a:schemeClr val="lt2"/>
          </a:solidFill>
          <a:ln w="9525">
            <a:solidFill>
              <a:schemeClr val="dk2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86" name="CustomShape 4"/>
          <p:cNvSpPr/>
          <p:nvPr/>
        </p:nvSpPr>
        <p:spPr>
          <a:xfrm>
            <a:off x="1291320" y="2392200"/>
            <a:ext cx="205200" cy="119520"/>
          </a:xfrm>
          <a:prstGeom prst="flowChartDecision">
            <a:avLst/>
          </a:prstGeom>
          <a:solidFill>
            <a:schemeClr val="lt2"/>
          </a:solidFill>
          <a:ln w="9525">
            <a:solidFill>
              <a:schemeClr val="dk2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87" name="CustomShape 5"/>
          <p:cNvSpPr/>
          <p:nvPr/>
        </p:nvSpPr>
        <p:spPr>
          <a:xfrm>
            <a:off x="1291320" y="2760480"/>
            <a:ext cx="205200" cy="119520"/>
          </a:xfrm>
          <a:prstGeom prst="flowChartDecision">
            <a:avLst/>
          </a:prstGeom>
          <a:solidFill>
            <a:schemeClr val="lt2"/>
          </a:solidFill>
          <a:ln w="9525">
            <a:solidFill>
              <a:schemeClr val="dk2"/>
            </a:solidFill>
            <a:round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extShape 1"/>
          <p:cNvSpPr txBox="1"/>
          <p:nvPr/>
        </p:nvSpPr>
        <p:spPr>
          <a:xfrm>
            <a:off x="1120320" y="578520"/>
            <a:ext cx="6923520" cy="447120"/>
          </a:xfrm>
          <a:prstGeom prst="rect">
            <a:avLst/>
          </a:prstGeom>
          <a:noFill/>
          <a:ln w="0">
            <a:noFill/>
          </a:ln>
        </p:spPr>
        <p:txBody>
          <a:bodyPr tIns="91440" bIns="91440">
            <a:normAutofit fontScale="51000"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ru" sz="2800" spc="-1" strike="noStrike">
                <a:solidFill>
                  <a:srgbClr val="000000"/>
                </a:solidFill>
                <a:latin typeface="Georgia"/>
                <a:ea typeface="Georgia"/>
              </a:rPr>
              <a:t>Целевая аудитория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9" name="TextShape 2"/>
          <p:cNvSpPr txBox="1"/>
          <p:nvPr/>
        </p:nvSpPr>
        <p:spPr>
          <a:xfrm>
            <a:off x="1077480" y="1152360"/>
            <a:ext cx="6923520" cy="3525120"/>
          </a:xfrm>
          <a:prstGeom prst="rect">
            <a:avLst/>
          </a:prstGeom>
          <a:noFill/>
          <a:ln w="0">
            <a:noFill/>
          </a:ln>
        </p:spPr>
        <p:txBody>
          <a:bodyPr tIns="91440" bIns="91440">
            <a:normAutofit/>
          </a:bodyPr>
          <a:p>
            <a:pPr algn="just">
              <a:lnSpc>
                <a:spcPct val="115000"/>
              </a:lnSpc>
              <a:spcBef>
                <a:spcPts val="1199"/>
              </a:spcBef>
              <a:tabLst>
                <a:tab algn="l" pos="0"/>
              </a:tabLst>
            </a:pPr>
            <a:r>
              <a:rPr b="0" lang="ru" sz="1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Ключевые группы участников: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15000"/>
              </a:lnSpc>
              <a:spcBef>
                <a:spcPts val="1199"/>
              </a:spcBef>
              <a:tabLst>
                <a:tab algn="l" pos="0"/>
              </a:tabLst>
            </a:pPr>
            <a:r>
              <a:rPr b="0" lang="ru" sz="1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Взрослое население (посетители медучреждений)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15000"/>
              </a:lnSpc>
              <a:spcBef>
                <a:spcPts val="1199"/>
              </a:spcBef>
              <a:tabLst>
                <a:tab algn="l" pos="0"/>
              </a:tabLst>
            </a:pPr>
            <a:r>
              <a:rPr b="0" lang="ru" sz="1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Пожилые люди (посетители медицинских и социальных учреждений)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15000"/>
              </a:lnSpc>
              <a:spcBef>
                <a:spcPts val="1199"/>
              </a:spcBef>
              <a:tabLst>
                <a:tab algn="l" pos="0"/>
              </a:tabLst>
            </a:pPr>
            <a:r>
              <a:rPr b="0" lang="ru" sz="1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Школьники всех возрастов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15000"/>
              </a:lnSpc>
              <a:spcBef>
                <a:spcPts val="1199"/>
              </a:spcBef>
              <a:tabLst>
                <a:tab algn="l" pos="0"/>
              </a:tabLst>
            </a:pPr>
            <a:r>
              <a:rPr b="0" lang="ru" sz="1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Родители дошкольников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15000"/>
              </a:lnSpc>
              <a:spcBef>
                <a:spcPts val="1199"/>
              </a:spcBef>
              <a:tabLst>
                <a:tab algn="l" pos="0"/>
              </a:tabLst>
            </a:pPr>
            <a:r>
              <a:rPr b="0" lang="ru" sz="1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Педагоги и социальные работники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15000"/>
              </a:lnSpc>
              <a:spcBef>
                <a:spcPts val="1199"/>
              </a:spcBef>
              <a:tabLst>
                <a:tab algn="l" pos="0"/>
              </a:tabLst>
            </a:pPr>
            <a:r>
              <a:rPr b="0" lang="ru" sz="1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Специалисты профилактических программ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Bef>
                <a:spcPts val="1199"/>
              </a:spcBef>
              <a:spcAft>
                <a:spcPts val="1199"/>
              </a:spcAft>
              <a:tabLst>
                <a:tab algn="l" pos="0"/>
              </a:tabLst>
            </a:pP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0" name="CustomShape 3"/>
          <p:cNvSpPr/>
          <p:nvPr/>
        </p:nvSpPr>
        <p:spPr>
          <a:xfrm>
            <a:off x="1274400" y="1733760"/>
            <a:ext cx="205200" cy="119520"/>
          </a:xfrm>
          <a:prstGeom prst="flowChartDecision">
            <a:avLst/>
          </a:prstGeom>
          <a:solidFill>
            <a:schemeClr val="lt2"/>
          </a:solidFill>
          <a:ln w="9525">
            <a:solidFill>
              <a:schemeClr val="dk2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91" name="CustomShape 4"/>
          <p:cNvSpPr/>
          <p:nvPr/>
        </p:nvSpPr>
        <p:spPr>
          <a:xfrm>
            <a:off x="1274400" y="2091600"/>
            <a:ext cx="205200" cy="119520"/>
          </a:xfrm>
          <a:prstGeom prst="flowChartDecision">
            <a:avLst/>
          </a:prstGeom>
          <a:solidFill>
            <a:schemeClr val="lt2"/>
          </a:solidFill>
          <a:ln w="9525">
            <a:solidFill>
              <a:schemeClr val="dk2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92" name="CustomShape 5"/>
          <p:cNvSpPr/>
          <p:nvPr/>
        </p:nvSpPr>
        <p:spPr>
          <a:xfrm>
            <a:off x="1260000" y="2520000"/>
            <a:ext cx="205200" cy="119520"/>
          </a:xfrm>
          <a:prstGeom prst="flowChartDecision">
            <a:avLst/>
          </a:prstGeom>
          <a:solidFill>
            <a:schemeClr val="lt2"/>
          </a:solidFill>
          <a:ln w="9525">
            <a:solidFill>
              <a:schemeClr val="dk2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93" name="CustomShape 6"/>
          <p:cNvSpPr/>
          <p:nvPr/>
        </p:nvSpPr>
        <p:spPr>
          <a:xfrm>
            <a:off x="1260000" y="2855520"/>
            <a:ext cx="205200" cy="119520"/>
          </a:xfrm>
          <a:prstGeom prst="flowChartDecision">
            <a:avLst/>
          </a:prstGeom>
          <a:solidFill>
            <a:schemeClr val="lt2"/>
          </a:solidFill>
          <a:ln w="9525">
            <a:solidFill>
              <a:schemeClr val="dk2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94" name="CustomShape 7"/>
          <p:cNvSpPr/>
          <p:nvPr/>
        </p:nvSpPr>
        <p:spPr>
          <a:xfrm>
            <a:off x="1274400" y="3289680"/>
            <a:ext cx="205200" cy="119520"/>
          </a:xfrm>
          <a:prstGeom prst="flowChartDecision">
            <a:avLst/>
          </a:prstGeom>
          <a:solidFill>
            <a:schemeClr val="lt2"/>
          </a:solidFill>
          <a:ln w="9525">
            <a:solidFill>
              <a:schemeClr val="dk2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95" name="CustomShape 8"/>
          <p:cNvSpPr/>
          <p:nvPr/>
        </p:nvSpPr>
        <p:spPr>
          <a:xfrm>
            <a:off x="1274400" y="3677040"/>
            <a:ext cx="205200" cy="119520"/>
          </a:xfrm>
          <a:prstGeom prst="flowChartDecision">
            <a:avLst/>
          </a:prstGeom>
          <a:solidFill>
            <a:schemeClr val="lt2"/>
          </a:solidFill>
          <a:ln w="9525">
            <a:solidFill>
              <a:schemeClr val="dk2"/>
            </a:solidFill>
            <a:round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TextShape 1"/>
          <p:cNvSpPr txBox="1"/>
          <p:nvPr/>
        </p:nvSpPr>
        <p:spPr>
          <a:xfrm>
            <a:off x="1120320" y="578520"/>
            <a:ext cx="6923520" cy="447120"/>
          </a:xfrm>
          <a:prstGeom prst="rect">
            <a:avLst/>
          </a:prstGeom>
          <a:noFill/>
          <a:ln w="0">
            <a:noFill/>
          </a:ln>
        </p:spPr>
        <p:txBody>
          <a:bodyPr tIns="91440" bIns="91440">
            <a:normAutofit fontScale="51000"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ru" sz="2800" spc="-1" strike="noStrike">
                <a:solidFill>
                  <a:srgbClr val="000000"/>
                </a:solidFill>
                <a:latin typeface="Georgia"/>
                <a:ea typeface="Georgia"/>
              </a:rPr>
              <a:t>Компоненты проекта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7" name="TextShape 2"/>
          <p:cNvSpPr txBox="1"/>
          <p:nvPr/>
        </p:nvSpPr>
        <p:spPr>
          <a:xfrm>
            <a:off x="1077480" y="1152360"/>
            <a:ext cx="6923520" cy="3525120"/>
          </a:xfrm>
          <a:prstGeom prst="rect">
            <a:avLst/>
          </a:prstGeom>
          <a:noFill/>
          <a:ln w="0">
            <a:noFill/>
          </a:ln>
        </p:spPr>
        <p:txBody>
          <a:bodyPr tIns="91440" bIns="91440">
            <a:normAutofit/>
          </a:bodyPr>
          <a:p>
            <a:pPr algn="just">
              <a:lnSpc>
                <a:spcPct val="115000"/>
              </a:lnSpc>
              <a:spcBef>
                <a:spcPts val="1199"/>
              </a:spcBef>
              <a:tabLst>
                <a:tab algn="l" pos="0"/>
              </a:tabLst>
            </a:pPr>
            <a:r>
              <a:rPr b="0" lang="ru" sz="1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Основные направления реализации: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15000"/>
              </a:lnSpc>
              <a:spcBef>
                <a:spcPts val="1199"/>
              </a:spcBef>
              <a:tabLst>
                <a:tab algn="l" pos="0"/>
              </a:tabLst>
            </a:pPr>
            <a:r>
              <a:rPr b="0" lang="ru" sz="1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Разработка сценариев лекций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15000"/>
              </a:lnSpc>
              <a:spcBef>
                <a:spcPts val="1199"/>
              </a:spcBef>
              <a:tabLst>
                <a:tab algn="l" pos="0"/>
              </a:tabLst>
            </a:pPr>
            <a:r>
              <a:rPr b="0" lang="ru" sz="1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Организация Школ здоровья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15000"/>
              </a:lnSpc>
              <a:spcBef>
                <a:spcPts val="1199"/>
              </a:spcBef>
              <a:tabLst>
                <a:tab algn="l" pos="0"/>
              </a:tabLst>
            </a:pPr>
            <a:r>
              <a:rPr b="0" lang="ru" sz="1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Проведение Уроков здоровья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15000"/>
              </a:lnSpc>
              <a:spcBef>
                <a:spcPts val="1199"/>
              </a:spcBef>
              <a:tabLst>
                <a:tab algn="l" pos="0"/>
              </a:tabLst>
            </a:pPr>
            <a:r>
              <a:rPr b="0" lang="ru" sz="1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Создание видеолекций (5 штук)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15000"/>
              </a:lnSpc>
              <a:spcBef>
                <a:spcPts val="1199"/>
              </a:spcBef>
              <a:tabLst>
                <a:tab algn="l" pos="0"/>
              </a:tabLst>
            </a:pPr>
            <a:r>
              <a:rPr b="0" lang="ru" sz="1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Распространение материалов через соцсети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Bef>
                <a:spcPts val="1199"/>
              </a:spcBef>
              <a:spcAft>
                <a:spcPts val="1199"/>
              </a:spcAft>
              <a:tabLst>
                <a:tab algn="l" pos="0"/>
              </a:tabLst>
            </a:pP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8" name="CustomShape 3"/>
          <p:cNvSpPr/>
          <p:nvPr/>
        </p:nvSpPr>
        <p:spPr>
          <a:xfrm>
            <a:off x="1332720" y="1739520"/>
            <a:ext cx="205200" cy="119520"/>
          </a:xfrm>
          <a:prstGeom prst="flowChartDecision">
            <a:avLst/>
          </a:prstGeom>
          <a:solidFill>
            <a:schemeClr val="lt2"/>
          </a:solidFill>
          <a:ln w="9525">
            <a:solidFill>
              <a:schemeClr val="dk2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99" name="CustomShape 4"/>
          <p:cNvSpPr/>
          <p:nvPr/>
        </p:nvSpPr>
        <p:spPr>
          <a:xfrm>
            <a:off x="1332720" y="2160000"/>
            <a:ext cx="205200" cy="119520"/>
          </a:xfrm>
          <a:prstGeom prst="flowChartDecision">
            <a:avLst/>
          </a:prstGeom>
          <a:solidFill>
            <a:schemeClr val="lt2"/>
          </a:solidFill>
          <a:ln w="9525">
            <a:solidFill>
              <a:schemeClr val="dk2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00" name="CustomShape 5"/>
          <p:cNvSpPr/>
          <p:nvPr/>
        </p:nvSpPr>
        <p:spPr>
          <a:xfrm>
            <a:off x="1332720" y="2509560"/>
            <a:ext cx="205200" cy="119520"/>
          </a:xfrm>
          <a:prstGeom prst="flowChartDecision">
            <a:avLst/>
          </a:prstGeom>
          <a:solidFill>
            <a:schemeClr val="lt2"/>
          </a:solidFill>
          <a:ln w="9525">
            <a:solidFill>
              <a:schemeClr val="dk2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01" name="CustomShape 6"/>
          <p:cNvSpPr/>
          <p:nvPr/>
        </p:nvSpPr>
        <p:spPr>
          <a:xfrm>
            <a:off x="1332720" y="2909880"/>
            <a:ext cx="205200" cy="119520"/>
          </a:xfrm>
          <a:prstGeom prst="flowChartDecision">
            <a:avLst/>
          </a:prstGeom>
          <a:solidFill>
            <a:schemeClr val="lt2"/>
          </a:solidFill>
          <a:ln w="9525">
            <a:solidFill>
              <a:schemeClr val="dk2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02" name="CustomShape 7"/>
          <p:cNvSpPr/>
          <p:nvPr/>
        </p:nvSpPr>
        <p:spPr>
          <a:xfrm>
            <a:off x="1332720" y="3310560"/>
            <a:ext cx="205200" cy="119520"/>
          </a:xfrm>
          <a:prstGeom prst="flowChartDecision">
            <a:avLst/>
          </a:prstGeom>
          <a:solidFill>
            <a:schemeClr val="lt2"/>
          </a:solidFill>
          <a:ln w="9525">
            <a:solidFill>
              <a:schemeClr val="dk2"/>
            </a:solidFill>
            <a:round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TextShape 1"/>
          <p:cNvSpPr txBox="1"/>
          <p:nvPr/>
        </p:nvSpPr>
        <p:spPr>
          <a:xfrm>
            <a:off x="1120320" y="578520"/>
            <a:ext cx="6923520" cy="447120"/>
          </a:xfrm>
          <a:prstGeom prst="rect">
            <a:avLst/>
          </a:prstGeom>
          <a:noFill/>
          <a:ln w="0">
            <a:noFill/>
          </a:ln>
        </p:spPr>
        <p:txBody>
          <a:bodyPr tIns="91440" bIns="91440">
            <a:normAutofit fontScale="51000"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ru" sz="2800" spc="-1" strike="noStrike">
                <a:solidFill>
                  <a:srgbClr val="000000"/>
                </a:solidFill>
                <a:latin typeface="Georgia"/>
                <a:ea typeface="Georgia"/>
              </a:rPr>
              <a:t>Этапы реализации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4" name="TextShape 2"/>
          <p:cNvSpPr txBox="1"/>
          <p:nvPr/>
        </p:nvSpPr>
        <p:spPr>
          <a:xfrm>
            <a:off x="1077480" y="1152360"/>
            <a:ext cx="6923520" cy="3525120"/>
          </a:xfrm>
          <a:prstGeom prst="rect">
            <a:avLst/>
          </a:prstGeom>
          <a:noFill/>
          <a:ln w="0">
            <a:noFill/>
          </a:ln>
        </p:spPr>
        <p:txBody>
          <a:bodyPr tIns="91440" bIns="91440">
            <a:normAutofit/>
          </a:bodyPr>
          <a:p>
            <a:pPr algn="just">
              <a:lnSpc>
                <a:spcPct val="115000"/>
              </a:lnSpc>
              <a:spcBef>
                <a:spcPts val="1199"/>
              </a:spcBef>
              <a:tabLst>
                <a:tab algn="l" pos="0"/>
              </a:tabLst>
            </a:pPr>
            <a:r>
              <a:rPr b="0" lang="ru" sz="1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План внедрения: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15000"/>
              </a:lnSpc>
              <a:spcBef>
                <a:spcPts val="1199"/>
              </a:spcBef>
              <a:tabLst>
                <a:tab algn="l" pos="0"/>
              </a:tabLst>
            </a:pPr>
            <a:r>
              <a:rPr b="0" lang="ru" sz="1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1. Передача сценариев организациям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15000"/>
              </a:lnSpc>
              <a:spcBef>
                <a:spcPts val="1199"/>
              </a:spcBef>
              <a:tabLst>
                <a:tab algn="l" pos="0"/>
              </a:tabLst>
            </a:pPr>
            <a:r>
              <a:rPr b="0" lang="ru" sz="1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2. Подготовка волонтеров-медиков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15000"/>
              </a:lnSpc>
              <a:spcBef>
                <a:spcPts val="1199"/>
              </a:spcBef>
              <a:tabLst>
                <a:tab algn="l" pos="0"/>
              </a:tabLst>
            </a:pPr>
            <a:r>
              <a:rPr b="0" lang="ru" sz="1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3. Согласование времени записи выступлений волонтеров-медиков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15000"/>
              </a:lnSpc>
              <a:spcBef>
                <a:spcPts val="1199"/>
              </a:spcBef>
              <a:tabLst>
                <a:tab algn="l" pos="0"/>
              </a:tabLst>
            </a:pPr>
            <a:r>
              <a:rPr b="0" lang="ru" sz="1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4. Запись видеолекций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15000"/>
              </a:lnSpc>
              <a:spcBef>
                <a:spcPts val="1199"/>
              </a:spcBef>
              <a:tabLst>
                <a:tab algn="l" pos="0"/>
              </a:tabLst>
            </a:pPr>
            <a:r>
              <a:rPr b="0" lang="ru" sz="1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5. Распространение материалов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Bef>
                <a:spcPts val="1199"/>
              </a:spcBef>
              <a:spcAft>
                <a:spcPts val="1199"/>
              </a:spcAft>
              <a:tabLst>
                <a:tab algn="l" pos="0"/>
              </a:tabLst>
            </a:pP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TextShape 1"/>
          <p:cNvSpPr txBox="1"/>
          <p:nvPr/>
        </p:nvSpPr>
        <p:spPr>
          <a:xfrm>
            <a:off x="1120320" y="578520"/>
            <a:ext cx="6923520" cy="447120"/>
          </a:xfrm>
          <a:prstGeom prst="rect">
            <a:avLst/>
          </a:prstGeom>
          <a:noFill/>
          <a:ln w="0">
            <a:noFill/>
          </a:ln>
        </p:spPr>
        <p:txBody>
          <a:bodyPr tIns="91440" bIns="91440">
            <a:normAutofit fontScale="51000"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ru" sz="2800" spc="-1" strike="noStrike">
                <a:solidFill>
                  <a:srgbClr val="000000"/>
                </a:solidFill>
                <a:latin typeface="Georgia"/>
                <a:ea typeface="Georgia"/>
              </a:rPr>
              <a:t>Ожидаемые результаты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6" name="TextShape 2"/>
          <p:cNvSpPr txBox="1"/>
          <p:nvPr/>
        </p:nvSpPr>
        <p:spPr>
          <a:xfrm>
            <a:off x="1077480" y="1152360"/>
            <a:ext cx="6923520" cy="3525120"/>
          </a:xfrm>
          <a:prstGeom prst="rect">
            <a:avLst/>
          </a:prstGeom>
          <a:noFill/>
          <a:ln w="0">
            <a:noFill/>
          </a:ln>
        </p:spPr>
        <p:txBody>
          <a:bodyPr tIns="91440" bIns="91440">
            <a:normAutofit/>
          </a:bodyPr>
          <a:p>
            <a:pPr algn="just">
              <a:lnSpc>
                <a:spcPct val="115000"/>
              </a:lnSpc>
              <a:spcBef>
                <a:spcPts val="1199"/>
              </a:spcBef>
              <a:tabLst>
                <a:tab algn="l" pos="0"/>
              </a:tabLst>
            </a:pPr>
            <a:r>
              <a:rPr b="0" lang="ru" sz="1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Ключевые достижения: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15000"/>
              </a:lnSpc>
              <a:spcBef>
                <a:spcPts val="1199"/>
              </a:spcBef>
              <a:tabLst>
                <a:tab algn="l" pos="0"/>
              </a:tabLst>
            </a:pPr>
            <a:r>
              <a:rPr b="0" lang="ru" sz="1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Создание комплекта образовательных материалов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15000"/>
              </a:lnSpc>
              <a:spcBef>
                <a:spcPts val="1199"/>
              </a:spcBef>
              <a:tabLst>
                <a:tab algn="l" pos="0"/>
              </a:tabLst>
            </a:pPr>
            <a:r>
              <a:rPr b="0" lang="ru" sz="1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Повышение уровня знаний о здоровом питании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15000"/>
              </a:lnSpc>
              <a:spcBef>
                <a:spcPts val="1199"/>
              </a:spcBef>
              <a:tabLst>
                <a:tab algn="l" pos="0"/>
              </a:tabLst>
            </a:pPr>
            <a:r>
              <a:rPr b="0" lang="ru" sz="1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Формирование мотивации к изменению пищевых привычек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15000"/>
              </a:lnSpc>
              <a:spcBef>
                <a:spcPts val="1199"/>
              </a:spcBef>
              <a:tabLst>
                <a:tab algn="l" pos="0"/>
              </a:tabLst>
            </a:pPr>
            <a:r>
              <a:rPr b="0" lang="ru" sz="1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Профилактика заболеваний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15000"/>
              </a:lnSpc>
              <a:spcBef>
                <a:spcPts val="1199"/>
              </a:spcBef>
              <a:tabLst>
                <a:tab algn="l" pos="0"/>
              </a:tabLst>
            </a:pPr>
            <a:r>
              <a:rPr b="0" lang="ru" sz="1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Распространение видеоматериалов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15000"/>
              </a:lnSpc>
              <a:spcBef>
                <a:spcPts val="1199"/>
              </a:spcBef>
              <a:tabLst>
                <a:tab algn="l" pos="0"/>
              </a:tabLst>
            </a:pPr>
            <a:r>
              <a:rPr b="1" lang="ru" sz="1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Bef>
                <a:spcPts val="1199"/>
              </a:spcBef>
              <a:spcAft>
                <a:spcPts val="1199"/>
              </a:spcAft>
              <a:tabLst>
                <a:tab algn="l" pos="0"/>
              </a:tabLst>
            </a:pP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7" name="CustomShape 3"/>
          <p:cNvSpPr/>
          <p:nvPr/>
        </p:nvSpPr>
        <p:spPr>
          <a:xfrm>
            <a:off x="1332720" y="1708200"/>
            <a:ext cx="205200" cy="119520"/>
          </a:xfrm>
          <a:prstGeom prst="flowChartDecision">
            <a:avLst/>
          </a:prstGeom>
          <a:solidFill>
            <a:schemeClr val="lt2"/>
          </a:solidFill>
          <a:ln w="9525">
            <a:solidFill>
              <a:schemeClr val="dk2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08" name="CustomShape 4"/>
          <p:cNvSpPr/>
          <p:nvPr/>
        </p:nvSpPr>
        <p:spPr>
          <a:xfrm>
            <a:off x="1332720" y="2108880"/>
            <a:ext cx="205200" cy="119520"/>
          </a:xfrm>
          <a:prstGeom prst="flowChartDecision">
            <a:avLst/>
          </a:prstGeom>
          <a:solidFill>
            <a:schemeClr val="lt2"/>
          </a:solidFill>
          <a:ln w="9525">
            <a:solidFill>
              <a:schemeClr val="dk2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09" name="CustomShape 5"/>
          <p:cNvSpPr/>
          <p:nvPr/>
        </p:nvSpPr>
        <p:spPr>
          <a:xfrm>
            <a:off x="1332720" y="2509560"/>
            <a:ext cx="205200" cy="119520"/>
          </a:xfrm>
          <a:prstGeom prst="flowChartDecision">
            <a:avLst/>
          </a:prstGeom>
          <a:solidFill>
            <a:schemeClr val="lt2"/>
          </a:solidFill>
          <a:ln w="9525">
            <a:solidFill>
              <a:schemeClr val="dk2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10" name="CustomShape 6"/>
          <p:cNvSpPr/>
          <p:nvPr/>
        </p:nvSpPr>
        <p:spPr>
          <a:xfrm>
            <a:off x="1332720" y="2855520"/>
            <a:ext cx="205200" cy="119520"/>
          </a:xfrm>
          <a:prstGeom prst="flowChartDecision">
            <a:avLst/>
          </a:prstGeom>
          <a:solidFill>
            <a:schemeClr val="lt2"/>
          </a:solidFill>
          <a:ln w="9525">
            <a:solidFill>
              <a:schemeClr val="dk2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11" name="CustomShape 7"/>
          <p:cNvSpPr/>
          <p:nvPr/>
        </p:nvSpPr>
        <p:spPr>
          <a:xfrm>
            <a:off x="1332720" y="3276360"/>
            <a:ext cx="205200" cy="119520"/>
          </a:xfrm>
          <a:prstGeom prst="flowChartDecision">
            <a:avLst/>
          </a:prstGeom>
          <a:solidFill>
            <a:schemeClr val="lt2"/>
          </a:solidFill>
          <a:ln w="9525">
            <a:solidFill>
              <a:schemeClr val="dk2"/>
            </a:solidFill>
            <a:round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TextShape 1"/>
          <p:cNvSpPr txBox="1"/>
          <p:nvPr/>
        </p:nvSpPr>
        <p:spPr>
          <a:xfrm>
            <a:off x="1120320" y="578520"/>
            <a:ext cx="6923520" cy="447120"/>
          </a:xfrm>
          <a:prstGeom prst="rect">
            <a:avLst/>
          </a:prstGeom>
          <a:noFill/>
          <a:ln w="0">
            <a:noFill/>
          </a:ln>
        </p:spPr>
        <p:txBody>
          <a:bodyPr tIns="91440" bIns="91440">
            <a:normAutofit fontScale="51000"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ru" sz="2800" spc="-1" strike="noStrike">
                <a:solidFill>
                  <a:srgbClr val="000000"/>
                </a:solidFill>
                <a:latin typeface="Georgia"/>
                <a:ea typeface="Georgia"/>
              </a:rPr>
              <a:t>Преимущества проекта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3" name="TextShape 2"/>
          <p:cNvSpPr txBox="1"/>
          <p:nvPr/>
        </p:nvSpPr>
        <p:spPr>
          <a:xfrm>
            <a:off x="1077480" y="1152360"/>
            <a:ext cx="6923520" cy="3525120"/>
          </a:xfrm>
          <a:prstGeom prst="rect">
            <a:avLst/>
          </a:prstGeom>
          <a:noFill/>
          <a:ln w="0">
            <a:noFill/>
          </a:ln>
        </p:spPr>
        <p:txBody>
          <a:bodyPr tIns="91440" bIns="91440">
            <a:normAutofit/>
          </a:bodyPr>
          <a:p>
            <a:pPr algn="just">
              <a:lnSpc>
                <a:spcPct val="115000"/>
              </a:lnSpc>
              <a:spcBef>
                <a:spcPts val="1199"/>
              </a:spcBef>
              <a:tabLst>
                <a:tab algn="l" pos="0"/>
              </a:tabLst>
            </a:pPr>
            <a:r>
              <a:rPr b="0" lang="ru" sz="1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Уникальные особенности: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15000"/>
              </a:lnSpc>
              <a:spcBef>
                <a:spcPts val="1199"/>
              </a:spcBef>
              <a:tabLst>
                <a:tab algn="l" pos="0"/>
              </a:tabLst>
            </a:pPr>
            <a:r>
              <a:rPr b="0" lang="ru" sz="1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Научно обоснованная информация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15000"/>
              </a:lnSpc>
              <a:spcBef>
                <a:spcPts val="1199"/>
              </a:spcBef>
              <a:tabLst>
                <a:tab algn="l" pos="0"/>
              </a:tabLst>
            </a:pPr>
            <a:r>
              <a:rPr b="0" lang="ru" sz="1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Адаптация под разные возрастные группы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15000"/>
              </a:lnSpc>
              <a:spcBef>
                <a:spcPts val="1199"/>
              </a:spcBef>
              <a:tabLst>
                <a:tab algn="l" pos="0"/>
              </a:tabLst>
            </a:pPr>
            <a:r>
              <a:rPr b="0" lang="ru" sz="1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Доверие аудитории (лекции проводят медики-волонтеры)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15000"/>
              </a:lnSpc>
              <a:spcBef>
                <a:spcPts val="1199"/>
              </a:spcBef>
              <a:tabLst>
                <a:tab algn="l" pos="0"/>
              </a:tabLst>
            </a:pPr>
            <a:r>
              <a:rPr b="0" lang="ru" sz="1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Поддержка государственных программ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15000"/>
              </a:lnSpc>
              <a:spcBef>
                <a:spcPts val="1199"/>
              </a:spcBef>
              <a:tabLst>
                <a:tab algn="l" pos="0"/>
              </a:tabLst>
            </a:pPr>
            <a:r>
              <a:rPr b="0" lang="ru" sz="1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Укрепление межведомственного взаимодействия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Bef>
                <a:spcPts val="1199"/>
              </a:spcBef>
              <a:spcAft>
                <a:spcPts val="1199"/>
              </a:spcAft>
              <a:tabLst>
                <a:tab algn="l" pos="0"/>
              </a:tabLst>
            </a:pP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4" name="CustomShape 3"/>
          <p:cNvSpPr/>
          <p:nvPr/>
        </p:nvSpPr>
        <p:spPr>
          <a:xfrm>
            <a:off x="1332720" y="3276360"/>
            <a:ext cx="205200" cy="119520"/>
          </a:xfrm>
          <a:prstGeom prst="flowChartDecision">
            <a:avLst/>
          </a:prstGeom>
          <a:solidFill>
            <a:schemeClr val="lt2"/>
          </a:solidFill>
          <a:ln w="9525">
            <a:solidFill>
              <a:schemeClr val="dk2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15" name="CustomShape 4"/>
          <p:cNvSpPr/>
          <p:nvPr/>
        </p:nvSpPr>
        <p:spPr>
          <a:xfrm>
            <a:off x="1332720" y="1691280"/>
            <a:ext cx="205200" cy="119520"/>
          </a:xfrm>
          <a:prstGeom prst="flowChartDecision">
            <a:avLst/>
          </a:prstGeom>
          <a:solidFill>
            <a:schemeClr val="lt2"/>
          </a:solidFill>
          <a:ln w="9525">
            <a:solidFill>
              <a:schemeClr val="dk2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16" name="CustomShape 5"/>
          <p:cNvSpPr/>
          <p:nvPr/>
        </p:nvSpPr>
        <p:spPr>
          <a:xfrm>
            <a:off x="1332720" y="2091240"/>
            <a:ext cx="205200" cy="119520"/>
          </a:xfrm>
          <a:prstGeom prst="flowChartDecision">
            <a:avLst/>
          </a:prstGeom>
          <a:solidFill>
            <a:schemeClr val="lt2"/>
          </a:solidFill>
          <a:ln w="9525">
            <a:solidFill>
              <a:schemeClr val="dk2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17" name="CustomShape 6"/>
          <p:cNvSpPr/>
          <p:nvPr/>
        </p:nvSpPr>
        <p:spPr>
          <a:xfrm>
            <a:off x="1332720" y="2484000"/>
            <a:ext cx="205200" cy="119520"/>
          </a:xfrm>
          <a:prstGeom prst="flowChartDecision">
            <a:avLst/>
          </a:prstGeom>
          <a:solidFill>
            <a:schemeClr val="lt2"/>
          </a:solidFill>
          <a:ln w="9525">
            <a:solidFill>
              <a:schemeClr val="dk2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18" name="CustomShape 7"/>
          <p:cNvSpPr/>
          <p:nvPr/>
        </p:nvSpPr>
        <p:spPr>
          <a:xfrm>
            <a:off x="1332720" y="2880000"/>
            <a:ext cx="205200" cy="119520"/>
          </a:xfrm>
          <a:prstGeom prst="flowChartDecision">
            <a:avLst/>
          </a:prstGeom>
          <a:solidFill>
            <a:schemeClr val="lt2"/>
          </a:solidFill>
          <a:ln w="9525">
            <a:solidFill>
              <a:schemeClr val="dk2"/>
            </a:solidFill>
            <a:round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TextShape 1"/>
          <p:cNvSpPr txBox="1"/>
          <p:nvPr/>
        </p:nvSpPr>
        <p:spPr>
          <a:xfrm>
            <a:off x="1120320" y="578520"/>
            <a:ext cx="6923520" cy="447120"/>
          </a:xfrm>
          <a:prstGeom prst="rect">
            <a:avLst/>
          </a:prstGeom>
          <a:noFill/>
          <a:ln w="0">
            <a:noFill/>
          </a:ln>
        </p:spPr>
        <p:txBody>
          <a:bodyPr tIns="91440" bIns="91440">
            <a:normAutofit fontScale="51000"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ru" sz="2800" spc="-1" strike="noStrike">
                <a:solidFill>
                  <a:srgbClr val="000000"/>
                </a:solidFill>
                <a:latin typeface="Georgia"/>
                <a:ea typeface="Georgia"/>
              </a:rPr>
              <a:t>Социальный эффект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0" name="TextShape 2"/>
          <p:cNvSpPr txBox="1"/>
          <p:nvPr/>
        </p:nvSpPr>
        <p:spPr>
          <a:xfrm>
            <a:off x="1077480" y="1152360"/>
            <a:ext cx="6923520" cy="3525120"/>
          </a:xfrm>
          <a:prstGeom prst="rect">
            <a:avLst/>
          </a:prstGeom>
          <a:noFill/>
          <a:ln w="0">
            <a:noFill/>
          </a:ln>
        </p:spPr>
        <p:txBody>
          <a:bodyPr tIns="91440" bIns="91440">
            <a:normAutofit/>
          </a:bodyPr>
          <a:p>
            <a:pPr algn="just">
              <a:lnSpc>
                <a:spcPct val="115000"/>
              </a:lnSpc>
              <a:spcBef>
                <a:spcPts val="1199"/>
              </a:spcBef>
              <a:tabLst>
                <a:tab algn="l" pos="0"/>
              </a:tabLst>
            </a:pPr>
            <a:r>
              <a:rPr b="0" lang="ru" sz="1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Ожидаемые итоги: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15000"/>
              </a:lnSpc>
              <a:spcBef>
                <a:spcPts val="1199"/>
              </a:spcBef>
              <a:tabLst>
                <a:tab algn="l" pos="0"/>
              </a:tabLst>
            </a:pPr>
            <a:r>
              <a:rPr b="0" lang="ru" sz="1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Повышение культуры питания населения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15000"/>
              </a:lnSpc>
              <a:spcBef>
                <a:spcPts val="1199"/>
              </a:spcBef>
              <a:tabLst>
                <a:tab algn="l" pos="0"/>
              </a:tabLst>
            </a:pPr>
            <a:r>
              <a:rPr b="0" lang="ru" sz="1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Профилактика хронических заболеваний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15000"/>
              </a:lnSpc>
              <a:spcBef>
                <a:spcPts val="1199"/>
              </a:spcBef>
              <a:tabLst>
                <a:tab algn="l" pos="0"/>
              </a:tabLst>
            </a:pPr>
            <a:r>
              <a:rPr b="0" lang="ru" sz="1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Развитие волонтерского движения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15000"/>
              </a:lnSpc>
              <a:spcBef>
                <a:spcPts val="1199"/>
              </a:spcBef>
              <a:tabLst>
                <a:tab algn="l" pos="0"/>
              </a:tabLst>
            </a:pPr>
            <a:r>
              <a:rPr b="0" lang="ru" sz="1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Укрепление здоровья населения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15000"/>
              </a:lnSpc>
              <a:spcBef>
                <a:spcPts val="1199"/>
              </a:spcBef>
              <a:tabLst>
                <a:tab algn="l" pos="0"/>
              </a:tabLst>
            </a:pP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Bef>
                <a:spcPts val="1199"/>
              </a:spcBef>
              <a:spcAft>
                <a:spcPts val="1199"/>
              </a:spcAft>
              <a:tabLst>
                <a:tab algn="l" pos="0"/>
              </a:tabLst>
            </a:pP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1" name="CustomShape 3"/>
          <p:cNvSpPr/>
          <p:nvPr/>
        </p:nvSpPr>
        <p:spPr>
          <a:xfrm>
            <a:off x="1332720" y="1691280"/>
            <a:ext cx="205200" cy="119520"/>
          </a:xfrm>
          <a:prstGeom prst="flowChartDecision">
            <a:avLst/>
          </a:prstGeom>
          <a:solidFill>
            <a:schemeClr val="lt2"/>
          </a:solidFill>
          <a:ln w="9525">
            <a:solidFill>
              <a:schemeClr val="dk2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22" name="CustomShape 4"/>
          <p:cNvSpPr/>
          <p:nvPr/>
        </p:nvSpPr>
        <p:spPr>
          <a:xfrm>
            <a:off x="1332720" y="2100600"/>
            <a:ext cx="205200" cy="119520"/>
          </a:xfrm>
          <a:prstGeom prst="flowChartDecision">
            <a:avLst/>
          </a:prstGeom>
          <a:solidFill>
            <a:schemeClr val="lt2"/>
          </a:solidFill>
          <a:ln w="9525">
            <a:solidFill>
              <a:schemeClr val="dk2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23" name="CustomShape 5"/>
          <p:cNvSpPr/>
          <p:nvPr/>
        </p:nvSpPr>
        <p:spPr>
          <a:xfrm>
            <a:off x="1332720" y="2476440"/>
            <a:ext cx="205200" cy="119520"/>
          </a:xfrm>
          <a:prstGeom prst="flowChartDecision">
            <a:avLst/>
          </a:prstGeom>
          <a:solidFill>
            <a:schemeClr val="lt2"/>
          </a:solidFill>
          <a:ln w="9525">
            <a:solidFill>
              <a:schemeClr val="dk2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24" name="CustomShape 6"/>
          <p:cNvSpPr/>
          <p:nvPr/>
        </p:nvSpPr>
        <p:spPr>
          <a:xfrm>
            <a:off x="1332720" y="2901600"/>
            <a:ext cx="205200" cy="119520"/>
          </a:xfrm>
          <a:prstGeom prst="flowChartDecision">
            <a:avLst/>
          </a:prstGeom>
          <a:solidFill>
            <a:schemeClr val="lt2"/>
          </a:solidFill>
          <a:ln w="9525">
            <a:solidFill>
              <a:schemeClr val="dk2"/>
            </a:solidFill>
            <a:round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</TotalTime>
  <Application>LibreOffice/7.0.2.2$Windows_X86_64 LibreOffice_project/8349ace3c3162073abd90d81fd06dcfb6b36b994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ru-RU</dc:language>
  <cp:lastModifiedBy/>
  <dcterms:modified xsi:type="dcterms:W3CDTF">2026-01-26T15:35:03Z</dcterms:modified>
  <cp:revision>1</cp:revision>
  <dc:subject/>
  <dc:title/>
</cp:coreProperties>
</file>