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2E87"/>
    <a:srgbClr val="A23694"/>
    <a:srgbClr val="863458"/>
    <a:srgbClr val="651C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6405"/>
  </p:normalViewPr>
  <p:slideViewPr>
    <p:cSldViewPr snapToGrid="0" snapToObjects="1" showGuides="1">
      <p:cViewPr>
        <p:scale>
          <a:sx n="122" d="100"/>
          <a:sy n="122" d="100"/>
        </p:scale>
        <p:origin x="-11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13CA14-0783-0442-8B43-1865A88129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D07D968-37EC-FE40-AB46-32C59BD11A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711B1C4-A9AA-9042-9A10-D8A21B428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x-none" smtClean="0"/>
              <a:t>10.04.2025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9CD9571-5E7F-E745-AEB9-7CA9B155D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23E4D91-4232-2E40-B542-61599FA52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13099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58B3C3-C578-844B-AF87-F297E696D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04A91F7-A599-FB43-A586-0CC751004D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A71F158-2512-A44D-A26D-54697C16E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x-none" smtClean="0"/>
              <a:t>10.04.2025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B64F998-4F9B-804A-9F02-0F4D60108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971966B-9D23-6848-99CB-AB9C01AB6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29233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EE08C84E-89E4-D749-BF5D-C7AFF866AA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9841363-9323-674F-A3CA-6D2AAEE611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14CFA2A-828B-5843-93AB-C4BBF9132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x-none" smtClean="0"/>
              <a:t>10.04.2025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1FEFA42-7CDF-C24D-8B70-B191A9AEC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555325E-D7E8-9F48-B2BF-11C3640AB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21374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F2563C7-BF04-9541-A3BA-1EC3155ED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8F8868E-D979-C241-9B7B-847DB9EFB9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CD3B753-0970-BA49-8E1F-69739D451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x-none" smtClean="0"/>
              <a:t>10.04.2025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971C29A-35D4-764F-8EF5-3B1CB7A4A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395C276-872E-5C43-B7CF-2AD1F9D38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66470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BDDB34-A444-AC47-803F-5C0D2E85D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07685CE-926B-ED47-BE9E-FA65006D4C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8E7A14B-C39F-6845-B507-E6C27D1AE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x-none" smtClean="0"/>
              <a:t>10.04.2025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A28461A-2CA5-9C43-BE32-7E938C3CD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C139A6B-82D4-FA40-9BF2-3B5522C1D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59332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0215C8-2F70-BA4E-AFC1-2D345E50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4EC1E8B-2AA2-DF40-A096-0F20FFA597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B520B7B-023C-F549-8C1D-ABE1A60C50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3D3FBAD-B739-3849-AE3A-878D05538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x-none" smtClean="0"/>
              <a:t>10.04.2025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1D44275-9D2F-D540-98C7-790CF9E40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DD65E1B-BDC3-5E40-B884-047D1EED5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6910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EA4140-6F29-874E-83AA-5CBE2EB5C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01479D2-391E-3D47-9236-19E384C6BA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A87586E-75BA-BA45-8BC4-920EABE2AF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1EF321A-AC70-EF49-8FCC-46AA238979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4A2D6C3-FD50-B64A-9FBE-62BB4E0DAF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2462348-8F70-B14D-BE99-0C70F9FB2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x-none" smtClean="0"/>
              <a:t>10.04.2025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08A1FC1-9FD6-2546-BF32-F542B8245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E687ADF1-7043-3943-9B86-91A5BFAAE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98242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322561-48E8-EE44-B6C8-580307506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6EF9D8E-5CD9-FC4F-B6F4-C020B57E4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x-none" smtClean="0"/>
              <a:t>10.04.2025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1C9FEC1-62B9-824C-822A-7AF12162A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D9528D4-1EA2-B548-9AD9-1B7F8428E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8682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05A742A-4AF4-2543-813D-9C714AC99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x-none" smtClean="0"/>
              <a:t>10.04.2025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1921CE1-9D2B-2843-8523-1F03F6B82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DB24975-66A2-2B48-A7C4-BD60AEBFC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25301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692AEC-4239-8546-8CD5-EA687E733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2761AE6-5F80-AA4C-9CB5-5F3A8FC8C3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2ABE359-5A99-DD4C-B0D3-25A48DB1C3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7EB49FA-C8A1-2948-A5F0-3FC5D3054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x-none" smtClean="0"/>
              <a:t>10.04.2025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6418EFC-7344-1549-8D73-BEF777EBA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7730B34-6B03-2C4D-9648-5B35E449C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80756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FCBFACA-111A-D74A-AD16-129F183A4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9E9030E-57F6-1141-BCB4-E951A80B43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1E6E3DE-83F5-6541-8F19-ED9CDCBD37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3AA7955-355C-0145-B0AA-A67AC9CBD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x-none" smtClean="0"/>
              <a:t>10.04.2025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26279E2-40E0-E74A-9196-0CFD2D075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C684C6A-B901-5F4D-B2DF-14E4FBA1D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94541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C00B775-6F2A-A24E-B50A-4A3DE0E5C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6ED5A98-EC46-7644-8DA8-92AFCEC357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29DDACC-C11C-8C47-8E0D-C4036CB53D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3EFBB3-7FA6-3D49-B851-9472CC50247F}" type="datetimeFigureOut">
              <a:rPr lang="x-none" smtClean="0"/>
              <a:t>10.04.2025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B33BE82-33C8-7C44-81AF-AE353C01D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FE79654-7902-ED4A-8D7C-93B21514F5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39A69-AF25-1848-A12F-D5E9AB2C720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18521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mintrud.cap.ru/news/2025/02/18/iz-103-innovacionnih-soci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vk.com/club128850830?w=wall-128850830_6349" TargetMode="External"/><Relationship Id="rId4" Type="http://schemas.openxmlformats.org/officeDocument/2006/relationships/hyperlink" Target="https://vk.com/wall-187003262_1100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xmlns="" id="{BC2C3183-3BA4-DC45-A563-EB07D8457435}"/>
              </a:ext>
            </a:extLst>
          </p:cNvPr>
          <p:cNvSpPr/>
          <p:nvPr/>
        </p:nvSpPr>
        <p:spPr>
          <a:xfrm>
            <a:off x="441434" y="1145628"/>
            <a:ext cx="11319642" cy="5370786"/>
          </a:xfrm>
          <a:prstGeom prst="roundRect">
            <a:avLst>
              <a:gd name="adj" fmla="val 5904"/>
            </a:avLst>
          </a:prstGeom>
          <a:solidFill>
            <a:srgbClr val="A72E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B475A95-DB94-754D-B3E8-90058E1674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2933" y="113255"/>
            <a:ext cx="1661510" cy="86420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B63974C-299F-3A42-928D-66554BBDC41B}"/>
              </a:ext>
            </a:extLst>
          </p:cNvPr>
          <p:cNvSpPr txBox="1"/>
          <p:nvPr/>
        </p:nvSpPr>
        <p:spPr>
          <a:xfrm>
            <a:off x="767255" y="1848585"/>
            <a:ext cx="59791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Всероссийский конкурсный отбор проектов </a:t>
            </a:r>
            <a:r>
              <a:rPr lang="en-US" sz="2400" dirty="0">
                <a:solidFill>
                  <a:schemeClr val="bg1"/>
                </a:solidFill>
              </a:rPr>
              <a:t/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«Женщины за здоровое общество»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A9B813D-2B66-114A-A35A-8916837DF786}"/>
              </a:ext>
            </a:extLst>
          </p:cNvPr>
          <p:cNvSpPr txBox="1"/>
          <p:nvPr/>
        </p:nvSpPr>
        <p:spPr>
          <a:xfrm>
            <a:off x="767255" y="2921934"/>
            <a:ext cx="6876191" cy="823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700"/>
              </a:lnSpc>
            </a:pPr>
            <a:r>
              <a:rPr lang="ru-RU" sz="5400" dirty="0" smtClean="0">
                <a:solidFill>
                  <a:schemeClr val="bg1"/>
                </a:solidFill>
                <a:latin typeface="Playfair Display" pitchFamily="2" charset="-52"/>
              </a:rPr>
              <a:t>«Двери к доверию</a:t>
            </a:r>
            <a:endParaRPr lang="ru-RU" sz="4800" dirty="0">
              <a:solidFill>
                <a:schemeClr val="bg1"/>
              </a:solidFill>
              <a:latin typeface="Playfair Display" pitchFamily="2" charset="-5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09C0A55-CA0E-4A40-B358-6A83C9303414}"/>
              </a:ext>
            </a:extLst>
          </p:cNvPr>
          <p:cNvSpPr txBox="1"/>
          <p:nvPr/>
        </p:nvSpPr>
        <p:spPr>
          <a:xfrm>
            <a:off x="767255" y="5269212"/>
            <a:ext cx="108571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Руководитель команды: </a:t>
            </a:r>
            <a:r>
              <a:rPr lang="ru-RU" sz="2000" dirty="0" smtClean="0">
                <a:solidFill>
                  <a:schemeClr val="bg1"/>
                </a:solidFill>
              </a:rPr>
              <a:t>Александрова Анна Алексеевна, БУ «Социально-реабилитационный центр для несовершеннолетних г. Чебоксары» Минтруда Чувашии, Россия, Чувашская Республика, город Чебоксары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8E84038-B740-F244-89E0-809A1E3F117D}"/>
              </a:ext>
            </a:extLst>
          </p:cNvPr>
          <p:cNvSpPr txBox="1"/>
          <p:nvPr/>
        </p:nvSpPr>
        <p:spPr>
          <a:xfrm>
            <a:off x="767255" y="4023417"/>
            <a:ext cx="69699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Playfair Display" pitchFamily="2" charset="-52"/>
              </a:rPr>
              <a:t>Лучший молодежный проект по сохранению здоровья</a:t>
            </a:r>
            <a:endParaRPr lang="ru-RU" sz="3200" dirty="0">
              <a:solidFill>
                <a:schemeClr val="bg1"/>
              </a:solidFill>
              <a:latin typeface="Playfair Display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19624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A3B4EC6-9801-A646-9E70-2AE8325B5C6E}"/>
              </a:ext>
            </a:extLst>
          </p:cNvPr>
          <p:cNvSpPr txBox="1"/>
          <p:nvPr/>
        </p:nvSpPr>
        <p:spPr>
          <a:xfrm>
            <a:off x="599090" y="588577"/>
            <a:ext cx="55531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Каналы продвижения проекта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AE5530E-79C5-284F-89B7-F338A43EF98F}"/>
              </a:ext>
            </a:extLst>
          </p:cNvPr>
          <p:cNvSpPr txBox="1"/>
          <p:nvPr/>
        </p:nvSpPr>
        <p:spPr>
          <a:xfrm>
            <a:off x="599090" y="1270454"/>
            <a:ext cx="107310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Указываются каналы продвижения проекта, которые преимущественно будут использованы. Здесь важно указать: наименование ресурсов, предоставить конкретную ссылку на ресурс, указать относительно каждого канала продвижения инструменты продвижения</a:t>
            </a:r>
          </a:p>
        </p:txBody>
      </p:sp>
      <p:sp>
        <p:nvSpPr>
          <p:cNvPr id="8" name="Прямоугольник: скругленные углы 19">
            <a:extLst>
              <a:ext uri="{FF2B5EF4-FFF2-40B4-BE49-F238E27FC236}">
                <a16:creationId xmlns:a16="http://schemas.microsoft.com/office/drawing/2014/main" xmlns="" id="{DC3B501B-B269-614F-917B-772DB15CA874}"/>
              </a:ext>
            </a:extLst>
          </p:cNvPr>
          <p:cNvSpPr/>
          <p:nvPr/>
        </p:nvSpPr>
        <p:spPr>
          <a:xfrm>
            <a:off x="500185" y="1952331"/>
            <a:ext cx="2637652" cy="1281757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r>
              <a:rPr lang="en-US" dirty="0"/>
              <a:t>https://mintrud.cap.ru/</a:t>
            </a:r>
            <a:endParaRPr lang="ru-RU" dirty="0"/>
          </a:p>
        </p:txBody>
      </p:sp>
      <p:sp>
        <p:nvSpPr>
          <p:cNvPr id="9" name="Прямоугольник: скругленные углы 20">
            <a:extLst>
              <a:ext uri="{FF2B5EF4-FFF2-40B4-BE49-F238E27FC236}">
                <a16:creationId xmlns:a16="http://schemas.microsoft.com/office/drawing/2014/main" xmlns="" id="{7C7832D9-CBDF-B945-8F10-B649688DA286}"/>
              </a:ext>
            </a:extLst>
          </p:cNvPr>
          <p:cNvSpPr/>
          <p:nvPr/>
        </p:nvSpPr>
        <p:spPr>
          <a:xfrm>
            <a:off x="3265289" y="1952331"/>
            <a:ext cx="8327620" cy="1281757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ru-RU" dirty="0" smtClean="0"/>
              <a:t>Официальный сайт учредителя учреждения</a:t>
            </a:r>
            <a:endParaRPr lang="ru-RU" dirty="0"/>
          </a:p>
        </p:txBody>
      </p:sp>
      <p:sp>
        <p:nvSpPr>
          <p:cNvPr id="10" name="Прямоугольник: скругленные углы 21">
            <a:extLst>
              <a:ext uri="{FF2B5EF4-FFF2-40B4-BE49-F238E27FC236}">
                <a16:creationId xmlns:a16="http://schemas.microsoft.com/office/drawing/2014/main" xmlns="" id="{80EBE8EA-8E2C-004C-ABBC-D37E06429DD1}"/>
              </a:ext>
            </a:extLst>
          </p:cNvPr>
          <p:cNvSpPr/>
          <p:nvPr/>
        </p:nvSpPr>
        <p:spPr>
          <a:xfrm>
            <a:off x="500185" y="3392745"/>
            <a:ext cx="2637652" cy="1281757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r>
              <a:rPr lang="en-US" dirty="0"/>
              <a:t>https://cheb-det-centr.soc.cap.ru/</a:t>
            </a:r>
            <a:endParaRPr lang="ru-RU" dirty="0"/>
          </a:p>
        </p:txBody>
      </p:sp>
      <p:sp>
        <p:nvSpPr>
          <p:cNvPr id="11" name="Прямоугольник: скругленные углы 22">
            <a:extLst>
              <a:ext uri="{FF2B5EF4-FFF2-40B4-BE49-F238E27FC236}">
                <a16:creationId xmlns:a16="http://schemas.microsoft.com/office/drawing/2014/main" xmlns="" id="{475633CC-A75F-0848-98FF-DB9865A7CF51}"/>
              </a:ext>
            </a:extLst>
          </p:cNvPr>
          <p:cNvSpPr/>
          <p:nvPr/>
        </p:nvSpPr>
        <p:spPr>
          <a:xfrm>
            <a:off x="3265289" y="3392745"/>
            <a:ext cx="8327620" cy="1281757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ru-RU" dirty="0" smtClean="0"/>
              <a:t>Официальный сайт учреждения</a:t>
            </a:r>
            <a:endParaRPr lang="ru-RU" dirty="0"/>
          </a:p>
        </p:txBody>
      </p:sp>
      <p:sp>
        <p:nvSpPr>
          <p:cNvPr id="12" name="Прямоугольник: скругленные углы 25">
            <a:extLst>
              <a:ext uri="{FF2B5EF4-FFF2-40B4-BE49-F238E27FC236}">
                <a16:creationId xmlns:a16="http://schemas.microsoft.com/office/drawing/2014/main" xmlns="" id="{63CFB881-8CB1-C745-BF4E-362C9249D0BD}"/>
              </a:ext>
            </a:extLst>
          </p:cNvPr>
          <p:cNvSpPr/>
          <p:nvPr/>
        </p:nvSpPr>
        <p:spPr>
          <a:xfrm>
            <a:off x="500185" y="4833159"/>
            <a:ext cx="2637652" cy="1281757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r>
              <a:rPr lang="en-US" dirty="0"/>
              <a:t>https://vk.com/club128850830</a:t>
            </a:r>
            <a:endParaRPr lang="ru-RU" dirty="0"/>
          </a:p>
        </p:txBody>
      </p:sp>
      <p:sp>
        <p:nvSpPr>
          <p:cNvPr id="13" name="Прямоугольник: скругленные углы 26">
            <a:extLst>
              <a:ext uri="{FF2B5EF4-FFF2-40B4-BE49-F238E27FC236}">
                <a16:creationId xmlns:a16="http://schemas.microsoft.com/office/drawing/2014/main" xmlns="" id="{10F1AE2E-6180-1A4D-92DD-CE5FFD87B989}"/>
              </a:ext>
            </a:extLst>
          </p:cNvPr>
          <p:cNvSpPr/>
          <p:nvPr/>
        </p:nvSpPr>
        <p:spPr>
          <a:xfrm>
            <a:off x="3265289" y="4833159"/>
            <a:ext cx="8327620" cy="1281757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ru-RU" dirty="0" smtClean="0"/>
              <a:t>Официальная страница учреждения ВК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251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71F3F78-4164-C442-B1F3-0D24135B3721}"/>
              </a:ext>
            </a:extLst>
          </p:cNvPr>
          <p:cNvSpPr txBox="1"/>
          <p:nvPr/>
        </p:nvSpPr>
        <p:spPr>
          <a:xfrm>
            <a:off x="599090" y="588577"/>
            <a:ext cx="16289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Ресурсы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DEE874E-3323-BF4D-9B75-DF953D69A747}"/>
              </a:ext>
            </a:extLst>
          </p:cNvPr>
          <p:cNvSpPr txBox="1"/>
          <p:nvPr/>
        </p:nvSpPr>
        <p:spPr>
          <a:xfrm>
            <a:off x="663209" y="1473520"/>
            <a:ext cx="5469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B9D04A"/>
                </a:solidFill>
                <a:latin typeface="Dita Sweet" panose="02000503090000020004" pitchFamily="50" charset="0"/>
              </a:rPr>
              <a:t>1</a:t>
            </a:r>
            <a:r>
              <a:rPr lang="ru-RU" sz="5400" dirty="0">
                <a:solidFill>
                  <a:srgbClr val="B9D04A"/>
                </a:solidFill>
                <a:latin typeface="Dita Sweet" panose="02000503090000020004" pitchFamily="50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2B1303B-4984-EF43-9CF9-35A1F375DD81}"/>
              </a:ext>
            </a:extLst>
          </p:cNvPr>
          <p:cNvSpPr txBox="1"/>
          <p:nvPr/>
        </p:nvSpPr>
        <p:spPr>
          <a:xfrm>
            <a:off x="663209" y="2754995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B9D04A"/>
                </a:solidFill>
                <a:latin typeface="Dita Sweet" panose="02000503090000020004" pitchFamily="50" charset="0"/>
              </a:rPr>
              <a:t>2.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2F2C625-2AC4-0B4D-B712-C83866954A68}"/>
              </a:ext>
            </a:extLst>
          </p:cNvPr>
          <p:cNvSpPr txBox="1"/>
          <p:nvPr/>
        </p:nvSpPr>
        <p:spPr>
          <a:xfrm>
            <a:off x="663208" y="4972478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B9D04A"/>
                </a:solidFill>
                <a:latin typeface="Dita Sweet" panose="02000503090000020004" pitchFamily="50" charset="0"/>
              </a:rPr>
              <a:t>3.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CFBDE54-120F-D048-86E3-8F4AFF1F5D24}"/>
              </a:ext>
            </a:extLst>
          </p:cNvPr>
          <p:cNvSpPr txBox="1"/>
          <p:nvPr/>
        </p:nvSpPr>
        <p:spPr>
          <a:xfrm>
            <a:off x="1499544" y="1226347"/>
            <a:ext cx="394753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Организации соисполнители</a:t>
            </a:r>
          </a:p>
          <a:p>
            <a:r>
              <a:rPr lang="ru-RU" sz="1100" dirty="0" smtClean="0"/>
              <a:t>- </a:t>
            </a:r>
            <a:r>
              <a:rPr lang="ru-RU" sz="1100" dirty="0"/>
              <a:t>Уполномоченный по правам ребенка в Чувашской Республике</a:t>
            </a:r>
          </a:p>
          <a:p>
            <a:r>
              <a:rPr lang="ru-RU" sz="1100" dirty="0"/>
              <a:t>- Администрация Московского района г. Чебоксары (включая отдел опеки и попечительства, комиссию по делам несовершеннолетних) </a:t>
            </a:r>
          </a:p>
          <a:p>
            <a:r>
              <a:rPr lang="ru-RU" sz="1100" dirty="0"/>
              <a:t>- Образовательные учреждения г. Чебоксары (школы, взаимодействие с педагогами)</a:t>
            </a:r>
          </a:p>
          <a:p>
            <a:r>
              <a:rPr lang="ru-RU" sz="1100" dirty="0"/>
              <a:t>- Некоммерческие организации г. Чебоксары</a:t>
            </a:r>
          </a:p>
          <a:p>
            <a:r>
              <a:rPr lang="ru-RU" sz="1100" dirty="0"/>
              <a:t>- Медицинские организации г. Чебоксары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16C6BCC-4033-BA49-82B0-5C88AD80D52D}"/>
              </a:ext>
            </a:extLst>
          </p:cNvPr>
          <p:cNvSpPr txBox="1"/>
          <p:nvPr/>
        </p:nvSpPr>
        <p:spPr>
          <a:xfrm>
            <a:off x="5482344" y="1473520"/>
            <a:ext cx="6687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B9D04A"/>
                </a:solidFill>
                <a:latin typeface="Dita Sweet" panose="02000503090000020004" pitchFamily="50" charset="0"/>
              </a:rPr>
              <a:t>4.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A4FA4F9-94E1-1144-8DE5-0D8925FF38C7}"/>
              </a:ext>
            </a:extLst>
          </p:cNvPr>
          <p:cNvSpPr txBox="1"/>
          <p:nvPr/>
        </p:nvSpPr>
        <p:spPr>
          <a:xfrm>
            <a:off x="5533291" y="2796868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B9D04A"/>
                </a:solidFill>
                <a:latin typeface="Dita Sweet" panose="02000503090000020004" pitchFamily="50" charset="0"/>
              </a:rPr>
              <a:t>5.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33EE10B5-5C98-214B-B668-E30FA4D791A5}"/>
              </a:ext>
            </a:extLst>
          </p:cNvPr>
          <p:cNvSpPr txBox="1"/>
          <p:nvPr/>
        </p:nvSpPr>
        <p:spPr>
          <a:xfrm>
            <a:off x="5533291" y="4972478"/>
            <a:ext cx="7040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B9D04A"/>
                </a:solidFill>
                <a:latin typeface="Dita Sweet" panose="02000503090000020004" pitchFamily="50" charset="0"/>
              </a:rPr>
              <a:t>6.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7CFBDE54-120F-D048-86E3-8F4AFF1F5D24}"/>
              </a:ext>
            </a:extLst>
          </p:cNvPr>
          <p:cNvSpPr txBox="1"/>
          <p:nvPr/>
        </p:nvSpPr>
        <p:spPr>
          <a:xfrm>
            <a:off x="1499544" y="3027936"/>
            <a:ext cx="403374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Кадровые ресурсы</a:t>
            </a:r>
          </a:p>
          <a:p>
            <a:r>
              <a:rPr lang="ru-RU" sz="1100" dirty="0"/>
              <a:t>-Выезды осуществляются межведомственной бригадой специалистов (специалисты Семейного МФЦ, психолог, специалисты отдела опеки и попечительства, органы ПДН другие).</a:t>
            </a:r>
          </a:p>
          <a:p>
            <a:r>
              <a:rPr lang="ru-RU" sz="1100" dirty="0"/>
              <a:t>-Комплексное социально-психологическое сопровождение семьи осуществляет: специалист «Мобильной бригады», закрепленный за ребенком, психолог, специалист по работе с семьей с функциями социального педагога, заведующая отделением, при необходимости </a:t>
            </a:r>
            <a:r>
              <a:rPr lang="ru-RU" sz="1100" dirty="0" smtClean="0"/>
              <a:t>дефектолог</a:t>
            </a:r>
          </a:p>
          <a:p>
            <a:endParaRPr lang="ru-RU" sz="1100" dirty="0" smtClean="0"/>
          </a:p>
          <a:p>
            <a:endParaRPr lang="ru-RU" sz="1100" dirty="0" smtClean="0"/>
          </a:p>
          <a:p>
            <a:r>
              <a:rPr lang="ru-RU" sz="1100" dirty="0"/>
              <a:t>Информационные ресурсы</a:t>
            </a:r>
            <a:endParaRPr lang="ru-RU" sz="1100" dirty="0"/>
          </a:p>
          <a:p>
            <a:r>
              <a:rPr lang="ru-RU" sz="1100" dirty="0"/>
              <a:t>Создание баннера на официальном сайте учреждения для быстроты и доступности информации</a:t>
            </a:r>
          </a:p>
          <a:p>
            <a:r>
              <a:rPr lang="ru-RU" sz="1100" dirty="0"/>
              <a:t>https://cheb-det-centr.soc.cap.ru/proekt-psihologicheskaya-sluzhba-dveri-k-doveriyu</a:t>
            </a:r>
          </a:p>
          <a:p>
            <a:endParaRPr lang="ru-RU" sz="11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7CFBDE54-120F-D048-86E3-8F4AFF1F5D24}"/>
              </a:ext>
            </a:extLst>
          </p:cNvPr>
          <p:cNvSpPr txBox="1"/>
          <p:nvPr/>
        </p:nvSpPr>
        <p:spPr>
          <a:xfrm>
            <a:off x="6427144" y="1226347"/>
            <a:ext cx="5288117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Методическое обеспечение</a:t>
            </a:r>
          </a:p>
          <a:p>
            <a:r>
              <a:rPr lang="ru-RU" sz="1100" dirty="0" smtClean="0"/>
              <a:t>- </a:t>
            </a:r>
            <a:r>
              <a:rPr lang="ru-RU" sz="1100" dirty="0"/>
              <a:t>рабочая документация специалистов, информационно-методические материалы для специалистов; </a:t>
            </a:r>
          </a:p>
          <a:p>
            <a:r>
              <a:rPr lang="ru-RU" sz="1100" dirty="0"/>
              <a:t>- кейс диагностических методик, в том числе по оценке уровня суицидального риска, уровня детско-родительских отношений.</a:t>
            </a:r>
          </a:p>
          <a:p>
            <a:r>
              <a:rPr lang="ru-RU" sz="1100" dirty="0"/>
              <a:t>- «Чемоданчик психолога» набор необходимого инструментария, для экстренных выездов</a:t>
            </a:r>
            <a:endParaRPr lang="ru-RU" sz="11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7CFBDE54-120F-D048-86E3-8F4AFF1F5D24}"/>
              </a:ext>
            </a:extLst>
          </p:cNvPr>
          <p:cNvSpPr txBox="1"/>
          <p:nvPr/>
        </p:nvSpPr>
        <p:spPr>
          <a:xfrm>
            <a:off x="6438868" y="2570861"/>
            <a:ext cx="527639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/>
              <a:t>Материально-техническое обеспечение</a:t>
            </a:r>
            <a:endParaRPr lang="ru-RU" sz="1100" dirty="0" smtClean="0"/>
          </a:p>
          <a:p>
            <a:r>
              <a:rPr lang="ru-RU" sz="1100" dirty="0" smtClean="0"/>
              <a:t>- </a:t>
            </a:r>
            <a:r>
              <a:rPr lang="ru-RU" sz="1100" dirty="0"/>
              <a:t>Финансирование учреждения осуществляется за счет средств республиканского бюджета, предоставляемых министерством труда и социальной защиты населения Чувашской Республики в виде субсидий на выполнение государственного задания.</a:t>
            </a:r>
          </a:p>
          <a:p>
            <a:r>
              <a:rPr lang="ru-RU" sz="1100" dirty="0"/>
              <a:t>- Выезды осуществляются на транспортном средстве учреждения, для организации приема граждан применяется цифровое оборудование — моноблоки, принтеры. </a:t>
            </a:r>
          </a:p>
          <a:p>
            <a:r>
              <a:rPr lang="ru-RU" sz="1100" dirty="0"/>
              <a:t>- Для организации дистанционного сопровождения применяются – ноутбук, планшет, наушники с микрофоном</a:t>
            </a:r>
          </a:p>
          <a:p>
            <a:r>
              <a:rPr lang="ru-RU" sz="1100" dirty="0"/>
              <a:t>- Для оснащения сенсорной комнаты было закуплено оборудование: Волшебный шатер, пузырьковая панель, интерактивная песочница, </a:t>
            </a:r>
            <a:r>
              <a:rPr lang="ru-RU" sz="1100" dirty="0" err="1"/>
              <a:t>фибриоптический</a:t>
            </a:r>
            <a:r>
              <a:rPr lang="ru-RU" sz="1100" dirty="0"/>
              <a:t> тоннель, </a:t>
            </a:r>
            <a:r>
              <a:rPr lang="ru-RU" sz="1100" dirty="0" err="1"/>
              <a:t>фибриоптический</a:t>
            </a:r>
            <a:r>
              <a:rPr lang="ru-RU" sz="1100" dirty="0"/>
              <a:t> ковер, световая </a:t>
            </a:r>
            <a:r>
              <a:rPr lang="ru-RU" sz="1100" dirty="0" err="1"/>
              <a:t>каскадирующая</a:t>
            </a:r>
            <a:r>
              <a:rPr lang="ru-RU" sz="1100" dirty="0"/>
              <a:t> рубка, тактильные панели</a:t>
            </a:r>
          </a:p>
          <a:p>
            <a:r>
              <a:rPr lang="ru-RU" sz="1100" dirty="0"/>
              <a:t>- Для организации социально-психологического сопровождения необходимы: ноутбук, комплект психодиагностических методик, арт-терапевтические комплексы, набор психологических игр. </a:t>
            </a:r>
            <a:endParaRPr lang="ru-RU" sz="11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7CFBDE54-120F-D048-86E3-8F4AFF1F5D24}"/>
              </a:ext>
            </a:extLst>
          </p:cNvPr>
          <p:cNvSpPr txBox="1"/>
          <p:nvPr/>
        </p:nvSpPr>
        <p:spPr>
          <a:xfrm>
            <a:off x="6438868" y="5204568"/>
            <a:ext cx="52881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/>
              <a:t>Организационно-управленческие механизмы</a:t>
            </a:r>
            <a:endParaRPr lang="ru-RU" sz="1100" dirty="0" smtClean="0"/>
          </a:p>
          <a:p>
            <a:r>
              <a:rPr lang="ru-RU" sz="1100" dirty="0" smtClean="0"/>
              <a:t>Планирование</a:t>
            </a:r>
            <a:r>
              <a:rPr lang="ru-RU" sz="1100" dirty="0"/>
              <a:t>, контроль, мониторинг и другие процедуры, направленные на эффективное и рациональное использование ресурсов и снижение риска в деятельности организации осуществляет директор учреждения.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280629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1C12802-D0DB-8349-B613-80C69CA111E6}"/>
              </a:ext>
            </a:extLst>
          </p:cNvPr>
          <p:cNvSpPr txBox="1"/>
          <p:nvPr/>
        </p:nvSpPr>
        <p:spPr>
          <a:xfrm>
            <a:off x="599090" y="588577"/>
            <a:ext cx="31967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Команда проекта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79F225B-1883-E84F-B9DB-07AEBBF112D4}"/>
              </a:ext>
            </a:extLst>
          </p:cNvPr>
          <p:cNvSpPr txBox="1"/>
          <p:nvPr/>
        </p:nvSpPr>
        <p:spPr>
          <a:xfrm>
            <a:off x="599089" y="1162209"/>
            <a:ext cx="110378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Представляется информация о</a:t>
            </a:r>
          </a:p>
          <a:p>
            <a:pPr marL="342900" indent="-342900">
              <a:buAutoNum type="arabicParenR"/>
            </a:pPr>
            <a:r>
              <a:rPr lang="ru-RU" sz="1400" dirty="0"/>
              <a:t>Руководителе проекта: ФИО полностью, должность в </a:t>
            </a:r>
            <a:r>
              <a:rPr lang="ru-RU" sz="1400" dirty="0" err="1"/>
              <a:t>юр.лице</a:t>
            </a:r>
            <a:r>
              <a:rPr lang="ru-RU" sz="1400" dirty="0"/>
              <a:t> (если применимо), страна, регион, город, населенный пункт, где проживает, год рождения, фото, интересы, успешные аналогичные проекты (при наличии, обязательно с указанием ссылки в сети интернет или соцсетях)</a:t>
            </a:r>
          </a:p>
          <a:p>
            <a:pPr marL="342900" indent="-342900">
              <a:buFontTx/>
              <a:buAutoNum type="arabicParenR"/>
            </a:pPr>
            <a:r>
              <a:rPr lang="ru-RU" sz="1400" dirty="0"/>
              <a:t>Ключевых членов команды (до 3х): ФИО полностью, должность в </a:t>
            </a:r>
            <a:r>
              <a:rPr lang="ru-RU" sz="1400" dirty="0" err="1"/>
              <a:t>юр.лице</a:t>
            </a:r>
            <a:r>
              <a:rPr lang="ru-RU" sz="1400" dirty="0"/>
              <a:t> (если применимо), страна, регион, город, населенный пункт, где проживает, год рождения, фото – по каждому члену команды </a:t>
            </a:r>
          </a:p>
        </p:txBody>
      </p:sp>
      <p:sp>
        <p:nvSpPr>
          <p:cNvPr id="11" name="Овал 44">
            <a:extLst>
              <a:ext uri="{FF2B5EF4-FFF2-40B4-BE49-F238E27FC236}">
                <a16:creationId xmlns:a16="http://schemas.microsoft.com/office/drawing/2014/main" xmlns="" id="{0B6F7701-9B13-7B4F-9324-61FA8FD05061}"/>
              </a:ext>
            </a:extLst>
          </p:cNvPr>
          <p:cNvSpPr/>
          <p:nvPr/>
        </p:nvSpPr>
        <p:spPr>
          <a:xfrm>
            <a:off x="6423417" y="4730259"/>
            <a:ext cx="1384995" cy="138499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Вставить фото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03E1AB8-A27C-0540-B40E-DDBEBC322F07}"/>
              </a:ext>
            </a:extLst>
          </p:cNvPr>
          <p:cNvSpPr txBox="1"/>
          <p:nvPr/>
        </p:nvSpPr>
        <p:spPr>
          <a:xfrm>
            <a:off x="2223025" y="3129821"/>
            <a:ext cx="408092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Александрова Анна Алексеевна</a:t>
            </a:r>
            <a:r>
              <a:rPr lang="ru-RU" sz="1400" dirty="0" smtClean="0"/>
              <a:t>, психолог социальной сфере, Россия, Чувашская Республика, город</a:t>
            </a:r>
            <a:r>
              <a:rPr lang="ru-RU" sz="1400" dirty="0"/>
              <a:t> </a:t>
            </a:r>
            <a:r>
              <a:rPr lang="ru-RU" sz="1400" dirty="0" smtClean="0"/>
              <a:t>Чебоксары</a:t>
            </a:r>
            <a:r>
              <a:rPr lang="ru-RU" sz="1400" dirty="0" smtClean="0"/>
              <a:t>, ул. </a:t>
            </a:r>
            <a:r>
              <a:rPr lang="ru-RU" sz="1400" dirty="0" smtClean="0"/>
              <a:t>Ярмарочная, д.19/2, кв. 45</a:t>
            </a:r>
            <a:r>
              <a:rPr lang="ru-RU" sz="1400" dirty="0" smtClean="0"/>
              <a:t>, 06.05.1996, развитие социальной психологической службы в Чувашской Республике, обучение социальных психологов, преподаватель психологии в государственном университете</a:t>
            </a:r>
            <a:endParaRPr lang="ru-RU" sz="1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EE9F1C1-09E7-8348-AB0E-43361AEC3573}"/>
              </a:ext>
            </a:extLst>
          </p:cNvPr>
          <p:cNvSpPr txBox="1"/>
          <p:nvPr/>
        </p:nvSpPr>
        <p:spPr>
          <a:xfrm>
            <a:off x="2223025" y="4817076"/>
            <a:ext cx="408092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Рябинина Лариса Владимировна, директор БУ «Социально-реабилитационный центр для несовершеннолетних г. Чебоксары» Минтруда Чувашии, проект «Семейный МФЦ</a:t>
            </a:r>
            <a:r>
              <a:rPr lang="ru-RU" sz="1400" dirty="0"/>
              <a:t>» , Россия, Чувашская Республика, город Чебоксары </a:t>
            </a:r>
            <a:r>
              <a:rPr lang="en-US" sz="1400" dirty="0" smtClean="0"/>
              <a:t>https</a:t>
            </a:r>
            <a:r>
              <a:rPr lang="en-US" sz="1400" dirty="0"/>
              <a:t>://radidetey2024.ru/themed-expo/semejnyj-mfc-eto-novyj-format-kompleksnoj-pomoshhi-semyam-s-detmi/</a:t>
            </a:r>
            <a:endParaRPr lang="ru-RU" sz="1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9D5AE49-FCC8-D949-836F-A74AD3355702}"/>
              </a:ext>
            </a:extLst>
          </p:cNvPr>
          <p:cNvSpPr txBox="1"/>
          <p:nvPr/>
        </p:nvSpPr>
        <p:spPr>
          <a:xfrm>
            <a:off x="8173238" y="3498496"/>
            <a:ext cx="34260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Петрова Юлия Александровна, психолог в </a:t>
            </a:r>
            <a:r>
              <a:rPr lang="ru-RU" sz="1400" dirty="0"/>
              <a:t>социальной сфере, Россия, Чувашская Республика, город Чебоксары</a:t>
            </a:r>
            <a:endParaRPr lang="ru-RU" sz="1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986B73B-7217-4A43-8A68-5F8E11397A44}"/>
              </a:ext>
            </a:extLst>
          </p:cNvPr>
          <p:cNvSpPr txBox="1"/>
          <p:nvPr/>
        </p:nvSpPr>
        <p:spPr>
          <a:xfrm>
            <a:off x="8114727" y="4807261"/>
            <a:ext cx="342608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err="1" smtClean="0"/>
              <a:t>Учайкина</a:t>
            </a:r>
            <a:r>
              <a:rPr lang="ru-RU" sz="1400" dirty="0" smtClean="0"/>
              <a:t> Татьяна Владимировна, заведующий отделением «Семейный МФЦ</a:t>
            </a:r>
            <a:r>
              <a:rPr lang="ru-RU" sz="1400" dirty="0"/>
              <a:t>», Чувашская Республика, город Чебоксары</a:t>
            </a:r>
          </a:p>
          <a:p>
            <a:endParaRPr lang="ru-RU" sz="1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3A5C35F-2BAF-3D4B-ACCF-DC530FD2EB68}"/>
              </a:ext>
            </a:extLst>
          </p:cNvPr>
          <p:cNvSpPr txBox="1"/>
          <p:nvPr/>
        </p:nvSpPr>
        <p:spPr>
          <a:xfrm>
            <a:off x="584549" y="2590983"/>
            <a:ext cx="30380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rgbClr val="A72E88"/>
                </a:solidFill>
                <a:latin typeface="Playfair Display SemiBold" pitchFamily="2" charset="-52"/>
              </a:rPr>
              <a:t>Руководители проекта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A8F5C6B-9DA1-054C-BDF6-066529B98D57}"/>
              </a:ext>
            </a:extLst>
          </p:cNvPr>
          <p:cNvSpPr txBox="1"/>
          <p:nvPr/>
        </p:nvSpPr>
        <p:spPr>
          <a:xfrm>
            <a:off x="6364656" y="2585320"/>
            <a:ext cx="35333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rgbClr val="B9D04A"/>
                </a:solidFill>
                <a:latin typeface="Playfair Display SemiBold" pitchFamily="2" charset="-52"/>
              </a:rPr>
              <a:t>Ключевые члены команды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511" y="2985430"/>
            <a:ext cx="1103574" cy="165162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81" y="4817076"/>
            <a:ext cx="1255273" cy="125527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656" y="3230139"/>
            <a:ext cx="1742973" cy="116220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656" y="4795050"/>
            <a:ext cx="1742973" cy="1161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78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0FA4AC9-FA2A-F546-B98E-179AC30F4925}"/>
              </a:ext>
            </a:extLst>
          </p:cNvPr>
          <p:cNvSpPr txBox="1"/>
          <p:nvPr/>
        </p:nvSpPr>
        <p:spPr>
          <a:xfrm>
            <a:off x="599090" y="409504"/>
            <a:ext cx="75103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err="1">
                <a:solidFill>
                  <a:srgbClr val="A72E88"/>
                </a:solidFill>
                <a:latin typeface="Playfair Display SemiBold" pitchFamily="2" charset="-52"/>
              </a:rPr>
              <a:t>Проблематизация</a:t>
            </a:r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. Актуальность проекта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B46D322-CBE5-544C-9576-5AB63A8F2DAD}"/>
              </a:ext>
            </a:extLst>
          </p:cNvPr>
          <p:cNvSpPr txBox="1"/>
          <p:nvPr/>
        </p:nvSpPr>
        <p:spPr>
          <a:xfrm>
            <a:off x="599090" y="945931"/>
            <a:ext cx="1073106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В настоящее время в России все больше приобретает актуальность проблема в сфере социальной реабилитации детей, перенесших психоэмоциональную травму</a:t>
            </a:r>
            <a:r>
              <a:rPr lang="ru-RU" sz="1400" dirty="0" smtClean="0"/>
              <a:t>. </a:t>
            </a:r>
            <a:r>
              <a:rPr lang="ru-RU" sz="1400" dirty="0"/>
              <a:t>Возможность получения семье вовремя оказанной, квалифицированной социально-психологической помощи, имеет критическое значение для благополучия ребенка и его окружения. Семьи, где ребенок пережил психоэмоциональную травму, нуждаются в поддержке и в комплексном сопровождении на протяжении решения проблем. Такие семьи часто сталкиваются с негативизмом детей, трудностями социальной адаптации, конфликтами с окружением как с взрослыми, таки и со сверстниками, суицидальным риском, нарушением поведения, в том числе с формированием преступного поведения и другие. Организация опорной площадки по оказанию помощи детям с психоэмоциональными травмами, позволит систематизировать и улучшить поддержку таким детям, задействовать все субъекты для формирования междисциплинарной команды, методической базы и резерва, чтобы каждая семья почувствовала себя нужной и </a:t>
            </a:r>
            <a:r>
              <a:rPr lang="ru-RU" sz="1400" dirty="0" smtClean="0"/>
              <a:t>защищенной. Проект реализован в Чувашской Республике. Каждая нуждающаяся семья получила социально-психологическое сопровождение</a:t>
            </a:r>
            <a:endParaRPr lang="ru-RU" sz="1400" dirty="0" smtClean="0"/>
          </a:p>
        </p:txBody>
      </p:sp>
      <p:sp>
        <p:nvSpPr>
          <p:cNvPr id="8" name="Прямоугольник: скругленные углы 5">
            <a:extLst>
              <a:ext uri="{FF2B5EF4-FFF2-40B4-BE49-F238E27FC236}">
                <a16:creationId xmlns:a16="http://schemas.microsoft.com/office/drawing/2014/main" xmlns="" id="{9F6E69A9-5301-7B4E-92FA-1F8457768E3C}"/>
              </a:ext>
            </a:extLst>
          </p:cNvPr>
          <p:cNvSpPr/>
          <p:nvPr/>
        </p:nvSpPr>
        <p:spPr>
          <a:xfrm>
            <a:off x="704193" y="3321269"/>
            <a:ext cx="10731062" cy="2848303"/>
          </a:xfrm>
          <a:prstGeom prst="roundRect">
            <a:avLst>
              <a:gd name="adj" fmla="val 6704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D910EEE-BC29-304B-9E47-CEEC63703760}"/>
              </a:ext>
            </a:extLst>
          </p:cNvPr>
          <p:cNvSpPr txBox="1"/>
          <p:nvPr/>
        </p:nvSpPr>
        <p:spPr>
          <a:xfrm>
            <a:off x="1770752" y="3558653"/>
            <a:ext cx="9295656" cy="646331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Экстренное реагирование на ситуацию, вызывающую у ребенка психоэмоциональную травму, разрешение кризисной ситуации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89DE830-45A8-874C-AFAB-3F5290048970}"/>
              </a:ext>
            </a:extLst>
          </p:cNvPr>
          <p:cNvSpPr txBox="1"/>
          <p:nvPr/>
        </p:nvSpPr>
        <p:spPr>
          <a:xfrm>
            <a:off x="1770752" y="4324794"/>
            <a:ext cx="9295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Социально-психологическое сопровождение семи, где ребенок получил психоэмоциональную травму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E56765F-582D-8346-8EDF-C67D0745B7AB}"/>
              </a:ext>
            </a:extLst>
          </p:cNvPr>
          <p:cNvSpPr txBox="1"/>
          <p:nvPr/>
        </p:nvSpPr>
        <p:spPr>
          <a:xfrm>
            <a:off x="1770752" y="5022280"/>
            <a:ext cx="92956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Психологическая реабилитация ребенка, получившим психоэмоциональную травму методом сенсорной комнаты, включение в поддерживающую группу, работа подросткового пространства, работа над восстановлением детско-родительских отношений, методами арт-терапии, тренингов и работы в группах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3C306F3-43A5-3A4C-BCD8-D0207E3A747A}"/>
              </a:ext>
            </a:extLst>
          </p:cNvPr>
          <p:cNvSpPr txBox="1"/>
          <p:nvPr/>
        </p:nvSpPr>
        <p:spPr>
          <a:xfrm>
            <a:off x="943161" y="3372071"/>
            <a:ext cx="5469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Dita Sweet" panose="02000503090000020004" pitchFamily="50" charset="0"/>
              </a:rPr>
              <a:t>1</a:t>
            </a:r>
            <a:r>
              <a:rPr lang="ru-RU" sz="5400" dirty="0">
                <a:solidFill>
                  <a:schemeClr val="bg1"/>
                </a:solidFill>
                <a:latin typeface="Dita Sweet" panose="02000503090000020004" pitchFamily="50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7CF2911-A4F6-6F4B-94D7-5D790B8B48F4}"/>
              </a:ext>
            </a:extLst>
          </p:cNvPr>
          <p:cNvSpPr txBox="1"/>
          <p:nvPr/>
        </p:nvSpPr>
        <p:spPr>
          <a:xfrm>
            <a:off x="919978" y="4177828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chemeClr val="bg1"/>
                </a:solidFill>
                <a:latin typeface="Dita Sweet" panose="02000503090000020004" pitchFamily="50" charset="0"/>
              </a:rPr>
              <a:t>2.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60AB43A-6FF0-EC46-A91F-70C0BBFB8398}"/>
              </a:ext>
            </a:extLst>
          </p:cNvPr>
          <p:cNvSpPr txBox="1"/>
          <p:nvPr/>
        </p:nvSpPr>
        <p:spPr>
          <a:xfrm>
            <a:off x="936912" y="5022280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chemeClr val="bg1"/>
                </a:solidFill>
                <a:latin typeface="Dita Sweet" panose="02000503090000020004" pitchFamily="50" charset="0"/>
              </a:rPr>
              <a:t>3.</a:t>
            </a:r>
          </a:p>
        </p:txBody>
      </p:sp>
    </p:spTree>
    <p:extLst>
      <p:ext uri="{BB962C8B-B14F-4D97-AF65-F5344CB8AC3E}">
        <p14:creationId xmlns:p14="http://schemas.microsoft.com/office/powerpoint/2010/main" val="30535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0BFE4FB-DBD4-3046-8961-57C86C99613F}"/>
              </a:ext>
            </a:extLst>
          </p:cNvPr>
          <p:cNvSpPr txBox="1"/>
          <p:nvPr/>
        </p:nvSpPr>
        <p:spPr>
          <a:xfrm>
            <a:off x="599090" y="588577"/>
            <a:ext cx="35686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Целевая аудитория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7A3FE0D1-C6A5-C04E-AEFC-D4902E28A74D}"/>
              </a:ext>
            </a:extLst>
          </p:cNvPr>
          <p:cNvSpPr txBox="1"/>
          <p:nvPr/>
        </p:nvSpPr>
        <p:spPr>
          <a:xfrm>
            <a:off x="599090" y="1545021"/>
            <a:ext cx="77076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Дети в особых жизненных ситуациях, формирующих психоэмоциональную травму, в том числе:</a:t>
            </a:r>
          </a:p>
          <a:p>
            <a:r>
              <a:rPr lang="ru-RU" sz="2000" dirty="0"/>
              <a:t>- утрата родителей (смерть, развод);</a:t>
            </a:r>
          </a:p>
          <a:p>
            <a:r>
              <a:rPr lang="ru-RU" sz="2000" dirty="0"/>
              <a:t>- жестокое обращение и преступные посягательства, в том числе сексуального характера (включая несовершеннолетних, ставших свидетелями);</a:t>
            </a:r>
          </a:p>
          <a:p>
            <a:r>
              <a:rPr lang="ru-RU" sz="2000" dirty="0"/>
              <a:t>- посттравматическое расстройство вследствие пережитых чрезвычайных ситуаций, включая острый стресс;</a:t>
            </a:r>
          </a:p>
          <a:p>
            <a:r>
              <a:rPr lang="ru-RU" sz="2000" dirty="0"/>
              <a:t>- дети из семей участников специальной военной операции</a:t>
            </a:r>
          </a:p>
        </p:txBody>
      </p:sp>
    </p:spTree>
    <p:extLst>
      <p:ext uri="{BB962C8B-B14F-4D97-AF65-F5344CB8AC3E}">
        <p14:creationId xmlns:p14="http://schemas.microsoft.com/office/powerpoint/2010/main" val="153252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8FD9C88-5035-B741-9EF2-4D25C8FCEB64}"/>
              </a:ext>
            </a:extLst>
          </p:cNvPr>
          <p:cNvSpPr txBox="1"/>
          <p:nvPr/>
        </p:nvSpPr>
        <p:spPr>
          <a:xfrm>
            <a:off x="599090" y="588577"/>
            <a:ext cx="625042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Стадия проекта. Зрелость проекта</a:t>
            </a:r>
          </a:p>
          <a:p>
            <a:endParaRPr lang="ru-RU" sz="2800" dirty="0">
              <a:solidFill>
                <a:srgbClr val="A72E88"/>
              </a:solidFill>
              <a:latin typeface="Playfair Display SemiBold" pitchFamily="2" charset="-5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49E9D96-F053-B14C-97B3-0191C1B7F1A9}"/>
              </a:ext>
            </a:extLst>
          </p:cNvPr>
          <p:cNvSpPr txBox="1"/>
          <p:nvPr/>
        </p:nvSpPr>
        <p:spPr>
          <a:xfrm>
            <a:off x="1039528" y="1918069"/>
            <a:ext cx="1029062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2000" dirty="0"/>
              <a:t>Инициатива (хорошая, продуманная идея, но проект еще не реализован)</a:t>
            </a:r>
          </a:p>
          <a:p>
            <a:pPr>
              <a:spcBef>
                <a:spcPts val="1200"/>
              </a:spcBef>
            </a:pPr>
            <a:r>
              <a:rPr lang="ru-RU" sz="2000" dirty="0"/>
              <a:t>Активный проект (продумана архитектура проекта собрана команда, понятны ресурсы, источники продвижения проекта, реализация начата/продолжается)</a:t>
            </a:r>
          </a:p>
          <a:p>
            <a:pPr>
              <a:spcBef>
                <a:spcPts val="1200"/>
              </a:spcBef>
            </a:pPr>
            <a:r>
              <a:rPr lang="ru-RU" sz="2000" b="1" dirty="0"/>
              <a:t>Завершённый проект/успешная практика (кейс) (проект продуман, есть команда, ресурсы, проект прошел внедрение на целевой аудитории, может быть использован как «лучшая практика» для масштабирования на других площадках или расширении целевой аудитории</a:t>
            </a:r>
            <a:r>
              <a:rPr lang="ru-RU" sz="2000" b="1" dirty="0" smtClean="0"/>
              <a:t>). Проект вошел в реестр лучших практик Фонда поддержки детей в трудной жизненной ситуации  </a:t>
            </a:r>
            <a:r>
              <a:rPr lang="en-US" sz="2000" b="1" dirty="0"/>
              <a:t>https://fond-detyam.ru/reestr-luchshikh-praktik-pomoshchi-detyam-i-semyam-s-detmi/18247/</a:t>
            </a:r>
            <a:endParaRPr lang="ru-RU" sz="2000" b="1" dirty="0"/>
          </a:p>
          <a:p>
            <a:pPr>
              <a:spcBef>
                <a:spcPts val="1200"/>
              </a:spcBef>
            </a:pPr>
            <a:r>
              <a:rPr lang="ru-RU" sz="2000" dirty="0"/>
              <a:t>Технология (в процессе реализации проекта создано технологическое решение, которое может быть </a:t>
            </a:r>
            <a:r>
              <a:rPr lang="ru-RU" sz="2000" dirty="0" err="1"/>
              <a:t>коммерциализировано</a:t>
            </a:r>
            <a:r>
              <a:rPr lang="ru-RU" sz="2000" dirty="0"/>
              <a:t>. В наличии есть патент/торговый знак/промышленный образец, который можно использовать для продвижения на рынок</a:t>
            </a:r>
          </a:p>
        </p:txBody>
      </p:sp>
      <p:sp>
        <p:nvSpPr>
          <p:cNvPr id="8" name="Овал 2">
            <a:extLst>
              <a:ext uri="{FF2B5EF4-FFF2-40B4-BE49-F238E27FC236}">
                <a16:creationId xmlns:a16="http://schemas.microsoft.com/office/drawing/2014/main" xmlns="" id="{A17177B6-1C68-8E47-9657-8BC211F975BA}"/>
              </a:ext>
            </a:extLst>
          </p:cNvPr>
          <p:cNvSpPr/>
          <p:nvPr/>
        </p:nvSpPr>
        <p:spPr>
          <a:xfrm>
            <a:off x="707844" y="1983217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1D715F0-A4C3-AB47-8EB8-B2A9F769791D}"/>
              </a:ext>
            </a:extLst>
          </p:cNvPr>
          <p:cNvSpPr txBox="1"/>
          <p:nvPr/>
        </p:nvSpPr>
        <p:spPr>
          <a:xfrm>
            <a:off x="599090" y="1324418"/>
            <a:ext cx="107310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2000" dirty="0"/>
              <a:t>Выбирается один из возможных вариантов статусов проекта:</a:t>
            </a:r>
          </a:p>
        </p:txBody>
      </p:sp>
      <p:sp>
        <p:nvSpPr>
          <p:cNvPr id="10" name="Овал 8">
            <a:extLst>
              <a:ext uri="{FF2B5EF4-FFF2-40B4-BE49-F238E27FC236}">
                <a16:creationId xmlns:a16="http://schemas.microsoft.com/office/drawing/2014/main" xmlns="" id="{50AA3D16-0778-D44B-A60F-38464793EC86}"/>
              </a:ext>
            </a:extLst>
          </p:cNvPr>
          <p:cNvSpPr/>
          <p:nvPr/>
        </p:nvSpPr>
        <p:spPr>
          <a:xfrm>
            <a:off x="707844" y="2481189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9">
            <a:extLst>
              <a:ext uri="{FF2B5EF4-FFF2-40B4-BE49-F238E27FC236}">
                <a16:creationId xmlns:a16="http://schemas.microsoft.com/office/drawing/2014/main" xmlns="" id="{865FB32B-B640-E045-933C-B06C07C0E999}"/>
              </a:ext>
            </a:extLst>
          </p:cNvPr>
          <p:cNvSpPr/>
          <p:nvPr/>
        </p:nvSpPr>
        <p:spPr>
          <a:xfrm>
            <a:off x="707844" y="3231497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0">
            <a:extLst>
              <a:ext uri="{FF2B5EF4-FFF2-40B4-BE49-F238E27FC236}">
                <a16:creationId xmlns:a16="http://schemas.microsoft.com/office/drawing/2014/main" xmlns="" id="{04068E4C-2317-F047-B4F4-2C49E9F56E96}"/>
              </a:ext>
            </a:extLst>
          </p:cNvPr>
          <p:cNvSpPr/>
          <p:nvPr/>
        </p:nvSpPr>
        <p:spPr>
          <a:xfrm>
            <a:off x="707844" y="4627063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677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4D0987B-83B4-AA46-BFCD-AB6618EC16FA}"/>
              </a:ext>
            </a:extLst>
          </p:cNvPr>
          <p:cNvSpPr txBox="1"/>
          <p:nvPr/>
        </p:nvSpPr>
        <p:spPr>
          <a:xfrm>
            <a:off x="599090" y="588577"/>
            <a:ext cx="72266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Миссия проекта. Цели и задачи проекта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D9C69FB-0247-0B45-B74E-CC7C827B27CE}"/>
              </a:ext>
            </a:extLst>
          </p:cNvPr>
          <p:cNvSpPr txBox="1"/>
          <p:nvPr/>
        </p:nvSpPr>
        <p:spPr>
          <a:xfrm>
            <a:off x="712173" y="1543401"/>
            <a:ext cx="110787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Повышение качества оказываемой помощи детям с психоэмоциональными травмами</a:t>
            </a:r>
          </a:p>
          <a:p>
            <a:endParaRPr lang="ru-RU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278B6A2-483B-5041-9AAB-37FF081A67F6}"/>
              </a:ext>
            </a:extLst>
          </p:cNvPr>
          <p:cNvSpPr txBox="1"/>
          <p:nvPr/>
        </p:nvSpPr>
        <p:spPr>
          <a:xfrm>
            <a:off x="781282" y="3057884"/>
            <a:ext cx="5469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A72E88"/>
                </a:solidFill>
                <a:latin typeface="Dita Sweet" panose="02000503090000020004" pitchFamily="50" charset="0"/>
              </a:rPr>
              <a:t>1</a:t>
            </a:r>
            <a:r>
              <a:rPr lang="ru-RU" sz="5400" dirty="0" smtClean="0">
                <a:solidFill>
                  <a:srgbClr val="A72E88"/>
                </a:solidFill>
                <a:latin typeface="Dita Sweet" panose="02000503090000020004" pitchFamily="50" charset="0"/>
              </a:rPr>
              <a:t>.</a:t>
            </a:r>
            <a:endParaRPr lang="ru-RU" sz="5400" dirty="0">
              <a:solidFill>
                <a:srgbClr val="A72E88"/>
              </a:solidFill>
              <a:latin typeface="Dita Sweet" panose="02000503090000020004" pitchFamily="50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1ED018C-C8C8-FC47-9904-8EE67C111AE9}"/>
              </a:ext>
            </a:extLst>
          </p:cNvPr>
          <p:cNvSpPr txBox="1"/>
          <p:nvPr/>
        </p:nvSpPr>
        <p:spPr>
          <a:xfrm>
            <a:off x="764348" y="4255001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A72E88"/>
                </a:solidFill>
                <a:latin typeface="Dita Sweet" panose="02000503090000020004" pitchFamily="50" charset="0"/>
              </a:rPr>
              <a:t>2.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D3663EC-3DC1-1547-9D13-5F13AA9CB760}"/>
              </a:ext>
            </a:extLst>
          </p:cNvPr>
          <p:cNvSpPr txBox="1"/>
          <p:nvPr/>
        </p:nvSpPr>
        <p:spPr>
          <a:xfrm>
            <a:off x="764348" y="5375704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A72E88"/>
                </a:solidFill>
                <a:latin typeface="Dita Sweet" panose="02000503090000020004" pitchFamily="50" charset="0"/>
              </a:rPr>
              <a:t>3.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03A1142-CF42-E546-891A-29A412372602}"/>
              </a:ext>
            </a:extLst>
          </p:cNvPr>
          <p:cNvSpPr txBox="1"/>
          <p:nvPr/>
        </p:nvSpPr>
        <p:spPr>
          <a:xfrm>
            <a:off x="5184634" y="3133308"/>
            <a:ext cx="10214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B9D04A"/>
                </a:solidFill>
                <a:latin typeface="Dita Sweet" panose="02000503090000020004" pitchFamily="50" charset="0"/>
              </a:rPr>
              <a:t>4.</a:t>
            </a:r>
            <a:endParaRPr lang="ru-RU" sz="5400" dirty="0">
              <a:solidFill>
                <a:srgbClr val="B9D04A"/>
              </a:solidFill>
              <a:latin typeface="Dita Sweet" panose="02000503090000020004" pitchFamily="50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7C7FB12-663E-BB45-B0AE-A412BADB16B3}"/>
              </a:ext>
            </a:extLst>
          </p:cNvPr>
          <p:cNvSpPr txBox="1"/>
          <p:nvPr/>
        </p:nvSpPr>
        <p:spPr>
          <a:xfrm>
            <a:off x="5205394" y="4251105"/>
            <a:ext cx="10214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B9D04A"/>
                </a:solidFill>
                <a:latin typeface="Dita Sweet" panose="02000503090000020004" pitchFamily="50" charset="0"/>
              </a:rPr>
              <a:t>5.</a:t>
            </a:r>
            <a:endParaRPr lang="ru-RU" sz="5400" dirty="0">
              <a:solidFill>
                <a:srgbClr val="B9D04A"/>
              </a:solidFill>
              <a:latin typeface="Dita Sweet" panose="02000503090000020004" pitchFamily="50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6AF7BDC-95D7-3642-91FF-A8B00E650BBC}"/>
              </a:ext>
            </a:extLst>
          </p:cNvPr>
          <p:cNvSpPr txBox="1"/>
          <p:nvPr/>
        </p:nvSpPr>
        <p:spPr>
          <a:xfrm>
            <a:off x="5230135" y="5314942"/>
            <a:ext cx="10214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B9D04A"/>
                </a:solidFill>
                <a:latin typeface="Dita Sweet" panose="02000503090000020004" pitchFamily="50" charset="0"/>
              </a:rPr>
              <a:t>6.</a:t>
            </a:r>
            <a:endParaRPr lang="ru-RU" sz="5400" dirty="0">
              <a:solidFill>
                <a:srgbClr val="B9D04A"/>
              </a:solidFill>
              <a:latin typeface="Dita Sweet" panose="02000503090000020004" pitchFamily="50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BA06FC8-20DC-1442-B6F9-1D752E470FFA}"/>
              </a:ext>
            </a:extLst>
          </p:cNvPr>
          <p:cNvSpPr txBox="1"/>
          <p:nvPr/>
        </p:nvSpPr>
        <p:spPr>
          <a:xfrm>
            <a:off x="787531" y="2534664"/>
            <a:ext cx="14398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layfair Display SemiBold" pitchFamily="2" charset="-52"/>
              </a:rPr>
              <a:t>Задачи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  <a:latin typeface="Playfair Display SemiBold" pitchFamily="2" charset="-52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EAEF22A-80F6-934F-814E-7A34502A8484}"/>
              </a:ext>
            </a:extLst>
          </p:cNvPr>
          <p:cNvSpPr txBox="1"/>
          <p:nvPr/>
        </p:nvSpPr>
        <p:spPr>
          <a:xfrm>
            <a:off x="1630736" y="2975047"/>
            <a:ext cx="35415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Нормативное и методическое обеспечение создания и деятельности региональной опорной площадки.</a:t>
            </a:r>
            <a:endParaRPr lang="ru-RU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6BA45BA0-D4B1-6C43-A815-242F5EBF451D}"/>
              </a:ext>
            </a:extLst>
          </p:cNvPr>
          <p:cNvSpPr txBox="1"/>
          <p:nvPr/>
        </p:nvSpPr>
        <p:spPr>
          <a:xfrm>
            <a:off x="1630735" y="4175375"/>
            <a:ext cx="35415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Организация обучения руководителей и специалистов по направлению деятельности региональной опорной площадки</a:t>
            </a:r>
            <a:endParaRPr lang="ru-RU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DA02AC18-941A-574F-8D29-652E047DEC2E}"/>
              </a:ext>
            </a:extLst>
          </p:cNvPr>
          <p:cNvSpPr txBox="1"/>
          <p:nvPr/>
        </p:nvSpPr>
        <p:spPr>
          <a:xfrm>
            <a:off x="1630736" y="5453441"/>
            <a:ext cx="3541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Оказание помощи детям с психоэмоциональными травмами</a:t>
            </a:r>
            <a:endParaRPr lang="ru-RU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93B1BA54-CEA8-324D-A51C-67190010D735}"/>
              </a:ext>
            </a:extLst>
          </p:cNvPr>
          <p:cNvSpPr txBox="1"/>
          <p:nvPr/>
        </p:nvSpPr>
        <p:spPr>
          <a:xfrm>
            <a:off x="6174827" y="3141454"/>
            <a:ext cx="35415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Информирование представителей целевых групп о возможности получения помощи</a:t>
            </a:r>
            <a:endParaRPr lang="ru-RU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BEC083BC-A197-F644-8276-D16BE958C6FF}"/>
              </a:ext>
            </a:extLst>
          </p:cNvPr>
          <p:cNvSpPr txBox="1"/>
          <p:nvPr/>
        </p:nvSpPr>
        <p:spPr>
          <a:xfrm>
            <a:off x="6226827" y="4251105"/>
            <a:ext cx="35415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Мониторинг качества оказания помощи детям с психоэмоциональными травмами</a:t>
            </a:r>
            <a:endParaRPr lang="ru-RU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13142D69-389E-FA41-B6F5-C90265FC495B}"/>
              </a:ext>
            </a:extLst>
          </p:cNvPr>
          <p:cNvSpPr txBox="1"/>
          <p:nvPr/>
        </p:nvSpPr>
        <p:spPr>
          <a:xfrm>
            <a:off x="6251568" y="5318081"/>
            <a:ext cx="35415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Публичное представление результатов деятельности региональной опорной площадки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870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4690254-2E86-BE45-BDF3-C531AFA98911}"/>
              </a:ext>
            </a:extLst>
          </p:cNvPr>
          <p:cNvSpPr txBox="1"/>
          <p:nvPr/>
        </p:nvSpPr>
        <p:spPr>
          <a:xfrm>
            <a:off x="599090" y="588577"/>
            <a:ext cx="253146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Суть проекта</a:t>
            </a:r>
          </a:p>
          <a:p>
            <a:endParaRPr lang="ru-RU" sz="2800" dirty="0">
              <a:solidFill>
                <a:srgbClr val="A72E88"/>
              </a:solidFill>
              <a:latin typeface="Playfair Display SemiBold" pitchFamily="2" charset="-5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137FA73-FDF5-4545-9A83-B81C56B1FB7A}"/>
              </a:ext>
            </a:extLst>
          </p:cNvPr>
          <p:cNvSpPr txBox="1"/>
          <p:nvPr/>
        </p:nvSpPr>
        <p:spPr>
          <a:xfrm>
            <a:off x="599090" y="1188741"/>
            <a:ext cx="107310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Кратко и тезисно описывается суть проекта: что за проект, какая «механика» проекта, из каких инициатив/событий состоит проект, как реализуется либо будет реализовываться проекта</a:t>
            </a:r>
          </a:p>
        </p:txBody>
      </p:sp>
      <p:sp>
        <p:nvSpPr>
          <p:cNvPr id="8" name="Прямоугольник: скругленные углы 11">
            <a:extLst>
              <a:ext uri="{FF2B5EF4-FFF2-40B4-BE49-F238E27FC236}">
                <a16:creationId xmlns:a16="http://schemas.microsoft.com/office/drawing/2014/main" xmlns="" id="{A94B22EA-478D-ED42-A6D1-AF33314DED96}"/>
              </a:ext>
            </a:extLst>
          </p:cNvPr>
          <p:cNvSpPr/>
          <p:nvPr/>
        </p:nvSpPr>
        <p:spPr>
          <a:xfrm>
            <a:off x="1266718" y="2254941"/>
            <a:ext cx="9658564" cy="1150475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bg1"/>
                </a:solidFill>
              </a:rPr>
              <a:t>Экстренное реагирование на </a:t>
            </a:r>
            <a:r>
              <a:rPr lang="ru-RU" dirty="0" smtClean="0">
                <a:solidFill>
                  <a:schemeClr val="bg1"/>
                </a:solidFill>
              </a:rPr>
              <a:t>ситуацию, </a:t>
            </a:r>
            <a:r>
              <a:rPr lang="ru-RU" dirty="0">
                <a:solidFill>
                  <a:schemeClr val="bg1"/>
                </a:solidFill>
              </a:rPr>
              <a:t>вызывающую у ребенка психоэмоциональную травму, разрешение кризисной </a:t>
            </a:r>
            <a:r>
              <a:rPr lang="ru-RU" dirty="0" smtClean="0">
                <a:solidFill>
                  <a:schemeClr val="bg1"/>
                </a:solidFill>
              </a:rPr>
              <a:t>ситуации. Межведомственное взаимодействие, с органами образования здравоохранения и полиции. Решение кризисной ситуации, если ребенку угрожает жизни, помещение в стационар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: скругленные углы 15">
            <a:extLst>
              <a:ext uri="{FF2B5EF4-FFF2-40B4-BE49-F238E27FC236}">
                <a16:creationId xmlns:a16="http://schemas.microsoft.com/office/drawing/2014/main" xmlns="" id="{BEB46AAA-30A5-DB41-83AD-72BC9CB91D2F}"/>
              </a:ext>
            </a:extLst>
          </p:cNvPr>
          <p:cNvSpPr/>
          <p:nvPr/>
        </p:nvSpPr>
        <p:spPr>
          <a:xfrm>
            <a:off x="1266718" y="3640621"/>
            <a:ext cx="9658564" cy="1150475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bg1"/>
                </a:solidFill>
              </a:rPr>
              <a:t>Социально-психологическое сопровождение семи, где ребенок получил психоэмоциональную </a:t>
            </a:r>
            <a:r>
              <a:rPr lang="ru-RU" dirty="0" smtClean="0">
                <a:solidFill>
                  <a:schemeClr val="bg1"/>
                </a:solidFill>
              </a:rPr>
              <a:t>травму. Ведение индивидуальных психологических консультаций с ребенком, и с родителем отдельно. Сопровождение семьи до выхода из кризисной ситуации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: скругленные углы 16">
            <a:extLst>
              <a:ext uri="{FF2B5EF4-FFF2-40B4-BE49-F238E27FC236}">
                <a16:creationId xmlns:a16="http://schemas.microsoft.com/office/drawing/2014/main" xmlns="" id="{67F45B01-050D-CE47-83F2-B1A6474A87AF}"/>
              </a:ext>
            </a:extLst>
          </p:cNvPr>
          <p:cNvSpPr/>
          <p:nvPr/>
        </p:nvSpPr>
        <p:spPr>
          <a:xfrm>
            <a:off x="1266718" y="5026300"/>
            <a:ext cx="9658564" cy="1150475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bg1"/>
                </a:solidFill>
              </a:rPr>
              <a:t>Психологическая реабилитация ребенка, получившим психоэмоциональную травму методом сенсорной комнаты, включение в поддерживающую группу, работа подросткового пространства, работа над восстановлением детско-родительских отношений, методами арт-терапии, тренингов и работы в </a:t>
            </a:r>
            <a:r>
              <a:rPr lang="ru-RU" dirty="0" smtClean="0">
                <a:solidFill>
                  <a:schemeClr val="bg1"/>
                </a:solidFill>
              </a:rPr>
              <a:t>группах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39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8E5D33E-8624-9F40-B0DC-F3E78C924CAB}"/>
              </a:ext>
            </a:extLst>
          </p:cNvPr>
          <p:cNvSpPr txBox="1"/>
          <p:nvPr/>
        </p:nvSpPr>
        <p:spPr>
          <a:xfrm>
            <a:off x="599090" y="588577"/>
            <a:ext cx="343235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Механика проекта</a:t>
            </a:r>
          </a:p>
          <a:p>
            <a:endParaRPr lang="ru-RU" sz="2800" dirty="0">
              <a:solidFill>
                <a:srgbClr val="A72E88"/>
              </a:solidFill>
              <a:latin typeface="Playfair Display SemiBold" pitchFamily="2" charset="-52"/>
            </a:endParaRPr>
          </a:p>
        </p:txBody>
      </p:sp>
      <p:sp>
        <p:nvSpPr>
          <p:cNvPr id="8" name="Прямоугольник: скругленные углы 6">
            <a:extLst>
              <a:ext uri="{FF2B5EF4-FFF2-40B4-BE49-F238E27FC236}">
                <a16:creationId xmlns:a16="http://schemas.microsoft.com/office/drawing/2014/main" xmlns="" id="{89879918-B16C-1F4D-A71E-A636346F56B4}"/>
              </a:ext>
            </a:extLst>
          </p:cNvPr>
          <p:cNvSpPr/>
          <p:nvPr/>
        </p:nvSpPr>
        <p:spPr>
          <a:xfrm>
            <a:off x="599090" y="1156677"/>
            <a:ext cx="4960883" cy="3165231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ru-RU" sz="800" u="sng" dirty="0"/>
              <a:t>Материальные ресурсы</a:t>
            </a:r>
            <a:endParaRPr lang="ru-RU" sz="800" dirty="0"/>
          </a:p>
          <a:p>
            <a:r>
              <a:rPr lang="ru-RU" sz="800" dirty="0"/>
              <a:t>- Финансирование учреждения осуществляется за счет средств республиканского бюджета, предоставляемых министерством труда и социальной защиты населения Чувашской Республики в виде субсидий на выполнение государственного задания.</a:t>
            </a:r>
          </a:p>
          <a:p>
            <a:r>
              <a:rPr lang="ru-RU" sz="800" dirty="0"/>
              <a:t>- Выезды осуществляются на транспортном средстве учреждения,  для организации приема граждан применяется цифровое оборудование — моноблоки, принтеры.</a:t>
            </a:r>
          </a:p>
          <a:p>
            <a:r>
              <a:rPr lang="ru-RU" sz="800" dirty="0"/>
              <a:t>- Для организации дистанционного сопровождения применяются – ноутбук, планшет, наушники с микрофоном</a:t>
            </a:r>
          </a:p>
          <a:p>
            <a:r>
              <a:rPr lang="ru-RU" sz="800" dirty="0"/>
              <a:t>- Для оснащения сенсорной комнаты было закуплено оборудование: Волшебный шатер, пузырьковая панель, интерактивная песочница, </a:t>
            </a:r>
            <a:r>
              <a:rPr lang="ru-RU" sz="800" dirty="0" err="1"/>
              <a:t>фибриоптический</a:t>
            </a:r>
            <a:r>
              <a:rPr lang="ru-RU" sz="800" dirty="0"/>
              <a:t> тоннель, </a:t>
            </a:r>
            <a:r>
              <a:rPr lang="ru-RU" sz="800" dirty="0" err="1"/>
              <a:t>фибриоптический</a:t>
            </a:r>
            <a:r>
              <a:rPr lang="ru-RU" sz="800" dirty="0"/>
              <a:t> ковер, световая </a:t>
            </a:r>
            <a:r>
              <a:rPr lang="ru-RU" sz="800" dirty="0" err="1"/>
              <a:t>каскадирующая</a:t>
            </a:r>
            <a:r>
              <a:rPr lang="ru-RU" sz="800" dirty="0"/>
              <a:t> рубка, тактильные панели</a:t>
            </a:r>
          </a:p>
          <a:p>
            <a:r>
              <a:rPr lang="ru-RU" sz="800" dirty="0" smtClean="0"/>
              <a:t>- Для </a:t>
            </a:r>
            <a:r>
              <a:rPr lang="ru-RU" sz="800" dirty="0"/>
              <a:t>организации социально-психологического сопровождения необходимы: ноутбук, комплект психодиагностических методик, арт-терапевтические комплексы, набор психологических игр. </a:t>
            </a:r>
            <a:endParaRPr lang="ru-RU" sz="800" dirty="0" smtClean="0"/>
          </a:p>
          <a:p>
            <a:r>
              <a:rPr lang="ru-RU" sz="800" u="sng" dirty="0"/>
              <a:t>Кадровые ресурсы</a:t>
            </a:r>
            <a:endParaRPr lang="ru-RU" sz="800" dirty="0"/>
          </a:p>
          <a:p>
            <a:r>
              <a:rPr lang="ru-RU" sz="800" dirty="0"/>
              <a:t>-Выезды осуществляются межведомственной бригадой специалистов (специалисты Семейного МФЦ, психолог, специалисты отдела опеки и попечительства, органы ПДН другие).</a:t>
            </a:r>
          </a:p>
          <a:p>
            <a:r>
              <a:rPr lang="ru-RU" sz="800" dirty="0"/>
              <a:t>-Комплексное социально-психологическое сопровождение семьи осуществляет: специалист «Мобильной бригады», закрепленный за ребенком, психолог, специалист по работе с семьей с функциями социального педагога, заведующая отделением, при необходимости </a:t>
            </a:r>
            <a:r>
              <a:rPr lang="ru-RU" sz="800" dirty="0" smtClean="0"/>
              <a:t>дефектолог</a:t>
            </a:r>
          </a:p>
          <a:p>
            <a:r>
              <a:rPr lang="ru-RU" sz="800" u="sng" dirty="0"/>
              <a:t>Управленческие ресурсы</a:t>
            </a:r>
          </a:p>
          <a:p>
            <a:r>
              <a:rPr lang="ru-RU" sz="800" dirty="0" smtClean="0"/>
              <a:t>Планирование</a:t>
            </a:r>
            <a:r>
              <a:rPr lang="ru-RU" sz="800" dirty="0"/>
              <a:t>, контроль, мониторинг и другие процедуры, направленные на эффективное и рациональное использование ресурсов и снижение риска в деятельности организации осуществляет директор учреждения.</a:t>
            </a:r>
          </a:p>
          <a:p>
            <a:pPr marL="171450" indent="-171450">
              <a:buFontTx/>
              <a:buChar char="-"/>
            </a:pPr>
            <a:endParaRPr lang="ru-RU" sz="1100" dirty="0"/>
          </a:p>
        </p:txBody>
      </p:sp>
      <p:sp>
        <p:nvSpPr>
          <p:cNvPr id="9" name="Прямоугольник: скругленные углы 7">
            <a:extLst>
              <a:ext uri="{FF2B5EF4-FFF2-40B4-BE49-F238E27FC236}">
                <a16:creationId xmlns:a16="http://schemas.microsoft.com/office/drawing/2014/main" xmlns="" id="{C99722BC-85BA-A140-9E9E-71C5F0D0B7CC}"/>
              </a:ext>
            </a:extLst>
          </p:cNvPr>
          <p:cNvSpPr/>
          <p:nvPr/>
        </p:nvSpPr>
        <p:spPr>
          <a:xfrm>
            <a:off x="5645942" y="2475552"/>
            <a:ext cx="6032938" cy="1791648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ru-RU" sz="1100" b="1" dirty="0"/>
              <a:t>Организации партнёры</a:t>
            </a:r>
          </a:p>
          <a:p>
            <a:r>
              <a:rPr lang="ru-RU" sz="1100" dirty="0"/>
              <a:t>Уполномоченный по правам ребенка в Чувашской Республике</a:t>
            </a:r>
          </a:p>
          <a:p>
            <a:r>
              <a:rPr lang="ru-RU" sz="1100" dirty="0"/>
              <a:t>Администрация Московского района г. Чебоксары (включая отдел опеки и попечительства, комиссию по делам несовершеннолетних)</a:t>
            </a:r>
          </a:p>
          <a:p>
            <a:r>
              <a:rPr lang="ru-RU" sz="1100" dirty="0"/>
              <a:t>Образовательные учреждения г. Чебоксары (школы, взаимодействие с педагогами)</a:t>
            </a:r>
          </a:p>
          <a:p>
            <a:r>
              <a:rPr lang="ru-RU" sz="1100" dirty="0"/>
              <a:t>Некоммерческие организации г. Чебоксары</a:t>
            </a:r>
          </a:p>
          <a:p>
            <a:r>
              <a:rPr lang="ru-RU" sz="1100" dirty="0"/>
              <a:t>Медицинские организации г. Чебоксары</a:t>
            </a:r>
          </a:p>
        </p:txBody>
      </p:sp>
      <p:sp>
        <p:nvSpPr>
          <p:cNvPr id="10" name="Прямоугольник: скругленные углы 8">
            <a:extLst>
              <a:ext uri="{FF2B5EF4-FFF2-40B4-BE49-F238E27FC236}">
                <a16:creationId xmlns:a16="http://schemas.microsoft.com/office/drawing/2014/main" xmlns="" id="{2FEE36DE-3F0A-2C4F-8F97-DC06DFD1A9D9}"/>
              </a:ext>
            </a:extLst>
          </p:cNvPr>
          <p:cNvSpPr/>
          <p:nvPr/>
        </p:nvSpPr>
        <p:spPr>
          <a:xfrm>
            <a:off x="599090" y="4398057"/>
            <a:ext cx="10993820" cy="2245020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ru-RU" sz="1100" dirty="0" smtClean="0"/>
              <a:t>Последовательность:</a:t>
            </a:r>
          </a:p>
          <a:p>
            <a:r>
              <a:rPr lang="ru-RU" sz="1100" dirty="0" smtClean="0"/>
              <a:t>1</a:t>
            </a:r>
            <a:r>
              <a:rPr lang="ru-RU" sz="1100" dirty="0" smtClean="0"/>
              <a:t>. Разработка и подготовка проекта «Двери к доверию»: разработка методических материалов, систематизация маршрута оказываемой помощи, взаимодействие с другими субъектами региона, которые задействованы в проекте, формирование междисциплинарной команды «Мобильная бригада», согласование всех действий</a:t>
            </a:r>
            <a:endParaRPr lang="ru-RU" sz="1100" dirty="0" smtClean="0"/>
          </a:p>
          <a:p>
            <a:r>
              <a:rPr lang="ru-RU" sz="1100" dirty="0" smtClean="0"/>
              <a:t>2.</a:t>
            </a:r>
            <a:r>
              <a:rPr lang="ru-RU" sz="1100" dirty="0" smtClean="0"/>
              <a:t> Проведение работ требующих для создания уютного и функционального кабинета социально-психологической помощи, создание «Сенсорной комнаты», закупка необходимого оборудования.</a:t>
            </a:r>
            <a:endParaRPr lang="ru-RU" sz="1100" dirty="0" smtClean="0"/>
          </a:p>
          <a:p>
            <a:r>
              <a:rPr lang="ru-RU" sz="1100" dirty="0" smtClean="0"/>
              <a:t>3.</a:t>
            </a:r>
            <a:r>
              <a:rPr lang="ru-RU" sz="1100" dirty="0"/>
              <a:t> Обучение специалистов, междисциплинарной команды навыкам установления доверительного контакта с ребенком и его семьей, навыкам мотивирования, включения в работу социально-психологического сопровождения, работе по типу </a:t>
            </a:r>
            <a:r>
              <a:rPr lang="ru-RU" sz="1100" dirty="0" err="1"/>
              <a:t>клиентоориентированности</a:t>
            </a:r>
            <a:r>
              <a:rPr lang="ru-RU" sz="1100" dirty="0"/>
              <a:t>.  </a:t>
            </a:r>
            <a:endParaRPr lang="ru-RU" sz="1100" dirty="0" smtClean="0"/>
          </a:p>
          <a:p>
            <a:r>
              <a:rPr lang="ru-RU" sz="1100" dirty="0" smtClean="0"/>
              <a:t>4. </a:t>
            </a:r>
            <a:r>
              <a:rPr lang="ru-RU" sz="1100" dirty="0"/>
              <a:t>Разработка и запуск в работу новых технологий социально-психологического сопровождения семьи</a:t>
            </a:r>
            <a:r>
              <a:rPr lang="ru-RU" sz="1100" dirty="0" smtClean="0"/>
              <a:t>.</a:t>
            </a:r>
          </a:p>
          <a:p>
            <a:r>
              <a:rPr lang="ru-RU" sz="1100" dirty="0" smtClean="0"/>
              <a:t>5. </a:t>
            </a:r>
            <a:r>
              <a:rPr lang="ru-RU" sz="1100" dirty="0"/>
              <a:t>Апробация и внедрение в работу новых видов социальных услуг, таких как клубы для родителей и детей, занятия для всей семьи, коррекция психоэмоционального состояния в сенсорной комнате, в том числе введение в работу дистанционного формата помощи</a:t>
            </a:r>
            <a:r>
              <a:rPr lang="ru-RU" sz="1100" dirty="0" smtClean="0"/>
              <a:t>.</a:t>
            </a:r>
          </a:p>
          <a:p>
            <a:r>
              <a:rPr lang="ru-RU" sz="1100" dirty="0" smtClean="0"/>
              <a:t>6. </a:t>
            </a:r>
            <a:r>
              <a:rPr lang="ru-RU" sz="1100" dirty="0"/>
              <a:t>Анализ внедрения практики, внесение коррективов</a:t>
            </a:r>
            <a:r>
              <a:rPr lang="ru-RU" sz="1100" dirty="0" smtClean="0"/>
              <a:t>.</a:t>
            </a:r>
          </a:p>
          <a:p>
            <a:r>
              <a:rPr lang="ru-RU" sz="1100" dirty="0" smtClean="0"/>
              <a:t>7. </a:t>
            </a:r>
            <a:r>
              <a:rPr lang="ru-RU" sz="1100" dirty="0"/>
              <a:t>Трансляция опыта проекта «Двери к доверию»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264285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02DB4CB-73D1-2148-924A-D3D1A20C3243}"/>
              </a:ext>
            </a:extLst>
          </p:cNvPr>
          <p:cNvSpPr txBox="1"/>
          <p:nvPr/>
        </p:nvSpPr>
        <p:spPr>
          <a:xfrm>
            <a:off x="599090" y="588577"/>
            <a:ext cx="56060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Основные результаты проекта</a:t>
            </a:r>
          </a:p>
        </p:txBody>
      </p:sp>
      <p:sp>
        <p:nvSpPr>
          <p:cNvPr id="8" name="Овал 9">
            <a:extLst>
              <a:ext uri="{FF2B5EF4-FFF2-40B4-BE49-F238E27FC236}">
                <a16:creationId xmlns:a16="http://schemas.microsoft.com/office/drawing/2014/main" xmlns="" id="{95A6727E-4E54-5049-AD3F-7E4D733BE664}"/>
              </a:ext>
            </a:extLst>
          </p:cNvPr>
          <p:cNvSpPr/>
          <p:nvPr/>
        </p:nvSpPr>
        <p:spPr>
          <a:xfrm>
            <a:off x="722529" y="1694815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11">
            <a:extLst>
              <a:ext uri="{FF2B5EF4-FFF2-40B4-BE49-F238E27FC236}">
                <a16:creationId xmlns:a16="http://schemas.microsoft.com/office/drawing/2014/main" xmlns="" id="{0B50C7FF-C535-C04C-BB21-B8312DB0B06A}"/>
              </a:ext>
            </a:extLst>
          </p:cNvPr>
          <p:cNvSpPr/>
          <p:nvPr/>
        </p:nvSpPr>
        <p:spPr>
          <a:xfrm>
            <a:off x="722529" y="2722527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2">
            <a:extLst>
              <a:ext uri="{FF2B5EF4-FFF2-40B4-BE49-F238E27FC236}">
                <a16:creationId xmlns:a16="http://schemas.microsoft.com/office/drawing/2014/main" xmlns="" id="{1A11A1F6-0531-364A-AD8A-E589334E16B2}"/>
              </a:ext>
            </a:extLst>
          </p:cNvPr>
          <p:cNvSpPr/>
          <p:nvPr/>
        </p:nvSpPr>
        <p:spPr>
          <a:xfrm>
            <a:off x="722529" y="4174326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3">
            <a:extLst>
              <a:ext uri="{FF2B5EF4-FFF2-40B4-BE49-F238E27FC236}">
                <a16:creationId xmlns:a16="http://schemas.microsoft.com/office/drawing/2014/main" xmlns="" id="{D73557A0-38A9-CB4B-B14C-F1430907911C}"/>
              </a:ext>
            </a:extLst>
          </p:cNvPr>
          <p:cNvSpPr/>
          <p:nvPr/>
        </p:nvSpPr>
        <p:spPr>
          <a:xfrm>
            <a:off x="722528" y="5403250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8678E1D-1ED6-9A49-824B-A22693BFE844}"/>
              </a:ext>
            </a:extLst>
          </p:cNvPr>
          <p:cNvSpPr txBox="1"/>
          <p:nvPr/>
        </p:nvSpPr>
        <p:spPr>
          <a:xfrm>
            <a:off x="1096871" y="1548244"/>
            <a:ext cx="1032466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/>
              <a:t>Утрата </a:t>
            </a:r>
            <a:r>
              <a:rPr lang="ru-RU" sz="1400" i="1" dirty="0"/>
              <a:t>родителей (смерть, развод</a:t>
            </a:r>
            <a:r>
              <a:rPr lang="ru-RU" sz="1400" i="1" dirty="0" smtClean="0"/>
              <a:t>). </a:t>
            </a:r>
            <a:r>
              <a:rPr lang="ru-RU" sz="1400" dirty="0" smtClean="0"/>
              <a:t>За </a:t>
            </a:r>
            <a:r>
              <a:rPr lang="ru-RU" sz="1400" dirty="0"/>
              <a:t>время реализации проекта оказана помощь 20 детям. Из них 9 получили помощь в форме сопровождения, 11 – в стационарной форме, так как остались без попечения. Все 11 детей были переданы родственникам, за время работы между ними наладились межличностное общение, стабилизировалось психоэмоциональное состояние ребенка, преодолели трудности в социализации. Нежелательное поведение корректировалось. Снизился уровень </a:t>
            </a:r>
            <a:r>
              <a:rPr lang="ru-RU" sz="1400" dirty="0" err="1"/>
              <a:t>травматизации</a:t>
            </a:r>
            <a:r>
              <a:rPr lang="ru-RU" sz="1400" dirty="0"/>
              <a:t> семьи. Повысился уровень доступности внутренних и внешних ресурсов помощи</a:t>
            </a:r>
            <a:endParaRPr lang="ru-RU" sz="1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352F3FE3-DDDF-F04D-99FC-5558F11755A7}"/>
              </a:ext>
            </a:extLst>
          </p:cNvPr>
          <p:cNvSpPr txBox="1"/>
          <p:nvPr/>
        </p:nvSpPr>
        <p:spPr>
          <a:xfrm>
            <a:off x="1115126" y="2717795"/>
            <a:ext cx="103246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/>
              <a:t>Жестокое обращение и преступные посягательства, в том числе сексуального характера (включая несовершеннолетних, ставших свидетелями</a:t>
            </a:r>
            <a:r>
              <a:rPr lang="ru-RU" sz="1400" i="1" dirty="0" smtClean="0"/>
              <a:t>). </a:t>
            </a:r>
            <a:r>
              <a:rPr lang="ru-RU" sz="1400" dirty="0" smtClean="0"/>
              <a:t>За </a:t>
            </a:r>
            <a:r>
              <a:rPr lang="ru-RU" sz="1400" dirty="0"/>
              <a:t>время реализации проекта оказана помощь 15 детям. Из них 2 получили помощь в форме сопровождения, 13 – в стационарной форме, так как решался вопрос о безопасном нахождении ребенка. У всех детей стабилизировалось психоэмоциональное состояние, преодолели трудности в социализации. Нежелательное поведение корректировалось. Снизился уровень </a:t>
            </a:r>
            <a:r>
              <a:rPr lang="ru-RU" sz="1400" dirty="0" err="1"/>
              <a:t>травматизации</a:t>
            </a:r>
            <a:r>
              <a:rPr lang="ru-RU" sz="1400" dirty="0"/>
              <a:t> семьи. Повысился уровень доступности внутренних и внешних ресурсов помощи.</a:t>
            </a:r>
            <a:endParaRPr lang="ru-RU" sz="1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52F3FE3-DDDF-F04D-99FC-5558F11755A7}"/>
              </a:ext>
            </a:extLst>
          </p:cNvPr>
          <p:cNvSpPr txBox="1"/>
          <p:nvPr/>
        </p:nvSpPr>
        <p:spPr>
          <a:xfrm>
            <a:off x="1115126" y="4102790"/>
            <a:ext cx="1032466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/>
              <a:t>Посттравматическое расстройство вследствие пережитых чрезвычайных ситуаций, включая острый стресс</a:t>
            </a:r>
            <a:endParaRPr lang="ru-RU" sz="1400" dirty="0"/>
          </a:p>
          <a:p>
            <a:r>
              <a:rPr lang="ru-RU" sz="1400" dirty="0"/>
              <a:t>За время реализации проекта оказана помощь 12 детям. Из них 12 получили срочную психологическую помощь, далее дети находились под социально-психологическим сопровождением. У всех детей стабилизировалось психоэмоциональное состояние, преодолены трудности в социализации. Нежелательное поведение корректировалось. Снизился уровень </a:t>
            </a:r>
            <a:r>
              <a:rPr lang="ru-RU" sz="1400" dirty="0" err="1"/>
              <a:t>травматизации</a:t>
            </a:r>
            <a:r>
              <a:rPr lang="ru-RU" sz="1400" dirty="0"/>
              <a:t> семьи. Повысился уровень доступности внутренних и внешних ресурсов помощи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352F3FE3-DDDF-F04D-99FC-5558F11755A7}"/>
              </a:ext>
            </a:extLst>
          </p:cNvPr>
          <p:cNvSpPr txBox="1"/>
          <p:nvPr/>
        </p:nvSpPr>
        <p:spPr>
          <a:xfrm>
            <a:off x="1115126" y="5297955"/>
            <a:ext cx="103246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/>
              <a:t>Дети из семей участников специальной военной операции</a:t>
            </a:r>
            <a:endParaRPr lang="ru-RU" sz="1400" dirty="0"/>
          </a:p>
          <a:p>
            <a:r>
              <a:rPr lang="ru-RU" sz="1400" dirty="0"/>
              <a:t>За время реализации проекта оказана помощь 15 детям. Из них 10 получили помощь в форме сопровождения, 5 – в стационарной форме, так как решался вопрос об ограничение матери родительских прав. У всех детей стабилизировалось психоэмоциональное состояние. Проведена коррекция поведения, преодолены трудности социализации</a:t>
            </a:r>
          </a:p>
        </p:txBody>
      </p:sp>
    </p:spTree>
    <p:extLst>
      <p:ext uri="{BB962C8B-B14F-4D97-AF65-F5344CB8AC3E}">
        <p14:creationId xmlns:p14="http://schemas.microsoft.com/office/powerpoint/2010/main" val="371316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388475A-0C6F-9641-A042-B188E420BA4B}"/>
              </a:ext>
            </a:extLst>
          </p:cNvPr>
          <p:cNvSpPr txBox="1"/>
          <p:nvPr/>
        </p:nvSpPr>
        <p:spPr>
          <a:xfrm>
            <a:off x="599090" y="588577"/>
            <a:ext cx="593463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Информация о текущем статусе </a:t>
            </a:r>
            <a:b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</a:br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реализации проекта</a:t>
            </a:r>
          </a:p>
        </p:txBody>
      </p:sp>
      <p:sp>
        <p:nvSpPr>
          <p:cNvPr id="8" name="Прямоугольник: скругленные углы 19">
            <a:extLst>
              <a:ext uri="{FF2B5EF4-FFF2-40B4-BE49-F238E27FC236}">
                <a16:creationId xmlns:a16="http://schemas.microsoft.com/office/drawing/2014/main" xmlns="" id="{C4169BAA-4B12-B14F-A2F9-009A19F16532}"/>
              </a:ext>
            </a:extLst>
          </p:cNvPr>
          <p:cNvSpPr/>
          <p:nvPr/>
        </p:nvSpPr>
        <p:spPr>
          <a:xfrm>
            <a:off x="599090" y="1542684"/>
            <a:ext cx="4845269" cy="2811308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ru-RU" sz="1400" dirty="0" smtClean="0"/>
              <a:t>Проект вошел в 5-ку лучших проектов по оказанию помощи детям с психоэмоциональной травмой </a:t>
            </a:r>
            <a:r>
              <a:rPr lang="en-US" sz="1400" dirty="0">
                <a:hlinkClick r:id="rId3"/>
              </a:rPr>
              <a:t>https://</a:t>
            </a:r>
            <a:r>
              <a:rPr lang="en-US" sz="1400" dirty="0" smtClean="0">
                <a:hlinkClick r:id="rId3"/>
              </a:rPr>
              <a:t>mintrud.cap.ru/news/2025/02/18/iz-103-innovacionnih-soci</a:t>
            </a:r>
            <a:endParaRPr lang="ru-RU" sz="1400" dirty="0" smtClean="0"/>
          </a:p>
          <a:p>
            <a:r>
              <a:rPr lang="ru-RU" sz="1400" dirty="0" smtClean="0"/>
              <a:t>Вошел в реестр лучших практик Фонда поддержки детей в трудной жизненной ситуации </a:t>
            </a:r>
          </a:p>
          <a:p>
            <a:r>
              <a:rPr lang="en-US" sz="1400" dirty="0"/>
              <a:t>https://fond-detyam.ru/reestr-luchshikh-praktik-pomoshchi-detyam-i-semyam-s-detmi/18247</a:t>
            </a:r>
            <a:r>
              <a:rPr lang="en-US" sz="1400" dirty="0" smtClean="0"/>
              <a:t>/</a:t>
            </a:r>
            <a:endParaRPr lang="ru-RU" sz="1400" dirty="0" smtClean="0"/>
          </a:p>
          <a:p>
            <a:endParaRPr lang="ru-RU" dirty="0"/>
          </a:p>
        </p:txBody>
      </p:sp>
      <p:sp>
        <p:nvSpPr>
          <p:cNvPr id="9" name="Прямоугольник: скругленные углы 20">
            <a:extLst>
              <a:ext uri="{FF2B5EF4-FFF2-40B4-BE49-F238E27FC236}">
                <a16:creationId xmlns:a16="http://schemas.microsoft.com/office/drawing/2014/main" xmlns="" id="{444AD552-A7DD-B541-B481-B576E7BAE03B}"/>
              </a:ext>
            </a:extLst>
          </p:cNvPr>
          <p:cNvSpPr/>
          <p:nvPr/>
        </p:nvSpPr>
        <p:spPr>
          <a:xfrm>
            <a:off x="5559973" y="2475552"/>
            <a:ext cx="6032938" cy="888803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en-US" dirty="0" smtClean="0"/>
              <a:t>https</a:t>
            </a:r>
            <a:r>
              <a:rPr lang="en-US" dirty="0"/>
              <a:t>://cheb-det-centr.soc.cap.ru/</a:t>
            </a:r>
            <a:endParaRPr lang="ru-RU" dirty="0"/>
          </a:p>
        </p:txBody>
      </p:sp>
      <p:sp>
        <p:nvSpPr>
          <p:cNvPr id="10" name="Прямоугольник: скругленные углы 21">
            <a:extLst>
              <a:ext uri="{FF2B5EF4-FFF2-40B4-BE49-F238E27FC236}">
                <a16:creationId xmlns:a16="http://schemas.microsoft.com/office/drawing/2014/main" xmlns="" id="{C18EE8D4-00F3-1F40-B507-684B74EA7715}"/>
              </a:ext>
            </a:extLst>
          </p:cNvPr>
          <p:cNvSpPr/>
          <p:nvPr/>
        </p:nvSpPr>
        <p:spPr>
          <a:xfrm>
            <a:off x="599090" y="4503591"/>
            <a:ext cx="10993820" cy="1791648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en-US" dirty="0">
                <a:hlinkClick r:id="rId4"/>
              </a:rPr>
              <a:t>https://mintrud.cap.ru/news/2024/01/24/v-socialjno-reabilitacionnom-centre-dlya-nesoversh</a:t>
            </a:r>
            <a:endParaRPr lang="ru-RU" dirty="0" smtClean="0">
              <a:hlinkClick r:id="rId4"/>
            </a:endParaRPr>
          </a:p>
          <a:p>
            <a:r>
              <a:rPr lang="en-US" dirty="0" smtClean="0">
                <a:hlinkClick r:id="rId4"/>
              </a:rPr>
              <a:t>https</a:t>
            </a:r>
            <a:r>
              <a:rPr lang="en-US" dirty="0">
                <a:hlinkClick r:id="rId4"/>
              </a:rPr>
              <a:t>://</a:t>
            </a:r>
            <a:r>
              <a:rPr lang="en-US" dirty="0" smtClean="0">
                <a:hlinkClick r:id="rId4"/>
              </a:rPr>
              <a:t>vk.com/wall-187003262_11009</a:t>
            </a:r>
            <a:endParaRPr lang="ru-RU" dirty="0" smtClean="0"/>
          </a:p>
          <a:p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vk.com/club128850830?w=wall-128850830_6349</a:t>
            </a:r>
            <a:endParaRPr lang="ru-RU" dirty="0" smtClean="0"/>
          </a:p>
          <a:p>
            <a:r>
              <a:rPr lang="en-US" dirty="0"/>
              <a:t>https://vk.com/club128850830?w=wall-128850830_4911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11" name="Прямоугольник: скругленные углы 22">
            <a:extLst>
              <a:ext uri="{FF2B5EF4-FFF2-40B4-BE49-F238E27FC236}">
                <a16:creationId xmlns:a16="http://schemas.microsoft.com/office/drawing/2014/main" xmlns="" id="{6925F8D5-4A90-3449-9C15-AFA3927AC4E0}"/>
              </a:ext>
            </a:extLst>
          </p:cNvPr>
          <p:cNvSpPr/>
          <p:nvPr/>
        </p:nvSpPr>
        <p:spPr>
          <a:xfrm>
            <a:off x="5559973" y="3465189"/>
            <a:ext cx="6032938" cy="888803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en-US" dirty="0"/>
              <a:t>https://vk.com/club128850830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978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1766</Words>
  <Application>Microsoft Office PowerPoint</Application>
  <PresentationFormat>Произвольный</PresentationFormat>
  <Paragraphs>139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spec3</cp:lastModifiedBy>
  <cp:revision>12</cp:revision>
  <dcterms:created xsi:type="dcterms:W3CDTF">2025-03-26T12:04:55Z</dcterms:created>
  <dcterms:modified xsi:type="dcterms:W3CDTF">2025-04-10T10:52:52Z</dcterms:modified>
</cp:coreProperties>
</file>